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78" r:id="rId10"/>
    <p:sldId id="279" r:id="rId11"/>
    <p:sldId id="280" r:id="rId12"/>
    <p:sldId id="265" r:id="rId13"/>
    <p:sldId id="269" r:id="rId14"/>
    <p:sldId id="270" r:id="rId15"/>
    <p:sldId id="271" r:id="rId16"/>
    <p:sldId id="266" r:id="rId17"/>
    <p:sldId id="267" r:id="rId18"/>
    <p:sldId id="268"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40343/2018-19_teacher_assessment_frameworks_at_the_end_of_key_stage_1_WEBH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1B63-1710-4AB6-B779-F2AFE9717D1E}"/>
              </a:ext>
            </a:extLst>
          </p:cNvPr>
          <p:cNvSpPr>
            <a:spLocks noGrp="1"/>
          </p:cNvSpPr>
          <p:nvPr>
            <p:ph type="ctrTitle"/>
          </p:nvPr>
        </p:nvSpPr>
        <p:spPr>
          <a:xfrm>
            <a:off x="596348" y="2404534"/>
            <a:ext cx="8677655" cy="1646302"/>
          </a:xfrm>
        </p:spPr>
        <p:txBody>
          <a:bodyPr/>
          <a:lstStyle/>
          <a:p>
            <a:r>
              <a:rPr lang="en-GB" b="1" u="sng" dirty="0"/>
              <a:t>Year 2</a:t>
            </a:r>
            <a:br>
              <a:rPr lang="en-GB" dirty="0"/>
            </a:br>
            <a:r>
              <a:rPr lang="en-GB" dirty="0"/>
              <a:t>End of Year Expectations for Maths and Literacy</a:t>
            </a:r>
          </a:p>
        </p:txBody>
      </p:sp>
    </p:spTree>
    <p:extLst>
      <p:ext uri="{BB962C8B-B14F-4D97-AF65-F5344CB8AC3E}">
        <p14:creationId xmlns:p14="http://schemas.microsoft.com/office/powerpoint/2010/main" val="136578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A31E-0DE3-45DB-89B8-3711168E483F}"/>
              </a:ext>
            </a:extLst>
          </p:cNvPr>
          <p:cNvSpPr>
            <a:spLocks noGrp="1"/>
          </p:cNvSpPr>
          <p:nvPr>
            <p:ph type="title"/>
          </p:nvPr>
        </p:nvSpPr>
        <p:spPr/>
        <p:txBody>
          <a:bodyPr/>
          <a:lstStyle/>
          <a:p>
            <a:r>
              <a:rPr lang="en-GB" dirty="0"/>
              <a:t>Examples of Year 2 Writing</a:t>
            </a:r>
          </a:p>
        </p:txBody>
      </p:sp>
      <p:pic>
        <p:nvPicPr>
          <p:cNvPr id="4" name="Picture 3">
            <a:extLst>
              <a:ext uri="{FF2B5EF4-FFF2-40B4-BE49-F238E27FC236}">
                <a16:creationId xmlns:a16="http://schemas.microsoft.com/office/drawing/2014/main" id="{EA773794-CE7B-4F4D-92FE-668170668F1E}"/>
              </a:ext>
            </a:extLst>
          </p:cNvPr>
          <p:cNvPicPr>
            <a:picLocks noChangeAspect="1"/>
          </p:cNvPicPr>
          <p:nvPr/>
        </p:nvPicPr>
        <p:blipFill>
          <a:blip r:embed="rId2"/>
          <a:stretch>
            <a:fillRect/>
          </a:stretch>
        </p:blipFill>
        <p:spPr>
          <a:xfrm rot="5400000">
            <a:off x="-35830" y="1983162"/>
            <a:ext cx="5705305" cy="4278979"/>
          </a:xfrm>
          <a:prstGeom prst="rect">
            <a:avLst/>
          </a:prstGeom>
        </p:spPr>
      </p:pic>
      <p:sp>
        <p:nvSpPr>
          <p:cNvPr id="5" name="TextBox 4">
            <a:extLst>
              <a:ext uri="{FF2B5EF4-FFF2-40B4-BE49-F238E27FC236}">
                <a16:creationId xmlns:a16="http://schemas.microsoft.com/office/drawing/2014/main" id="{408AECDB-6DDA-468C-A725-80E2799C0248}"/>
              </a:ext>
            </a:extLst>
          </p:cNvPr>
          <p:cNvSpPr txBox="1"/>
          <p:nvPr/>
        </p:nvSpPr>
        <p:spPr>
          <a:xfrm>
            <a:off x="6268278" y="782693"/>
            <a:ext cx="3790122" cy="369332"/>
          </a:xfrm>
          <a:prstGeom prst="rect">
            <a:avLst/>
          </a:prstGeom>
          <a:noFill/>
        </p:spPr>
        <p:txBody>
          <a:bodyPr wrap="square" rtlCol="0">
            <a:spAutoFit/>
          </a:bodyPr>
          <a:lstStyle/>
          <a:p>
            <a:r>
              <a:rPr lang="en-GB" dirty="0"/>
              <a:t>Working At the Expected Standard </a:t>
            </a:r>
          </a:p>
        </p:txBody>
      </p:sp>
    </p:spTree>
    <p:extLst>
      <p:ext uri="{BB962C8B-B14F-4D97-AF65-F5344CB8AC3E}">
        <p14:creationId xmlns:p14="http://schemas.microsoft.com/office/powerpoint/2010/main" val="205800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52CF-3B03-405B-99E5-A63173DEF7BF}"/>
              </a:ext>
            </a:extLst>
          </p:cNvPr>
          <p:cNvSpPr>
            <a:spLocks noGrp="1"/>
          </p:cNvSpPr>
          <p:nvPr>
            <p:ph type="title"/>
          </p:nvPr>
        </p:nvSpPr>
        <p:spPr/>
        <p:txBody>
          <a:bodyPr/>
          <a:lstStyle/>
          <a:p>
            <a:r>
              <a:rPr lang="en-GB" dirty="0"/>
              <a:t>Examples of Year 2 Writing</a:t>
            </a:r>
          </a:p>
        </p:txBody>
      </p:sp>
      <p:pic>
        <p:nvPicPr>
          <p:cNvPr id="4" name="Picture 3">
            <a:extLst>
              <a:ext uri="{FF2B5EF4-FFF2-40B4-BE49-F238E27FC236}">
                <a16:creationId xmlns:a16="http://schemas.microsoft.com/office/drawing/2014/main" id="{A1993BE9-F8B4-4D83-B2D6-F4F2FB703BD4}"/>
              </a:ext>
            </a:extLst>
          </p:cNvPr>
          <p:cNvPicPr>
            <a:picLocks noChangeAspect="1"/>
          </p:cNvPicPr>
          <p:nvPr/>
        </p:nvPicPr>
        <p:blipFill>
          <a:blip r:embed="rId2"/>
          <a:stretch>
            <a:fillRect/>
          </a:stretch>
        </p:blipFill>
        <p:spPr>
          <a:xfrm rot="5400000">
            <a:off x="6136" y="1941198"/>
            <a:ext cx="5369584" cy="4027188"/>
          </a:xfrm>
          <a:prstGeom prst="rect">
            <a:avLst/>
          </a:prstGeom>
        </p:spPr>
      </p:pic>
      <p:pic>
        <p:nvPicPr>
          <p:cNvPr id="6" name="Picture 5">
            <a:extLst>
              <a:ext uri="{FF2B5EF4-FFF2-40B4-BE49-F238E27FC236}">
                <a16:creationId xmlns:a16="http://schemas.microsoft.com/office/drawing/2014/main" id="{E05948EA-79F8-4387-9615-89064F472F49}"/>
              </a:ext>
            </a:extLst>
          </p:cNvPr>
          <p:cNvPicPr>
            <a:picLocks noChangeAspect="1"/>
          </p:cNvPicPr>
          <p:nvPr/>
        </p:nvPicPr>
        <p:blipFill>
          <a:blip r:embed="rId3"/>
          <a:stretch>
            <a:fillRect/>
          </a:stretch>
        </p:blipFill>
        <p:spPr>
          <a:xfrm rot="5400000">
            <a:off x="4304469" y="1941196"/>
            <a:ext cx="5369585" cy="4027189"/>
          </a:xfrm>
          <a:prstGeom prst="rect">
            <a:avLst/>
          </a:prstGeom>
        </p:spPr>
      </p:pic>
      <p:sp>
        <p:nvSpPr>
          <p:cNvPr id="7" name="TextBox 6">
            <a:extLst>
              <a:ext uri="{FF2B5EF4-FFF2-40B4-BE49-F238E27FC236}">
                <a16:creationId xmlns:a16="http://schemas.microsoft.com/office/drawing/2014/main" id="{7DACB045-ECA8-4B4F-AB5B-1DFAD931216D}"/>
              </a:ext>
            </a:extLst>
          </p:cNvPr>
          <p:cNvSpPr txBox="1"/>
          <p:nvPr/>
        </p:nvSpPr>
        <p:spPr>
          <a:xfrm>
            <a:off x="6371776" y="755133"/>
            <a:ext cx="2902226" cy="369332"/>
          </a:xfrm>
          <a:prstGeom prst="rect">
            <a:avLst/>
          </a:prstGeom>
          <a:noFill/>
        </p:spPr>
        <p:txBody>
          <a:bodyPr wrap="square" rtlCol="0">
            <a:spAutoFit/>
          </a:bodyPr>
          <a:lstStyle/>
          <a:p>
            <a:r>
              <a:rPr lang="en-GB" dirty="0"/>
              <a:t>Working at Greater Depth</a:t>
            </a:r>
          </a:p>
        </p:txBody>
      </p:sp>
    </p:spTree>
    <p:extLst>
      <p:ext uri="{BB962C8B-B14F-4D97-AF65-F5344CB8AC3E}">
        <p14:creationId xmlns:p14="http://schemas.microsoft.com/office/powerpoint/2010/main" val="26569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E8A3-678C-4877-AE74-5903A1B435D4}"/>
              </a:ext>
            </a:extLst>
          </p:cNvPr>
          <p:cNvSpPr>
            <a:spLocks noGrp="1"/>
          </p:cNvSpPr>
          <p:nvPr>
            <p:ph type="title"/>
          </p:nvPr>
        </p:nvSpPr>
        <p:spPr>
          <a:xfrm>
            <a:off x="677334" y="357809"/>
            <a:ext cx="8596668" cy="689113"/>
          </a:xfrm>
        </p:spPr>
        <p:txBody>
          <a:bodyPr/>
          <a:lstStyle/>
          <a:p>
            <a:r>
              <a:rPr lang="en-GB" dirty="0"/>
              <a:t>Maths</a:t>
            </a:r>
          </a:p>
        </p:txBody>
      </p:sp>
      <p:sp>
        <p:nvSpPr>
          <p:cNvPr id="3" name="Content Placeholder 2">
            <a:extLst>
              <a:ext uri="{FF2B5EF4-FFF2-40B4-BE49-F238E27FC236}">
                <a16:creationId xmlns:a16="http://schemas.microsoft.com/office/drawing/2014/main" id="{2495BB0E-7429-46DA-9202-C6A4A7567F79}"/>
              </a:ext>
            </a:extLst>
          </p:cNvPr>
          <p:cNvSpPr>
            <a:spLocks noGrp="1"/>
          </p:cNvSpPr>
          <p:nvPr>
            <p:ph idx="1"/>
          </p:nvPr>
        </p:nvSpPr>
        <p:spPr>
          <a:xfrm>
            <a:off x="677334" y="905275"/>
            <a:ext cx="8596668" cy="5621421"/>
          </a:xfrm>
        </p:spPr>
        <p:txBody>
          <a:bodyPr>
            <a:normAutofit fontScale="92500" lnSpcReduction="10000"/>
          </a:bodyPr>
          <a:lstStyle/>
          <a:p>
            <a:pPr marL="0" indent="0">
              <a:buNone/>
            </a:pPr>
            <a:r>
              <a:rPr lang="en-GB" dirty="0"/>
              <a:t>We cover a wide range of topics. These include;</a:t>
            </a:r>
          </a:p>
          <a:p>
            <a:r>
              <a:rPr lang="en-GB" dirty="0"/>
              <a:t>Place Value</a:t>
            </a:r>
          </a:p>
          <a:p>
            <a:r>
              <a:rPr lang="en-GB" dirty="0"/>
              <a:t>Addition and Subtraction</a:t>
            </a:r>
          </a:p>
          <a:p>
            <a:r>
              <a:rPr lang="en-GB" dirty="0"/>
              <a:t>Multiplication and Division</a:t>
            </a:r>
          </a:p>
          <a:p>
            <a:r>
              <a:rPr lang="en-GB" dirty="0"/>
              <a:t>Fractions </a:t>
            </a:r>
          </a:p>
          <a:p>
            <a:r>
              <a:rPr lang="en-GB" dirty="0"/>
              <a:t>Money </a:t>
            </a:r>
          </a:p>
          <a:p>
            <a:r>
              <a:rPr lang="en-GB" dirty="0"/>
              <a:t>Shape</a:t>
            </a:r>
          </a:p>
          <a:p>
            <a:r>
              <a:rPr lang="en-GB" dirty="0"/>
              <a:t>Time</a:t>
            </a:r>
          </a:p>
          <a:p>
            <a:r>
              <a:rPr lang="en-GB" dirty="0"/>
              <a:t>Measurement (length / height, weight / mass, capacity / volume, temperature) </a:t>
            </a:r>
          </a:p>
          <a:p>
            <a:r>
              <a:rPr lang="en-GB" dirty="0"/>
              <a:t>Statistics</a:t>
            </a:r>
          </a:p>
          <a:p>
            <a:pPr marL="0" indent="0">
              <a:buNone/>
            </a:pPr>
            <a:r>
              <a:rPr lang="en-GB" dirty="0"/>
              <a:t>Within the above topics, we teach children to;</a:t>
            </a:r>
          </a:p>
          <a:p>
            <a:pPr>
              <a:buFont typeface="Wingdings" panose="05000000000000000000" pitchFamily="2" charset="2"/>
              <a:buChar char="§"/>
            </a:pPr>
            <a:r>
              <a:rPr lang="en-GB" dirty="0"/>
              <a:t>Develop </a:t>
            </a:r>
            <a:r>
              <a:rPr lang="en-GB" dirty="0">
                <a:solidFill>
                  <a:srgbClr val="0070C0"/>
                </a:solidFill>
              </a:rPr>
              <a:t>Mathematical Fluency </a:t>
            </a:r>
            <a:r>
              <a:rPr lang="en-GB" dirty="0"/>
              <a:t>– being able to recall facts, recognise what we already know and apply it in appropriate circumstances.</a:t>
            </a:r>
          </a:p>
          <a:p>
            <a:pPr>
              <a:buFont typeface="Wingdings" panose="05000000000000000000" pitchFamily="2" charset="2"/>
              <a:buChar char="§"/>
            </a:pPr>
            <a:r>
              <a:rPr lang="en-GB" dirty="0"/>
              <a:t>Demonstrate </a:t>
            </a:r>
            <a:r>
              <a:rPr lang="en-GB" dirty="0">
                <a:solidFill>
                  <a:srgbClr val="0070C0"/>
                </a:solidFill>
              </a:rPr>
              <a:t>Reasoning Skills </a:t>
            </a:r>
            <a:r>
              <a:rPr lang="en-GB" dirty="0"/>
              <a:t>– explaining your thinking.</a:t>
            </a:r>
          </a:p>
          <a:p>
            <a:pPr>
              <a:buFont typeface="Wingdings" panose="05000000000000000000" pitchFamily="2" charset="2"/>
              <a:buChar char="§"/>
            </a:pPr>
            <a:r>
              <a:rPr lang="en-GB" dirty="0">
                <a:solidFill>
                  <a:srgbClr val="0070C0"/>
                </a:solidFill>
              </a:rPr>
              <a:t>Solve Problems </a:t>
            </a:r>
            <a:r>
              <a:rPr lang="en-GB" dirty="0"/>
              <a:t>– being systematic, selecting appropriate information, applying what we know. </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17552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BA77-1F0D-49E4-A3A7-58C6F29D349E}"/>
              </a:ext>
            </a:extLst>
          </p:cNvPr>
          <p:cNvSpPr>
            <a:spLocks noGrp="1"/>
          </p:cNvSpPr>
          <p:nvPr>
            <p:ph type="title"/>
          </p:nvPr>
        </p:nvSpPr>
        <p:spPr>
          <a:xfrm>
            <a:off x="637578" y="238539"/>
            <a:ext cx="8596668" cy="702365"/>
          </a:xfrm>
        </p:spPr>
        <p:txBody>
          <a:bodyPr/>
          <a:lstStyle/>
          <a:p>
            <a:r>
              <a:rPr lang="en-GB" dirty="0"/>
              <a:t>Place Value</a:t>
            </a:r>
          </a:p>
        </p:txBody>
      </p:sp>
      <p:pic>
        <p:nvPicPr>
          <p:cNvPr id="4" name="Content Placeholder 3">
            <a:extLst>
              <a:ext uri="{FF2B5EF4-FFF2-40B4-BE49-F238E27FC236}">
                <a16:creationId xmlns:a16="http://schemas.microsoft.com/office/drawing/2014/main" id="{F90BC559-2982-4532-9948-B066C05F64F5}"/>
              </a:ext>
            </a:extLst>
          </p:cNvPr>
          <p:cNvPicPr>
            <a:picLocks noGrp="1" noChangeAspect="1"/>
          </p:cNvPicPr>
          <p:nvPr>
            <p:ph idx="1"/>
          </p:nvPr>
        </p:nvPicPr>
        <p:blipFill>
          <a:blip r:embed="rId2"/>
          <a:stretch>
            <a:fillRect/>
          </a:stretch>
        </p:blipFill>
        <p:spPr>
          <a:xfrm>
            <a:off x="373013" y="879876"/>
            <a:ext cx="7450859" cy="5739585"/>
          </a:xfrm>
          <a:prstGeom prst="rect">
            <a:avLst/>
          </a:prstGeom>
        </p:spPr>
      </p:pic>
      <p:pic>
        <p:nvPicPr>
          <p:cNvPr id="5" name="Picture 4">
            <a:extLst>
              <a:ext uri="{FF2B5EF4-FFF2-40B4-BE49-F238E27FC236}">
                <a16:creationId xmlns:a16="http://schemas.microsoft.com/office/drawing/2014/main" id="{BDF1B391-37BB-470C-8198-8F93A6A22EB0}"/>
              </a:ext>
            </a:extLst>
          </p:cNvPr>
          <p:cNvPicPr>
            <a:picLocks noChangeAspect="1"/>
          </p:cNvPicPr>
          <p:nvPr/>
        </p:nvPicPr>
        <p:blipFill>
          <a:blip r:embed="rId3"/>
          <a:stretch>
            <a:fillRect/>
          </a:stretch>
        </p:blipFill>
        <p:spPr>
          <a:xfrm>
            <a:off x="6764114" y="2844223"/>
            <a:ext cx="3529890" cy="2097206"/>
          </a:xfrm>
          <a:prstGeom prst="rect">
            <a:avLst/>
          </a:prstGeom>
        </p:spPr>
      </p:pic>
    </p:spTree>
    <p:extLst>
      <p:ext uri="{BB962C8B-B14F-4D97-AF65-F5344CB8AC3E}">
        <p14:creationId xmlns:p14="http://schemas.microsoft.com/office/powerpoint/2010/main" val="266867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5B24E4-24FD-4E69-9BF5-072D09E68E33}"/>
              </a:ext>
            </a:extLst>
          </p:cNvPr>
          <p:cNvPicPr>
            <a:picLocks noChangeAspect="1"/>
          </p:cNvPicPr>
          <p:nvPr/>
        </p:nvPicPr>
        <p:blipFill rotWithShape="1">
          <a:blip r:embed="rId2"/>
          <a:srcRect l="17717" t="16602" r="54891" b="16505"/>
          <a:stretch/>
        </p:blipFill>
        <p:spPr>
          <a:xfrm>
            <a:off x="397564" y="198782"/>
            <a:ext cx="4739069" cy="6506818"/>
          </a:xfrm>
          <a:prstGeom prst="rect">
            <a:avLst/>
          </a:prstGeom>
        </p:spPr>
      </p:pic>
      <p:pic>
        <p:nvPicPr>
          <p:cNvPr id="5" name="Picture 4">
            <a:extLst>
              <a:ext uri="{FF2B5EF4-FFF2-40B4-BE49-F238E27FC236}">
                <a16:creationId xmlns:a16="http://schemas.microsoft.com/office/drawing/2014/main" id="{D1873BC9-2D22-44C2-AA3B-DF8F7B17A978}"/>
              </a:ext>
            </a:extLst>
          </p:cNvPr>
          <p:cNvPicPr>
            <a:picLocks noChangeAspect="1"/>
          </p:cNvPicPr>
          <p:nvPr/>
        </p:nvPicPr>
        <p:blipFill rotWithShape="1">
          <a:blip r:embed="rId2"/>
          <a:srcRect l="53587" t="16409" r="19022" b="23561"/>
          <a:stretch/>
        </p:blipFill>
        <p:spPr>
          <a:xfrm>
            <a:off x="5716901" y="198782"/>
            <a:ext cx="5205454" cy="6414053"/>
          </a:xfrm>
          <a:prstGeom prst="rect">
            <a:avLst/>
          </a:prstGeom>
        </p:spPr>
      </p:pic>
    </p:spTree>
    <p:extLst>
      <p:ext uri="{BB962C8B-B14F-4D97-AF65-F5344CB8AC3E}">
        <p14:creationId xmlns:p14="http://schemas.microsoft.com/office/powerpoint/2010/main" val="398280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B4837F-8B66-40AD-B8AE-9BD766736A0B}"/>
              </a:ext>
            </a:extLst>
          </p:cNvPr>
          <p:cNvPicPr>
            <a:picLocks noChangeAspect="1"/>
          </p:cNvPicPr>
          <p:nvPr/>
        </p:nvPicPr>
        <p:blipFill rotWithShape="1">
          <a:blip r:embed="rId2"/>
          <a:srcRect l="17826" t="18342" r="54891" b="15925"/>
          <a:stretch/>
        </p:blipFill>
        <p:spPr>
          <a:xfrm>
            <a:off x="225286" y="145775"/>
            <a:ext cx="4955201" cy="6712225"/>
          </a:xfrm>
          <a:prstGeom prst="rect">
            <a:avLst/>
          </a:prstGeom>
        </p:spPr>
      </p:pic>
      <p:pic>
        <p:nvPicPr>
          <p:cNvPr id="3" name="Picture 2">
            <a:extLst>
              <a:ext uri="{FF2B5EF4-FFF2-40B4-BE49-F238E27FC236}">
                <a16:creationId xmlns:a16="http://schemas.microsoft.com/office/drawing/2014/main" id="{948D84BB-3C1C-46E6-9850-D9781ED7EF38}"/>
              </a:ext>
            </a:extLst>
          </p:cNvPr>
          <p:cNvPicPr>
            <a:picLocks noChangeAspect="1"/>
          </p:cNvPicPr>
          <p:nvPr/>
        </p:nvPicPr>
        <p:blipFill rotWithShape="1">
          <a:blip r:embed="rId2"/>
          <a:srcRect l="53478" t="21629" r="19130" b="25206"/>
          <a:stretch/>
        </p:blipFill>
        <p:spPr>
          <a:xfrm>
            <a:off x="5724939" y="145775"/>
            <a:ext cx="6150835" cy="6712225"/>
          </a:xfrm>
          <a:prstGeom prst="rect">
            <a:avLst/>
          </a:prstGeom>
        </p:spPr>
      </p:pic>
    </p:spTree>
    <p:extLst>
      <p:ext uri="{BB962C8B-B14F-4D97-AF65-F5344CB8AC3E}">
        <p14:creationId xmlns:p14="http://schemas.microsoft.com/office/powerpoint/2010/main" val="4083506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E76497-5885-49B0-B3E5-8F99DA639BE9}"/>
              </a:ext>
            </a:extLst>
          </p:cNvPr>
          <p:cNvPicPr>
            <a:picLocks noChangeAspect="1"/>
          </p:cNvPicPr>
          <p:nvPr/>
        </p:nvPicPr>
        <p:blipFill rotWithShape="1">
          <a:blip r:embed="rId2"/>
          <a:srcRect l="32609" t="20855" r="33696" b="13025"/>
          <a:stretch/>
        </p:blipFill>
        <p:spPr>
          <a:xfrm>
            <a:off x="2213113" y="183030"/>
            <a:ext cx="5884508" cy="6491940"/>
          </a:xfrm>
          <a:prstGeom prst="rect">
            <a:avLst/>
          </a:prstGeom>
        </p:spPr>
      </p:pic>
    </p:spTree>
    <p:extLst>
      <p:ext uri="{BB962C8B-B14F-4D97-AF65-F5344CB8AC3E}">
        <p14:creationId xmlns:p14="http://schemas.microsoft.com/office/powerpoint/2010/main" val="182574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11DE6-8DCF-4C97-BC17-9ADE4EF06918}"/>
              </a:ext>
            </a:extLst>
          </p:cNvPr>
          <p:cNvPicPr/>
          <p:nvPr/>
        </p:nvPicPr>
        <p:blipFill rotWithShape="1">
          <a:blip r:embed="rId2"/>
          <a:srcRect l="7685" t="14257" r="56398" b="19299"/>
          <a:stretch/>
        </p:blipFill>
        <p:spPr bwMode="auto">
          <a:xfrm>
            <a:off x="1322193" y="173768"/>
            <a:ext cx="6377320" cy="65318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66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5B614-1C1F-43A7-B500-EAED968F449B}"/>
              </a:ext>
            </a:extLst>
          </p:cNvPr>
          <p:cNvPicPr/>
          <p:nvPr/>
        </p:nvPicPr>
        <p:blipFill rotWithShape="1">
          <a:blip r:embed="rId2"/>
          <a:srcRect l="53741" t="11337" r="19265" b="39163"/>
          <a:stretch/>
        </p:blipFill>
        <p:spPr bwMode="auto">
          <a:xfrm>
            <a:off x="939717" y="247049"/>
            <a:ext cx="6203205" cy="6363901"/>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6761D28-83F7-4E1B-9861-3D880B1B49B5}"/>
              </a:ext>
            </a:extLst>
          </p:cNvPr>
          <p:cNvSpPr txBox="1"/>
          <p:nvPr/>
        </p:nvSpPr>
        <p:spPr>
          <a:xfrm>
            <a:off x="7407965" y="1762539"/>
            <a:ext cx="2504661" cy="2031325"/>
          </a:xfrm>
          <a:prstGeom prst="rect">
            <a:avLst/>
          </a:prstGeom>
          <a:noFill/>
        </p:spPr>
        <p:txBody>
          <a:bodyPr wrap="square" rtlCol="0">
            <a:spAutoFit/>
          </a:bodyPr>
          <a:lstStyle/>
          <a:p>
            <a:r>
              <a:rPr lang="en-GB" dirty="0"/>
              <a:t>Please note, that tackling calculations which leave a remainder is only necessary for children working at Greater Depth. </a:t>
            </a:r>
          </a:p>
        </p:txBody>
      </p:sp>
    </p:spTree>
    <p:extLst>
      <p:ext uri="{BB962C8B-B14F-4D97-AF65-F5344CB8AC3E}">
        <p14:creationId xmlns:p14="http://schemas.microsoft.com/office/powerpoint/2010/main" val="346773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F195-3DDC-4ECC-83F3-78C1E9339D61}"/>
              </a:ext>
            </a:extLst>
          </p:cNvPr>
          <p:cNvSpPr>
            <a:spLocks noGrp="1"/>
          </p:cNvSpPr>
          <p:nvPr>
            <p:ph type="title"/>
          </p:nvPr>
        </p:nvSpPr>
        <p:spPr>
          <a:xfrm>
            <a:off x="677334" y="311559"/>
            <a:ext cx="8596668" cy="715617"/>
          </a:xfrm>
        </p:spPr>
        <p:txBody>
          <a:bodyPr/>
          <a:lstStyle/>
          <a:p>
            <a:r>
              <a:rPr lang="en-GB" dirty="0"/>
              <a:t>Fractions</a:t>
            </a:r>
          </a:p>
        </p:txBody>
      </p:sp>
      <p:sp>
        <p:nvSpPr>
          <p:cNvPr id="3" name="Content Placeholder 2">
            <a:extLst>
              <a:ext uri="{FF2B5EF4-FFF2-40B4-BE49-F238E27FC236}">
                <a16:creationId xmlns:a16="http://schemas.microsoft.com/office/drawing/2014/main" id="{6593928F-B512-46A7-9086-E0F1107CA9C5}"/>
              </a:ext>
            </a:extLst>
          </p:cNvPr>
          <p:cNvSpPr>
            <a:spLocks noGrp="1"/>
          </p:cNvSpPr>
          <p:nvPr>
            <p:ph idx="1"/>
          </p:nvPr>
        </p:nvSpPr>
        <p:spPr>
          <a:xfrm>
            <a:off x="677334" y="924673"/>
            <a:ext cx="8596668" cy="4716145"/>
          </a:xfrm>
        </p:spPr>
        <p:txBody>
          <a:bodyPr/>
          <a:lstStyle/>
          <a:p>
            <a:r>
              <a:rPr lang="en-GB" dirty="0"/>
              <a:t>Children learn about halves, thirds and quarters</a:t>
            </a:r>
          </a:p>
          <a:p>
            <a:r>
              <a:rPr lang="en-GB" dirty="0"/>
              <a:t>They learn about fractions of shapes, as well as fractions of numbers or quantities</a:t>
            </a:r>
          </a:p>
          <a:p>
            <a:r>
              <a:rPr lang="en-GB" dirty="0"/>
              <a:t>They learn about unit fractions and non-unit fractions, i.e. not always simply finding one quarter or one third, but also finding two quarters, three quarters or two thirds. </a:t>
            </a:r>
          </a:p>
          <a:p>
            <a:r>
              <a:rPr lang="en-GB" dirty="0"/>
              <a:t>They learn to recognise equivalent fractions, e.g. ½ = 2/4 </a:t>
            </a:r>
          </a:p>
        </p:txBody>
      </p:sp>
      <p:pic>
        <p:nvPicPr>
          <p:cNvPr id="4" name="Picture 3">
            <a:extLst>
              <a:ext uri="{FF2B5EF4-FFF2-40B4-BE49-F238E27FC236}">
                <a16:creationId xmlns:a16="http://schemas.microsoft.com/office/drawing/2014/main" id="{59E11690-E22C-4F55-88F6-9134C0805193}"/>
              </a:ext>
            </a:extLst>
          </p:cNvPr>
          <p:cNvPicPr>
            <a:picLocks noChangeAspect="1"/>
          </p:cNvPicPr>
          <p:nvPr/>
        </p:nvPicPr>
        <p:blipFill>
          <a:blip r:embed="rId2"/>
          <a:stretch>
            <a:fillRect/>
          </a:stretch>
        </p:blipFill>
        <p:spPr>
          <a:xfrm>
            <a:off x="5390275" y="3952382"/>
            <a:ext cx="3727013" cy="1980945"/>
          </a:xfrm>
          <a:prstGeom prst="rect">
            <a:avLst/>
          </a:prstGeom>
        </p:spPr>
      </p:pic>
      <p:pic>
        <p:nvPicPr>
          <p:cNvPr id="5" name="Picture 4">
            <a:extLst>
              <a:ext uri="{FF2B5EF4-FFF2-40B4-BE49-F238E27FC236}">
                <a16:creationId xmlns:a16="http://schemas.microsoft.com/office/drawing/2014/main" id="{286F2BD5-B58B-4D84-A8A3-7AB29461A102}"/>
              </a:ext>
            </a:extLst>
          </p:cNvPr>
          <p:cNvPicPr>
            <a:picLocks noChangeAspect="1"/>
          </p:cNvPicPr>
          <p:nvPr/>
        </p:nvPicPr>
        <p:blipFill>
          <a:blip r:embed="rId3"/>
          <a:stretch>
            <a:fillRect/>
          </a:stretch>
        </p:blipFill>
        <p:spPr>
          <a:xfrm>
            <a:off x="1963894" y="4112628"/>
            <a:ext cx="3269668" cy="2433813"/>
          </a:xfrm>
          <a:prstGeom prst="rect">
            <a:avLst/>
          </a:prstGeom>
        </p:spPr>
      </p:pic>
    </p:spTree>
    <p:extLst>
      <p:ext uri="{BB962C8B-B14F-4D97-AF65-F5344CB8AC3E}">
        <p14:creationId xmlns:p14="http://schemas.microsoft.com/office/powerpoint/2010/main" val="25715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F1AA-4ADF-4212-808F-70D5EE8198F5}"/>
              </a:ext>
            </a:extLst>
          </p:cNvPr>
          <p:cNvSpPr>
            <a:spLocks noGrp="1"/>
          </p:cNvSpPr>
          <p:nvPr>
            <p:ph type="title"/>
          </p:nvPr>
        </p:nvSpPr>
        <p:spPr>
          <a:xfrm>
            <a:off x="677334" y="609600"/>
            <a:ext cx="8596668" cy="940904"/>
          </a:xfrm>
        </p:spPr>
        <p:txBody>
          <a:bodyPr/>
          <a:lstStyle/>
          <a:p>
            <a:r>
              <a:rPr lang="en-GB" dirty="0"/>
              <a:t>Overview</a:t>
            </a:r>
          </a:p>
        </p:txBody>
      </p:sp>
      <p:sp>
        <p:nvSpPr>
          <p:cNvPr id="3" name="Content Placeholder 2">
            <a:extLst>
              <a:ext uri="{FF2B5EF4-FFF2-40B4-BE49-F238E27FC236}">
                <a16:creationId xmlns:a16="http://schemas.microsoft.com/office/drawing/2014/main" id="{72A05776-E1DB-4049-A5F5-0487998C3FF6}"/>
              </a:ext>
            </a:extLst>
          </p:cNvPr>
          <p:cNvSpPr>
            <a:spLocks noGrp="1"/>
          </p:cNvSpPr>
          <p:nvPr>
            <p:ph idx="1"/>
          </p:nvPr>
        </p:nvSpPr>
        <p:spPr>
          <a:xfrm>
            <a:off x="677334" y="1391478"/>
            <a:ext cx="8596668" cy="5340625"/>
          </a:xfrm>
        </p:spPr>
        <p:txBody>
          <a:bodyPr>
            <a:normAutofit fontScale="62500" lnSpcReduction="20000"/>
          </a:bodyPr>
          <a:lstStyle/>
          <a:p>
            <a:r>
              <a:rPr lang="en-GB" dirty="0"/>
              <a:t>Assessment</a:t>
            </a:r>
          </a:p>
          <a:p>
            <a:r>
              <a:rPr lang="en-GB" dirty="0"/>
              <a:t>Teacher Judgements</a:t>
            </a:r>
          </a:p>
          <a:p>
            <a:r>
              <a:rPr lang="en-GB" dirty="0"/>
              <a:t>Reading</a:t>
            </a:r>
          </a:p>
          <a:p>
            <a:r>
              <a:rPr lang="en-GB" dirty="0"/>
              <a:t>Reading – Types of Question</a:t>
            </a:r>
          </a:p>
          <a:p>
            <a:r>
              <a:rPr lang="en-GB" dirty="0"/>
              <a:t>Writing</a:t>
            </a:r>
          </a:p>
          <a:p>
            <a:r>
              <a:rPr lang="en-GB" dirty="0"/>
              <a:t>Writing ‘Must Haves’</a:t>
            </a:r>
          </a:p>
          <a:p>
            <a:r>
              <a:rPr lang="en-GB" dirty="0"/>
              <a:t>Examples of Year Two writing</a:t>
            </a:r>
          </a:p>
          <a:p>
            <a:r>
              <a:rPr lang="en-GB" dirty="0"/>
              <a:t>Maths</a:t>
            </a:r>
          </a:p>
          <a:p>
            <a:r>
              <a:rPr lang="en-GB" dirty="0"/>
              <a:t>Place Value</a:t>
            </a:r>
          </a:p>
          <a:p>
            <a:r>
              <a:rPr lang="en-GB" dirty="0"/>
              <a:t>Addition</a:t>
            </a:r>
          </a:p>
          <a:p>
            <a:r>
              <a:rPr lang="en-GB" dirty="0"/>
              <a:t>Subtraction</a:t>
            </a:r>
          </a:p>
          <a:p>
            <a:r>
              <a:rPr lang="en-GB" dirty="0"/>
              <a:t>Multiplication</a:t>
            </a:r>
          </a:p>
          <a:p>
            <a:r>
              <a:rPr lang="en-GB" dirty="0"/>
              <a:t>Division</a:t>
            </a:r>
          </a:p>
          <a:p>
            <a:r>
              <a:rPr lang="en-GB" dirty="0"/>
              <a:t>Fractions</a:t>
            </a:r>
          </a:p>
          <a:p>
            <a:r>
              <a:rPr lang="en-GB" dirty="0"/>
              <a:t>Money</a:t>
            </a:r>
          </a:p>
          <a:p>
            <a:r>
              <a:rPr lang="en-GB" dirty="0"/>
              <a:t>Shape</a:t>
            </a:r>
          </a:p>
          <a:p>
            <a:r>
              <a:rPr lang="en-GB" dirty="0"/>
              <a:t>Time</a:t>
            </a:r>
          </a:p>
          <a:p>
            <a:r>
              <a:rPr lang="en-GB" dirty="0"/>
              <a:t>Measurement</a:t>
            </a:r>
          </a:p>
          <a:p>
            <a:r>
              <a:rPr lang="en-GB" dirty="0"/>
              <a:t>Statistics</a:t>
            </a:r>
          </a:p>
          <a:p>
            <a:endParaRPr lang="en-GB" dirty="0"/>
          </a:p>
          <a:p>
            <a:endParaRPr lang="en-GB" dirty="0"/>
          </a:p>
          <a:p>
            <a:endParaRPr lang="en-GB" dirty="0"/>
          </a:p>
        </p:txBody>
      </p:sp>
    </p:spTree>
    <p:extLst>
      <p:ext uri="{BB962C8B-B14F-4D97-AF65-F5344CB8AC3E}">
        <p14:creationId xmlns:p14="http://schemas.microsoft.com/office/powerpoint/2010/main" val="90700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AD5C-3499-43D5-AD73-562BA1B1FB5E}"/>
              </a:ext>
            </a:extLst>
          </p:cNvPr>
          <p:cNvSpPr>
            <a:spLocks noGrp="1"/>
          </p:cNvSpPr>
          <p:nvPr>
            <p:ph type="title"/>
          </p:nvPr>
        </p:nvSpPr>
        <p:spPr>
          <a:xfrm>
            <a:off x="677334" y="609600"/>
            <a:ext cx="8596668" cy="689113"/>
          </a:xfrm>
        </p:spPr>
        <p:txBody>
          <a:bodyPr/>
          <a:lstStyle/>
          <a:p>
            <a:r>
              <a:rPr lang="en-GB" dirty="0"/>
              <a:t>Money</a:t>
            </a:r>
          </a:p>
        </p:txBody>
      </p:sp>
      <p:sp>
        <p:nvSpPr>
          <p:cNvPr id="3" name="Content Placeholder 2">
            <a:extLst>
              <a:ext uri="{FF2B5EF4-FFF2-40B4-BE49-F238E27FC236}">
                <a16:creationId xmlns:a16="http://schemas.microsoft.com/office/drawing/2014/main" id="{23C96C50-7228-40CB-A721-B8F9AD11C494}"/>
              </a:ext>
            </a:extLst>
          </p:cNvPr>
          <p:cNvSpPr>
            <a:spLocks noGrp="1"/>
          </p:cNvSpPr>
          <p:nvPr>
            <p:ph idx="1"/>
          </p:nvPr>
        </p:nvSpPr>
        <p:spPr>
          <a:xfrm>
            <a:off x="677334" y="1298713"/>
            <a:ext cx="8596668" cy="4742649"/>
          </a:xfrm>
        </p:spPr>
        <p:txBody>
          <a:bodyPr/>
          <a:lstStyle/>
          <a:p>
            <a:r>
              <a:rPr lang="en-GB" dirty="0"/>
              <a:t>Children learn to recognise coins and notes</a:t>
            </a:r>
          </a:p>
          <a:p>
            <a:r>
              <a:rPr lang="en-GB" dirty="0"/>
              <a:t>Count money (both pounds and pence)</a:t>
            </a:r>
          </a:p>
          <a:p>
            <a:r>
              <a:rPr lang="en-GB" dirty="0"/>
              <a:t>Making the same amount of money in different ways (different combinations of coins and notes)</a:t>
            </a:r>
          </a:p>
          <a:p>
            <a:r>
              <a:rPr lang="en-GB" dirty="0"/>
              <a:t>Find change</a:t>
            </a:r>
          </a:p>
        </p:txBody>
      </p:sp>
      <p:pic>
        <p:nvPicPr>
          <p:cNvPr id="5" name="Picture 4">
            <a:extLst>
              <a:ext uri="{FF2B5EF4-FFF2-40B4-BE49-F238E27FC236}">
                <a16:creationId xmlns:a16="http://schemas.microsoft.com/office/drawing/2014/main" id="{06D0ABEE-22B3-41CF-95EE-8D8148FA8954}"/>
              </a:ext>
            </a:extLst>
          </p:cNvPr>
          <p:cNvPicPr>
            <a:picLocks noChangeAspect="1"/>
          </p:cNvPicPr>
          <p:nvPr/>
        </p:nvPicPr>
        <p:blipFill rotWithShape="1">
          <a:blip r:embed="rId2"/>
          <a:srcRect l="7826" t="37288" r="56087" b="33326"/>
          <a:stretch/>
        </p:blipFill>
        <p:spPr>
          <a:xfrm>
            <a:off x="2775807" y="3670037"/>
            <a:ext cx="4399721" cy="2014330"/>
          </a:xfrm>
          <a:prstGeom prst="rect">
            <a:avLst/>
          </a:prstGeom>
        </p:spPr>
      </p:pic>
    </p:spTree>
    <p:extLst>
      <p:ext uri="{BB962C8B-B14F-4D97-AF65-F5344CB8AC3E}">
        <p14:creationId xmlns:p14="http://schemas.microsoft.com/office/powerpoint/2010/main" val="121533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8221-D490-4B7D-A07D-1AB99AE5EA3B}"/>
              </a:ext>
            </a:extLst>
          </p:cNvPr>
          <p:cNvSpPr>
            <a:spLocks noGrp="1"/>
          </p:cNvSpPr>
          <p:nvPr>
            <p:ph type="title"/>
          </p:nvPr>
        </p:nvSpPr>
        <p:spPr>
          <a:xfrm>
            <a:off x="677334" y="609600"/>
            <a:ext cx="8596668" cy="728870"/>
          </a:xfrm>
        </p:spPr>
        <p:txBody>
          <a:bodyPr/>
          <a:lstStyle/>
          <a:p>
            <a:r>
              <a:rPr lang="en-GB" dirty="0"/>
              <a:t>Shape</a:t>
            </a:r>
          </a:p>
        </p:txBody>
      </p:sp>
      <p:sp>
        <p:nvSpPr>
          <p:cNvPr id="3" name="Content Placeholder 2">
            <a:extLst>
              <a:ext uri="{FF2B5EF4-FFF2-40B4-BE49-F238E27FC236}">
                <a16:creationId xmlns:a16="http://schemas.microsoft.com/office/drawing/2014/main" id="{B33CA8B1-D5E1-44AF-9443-34CFD3042185}"/>
              </a:ext>
            </a:extLst>
          </p:cNvPr>
          <p:cNvSpPr>
            <a:spLocks noGrp="1"/>
          </p:cNvSpPr>
          <p:nvPr>
            <p:ph idx="1"/>
          </p:nvPr>
        </p:nvSpPr>
        <p:spPr>
          <a:xfrm>
            <a:off x="677334" y="1338471"/>
            <a:ext cx="4795814" cy="4702892"/>
          </a:xfrm>
        </p:spPr>
        <p:txBody>
          <a:bodyPr/>
          <a:lstStyle/>
          <a:p>
            <a:r>
              <a:rPr lang="en-GB" dirty="0"/>
              <a:t>Children learn to recognise and name both 2D and 3D shapes</a:t>
            </a:r>
          </a:p>
          <a:p>
            <a:r>
              <a:rPr lang="en-GB" dirty="0"/>
              <a:t>They learn to count the number of sides (and recognise when sides are curved or straight) and to count the number of vertices (corners) on 2D shapes. </a:t>
            </a:r>
          </a:p>
          <a:p>
            <a:r>
              <a:rPr lang="en-GB" dirty="0"/>
              <a:t>For 3D shapes, children learn to count faces / surfaces, edges and vertices. They also talk about the shape of the faces / surfaces and talk about whether they are flat or curved</a:t>
            </a:r>
          </a:p>
          <a:p>
            <a:r>
              <a:rPr lang="en-GB" dirty="0"/>
              <a:t>Children learn about lines of symmetry, making patterns and different ways of sorting shapes</a:t>
            </a:r>
          </a:p>
        </p:txBody>
      </p:sp>
      <p:pic>
        <p:nvPicPr>
          <p:cNvPr id="4" name="Picture 3">
            <a:extLst>
              <a:ext uri="{FF2B5EF4-FFF2-40B4-BE49-F238E27FC236}">
                <a16:creationId xmlns:a16="http://schemas.microsoft.com/office/drawing/2014/main" id="{B7897E06-F116-4986-96D7-34670B8E1903}"/>
              </a:ext>
            </a:extLst>
          </p:cNvPr>
          <p:cNvPicPr>
            <a:picLocks noChangeAspect="1"/>
          </p:cNvPicPr>
          <p:nvPr/>
        </p:nvPicPr>
        <p:blipFill rotWithShape="1">
          <a:blip r:embed="rId2"/>
          <a:srcRect l="7935" t="17376" r="57282" b="11889"/>
          <a:stretch/>
        </p:blipFill>
        <p:spPr>
          <a:xfrm>
            <a:off x="5764695" y="1192696"/>
            <a:ext cx="4240695" cy="4848667"/>
          </a:xfrm>
          <a:prstGeom prst="rect">
            <a:avLst/>
          </a:prstGeom>
        </p:spPr>
      </p:pic>
    </p:spTree>
    <p:extLst>
      <p:ext uri="{BB962C8B-B14F-4D97-AF65-F5344CB8AC3E}">
        <p14:creationId xmlns:p14="http://schemas.microsoft.com/office/powerpoint/2010/main" val="348775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5901-49E8-4AA6-92B4-C23F367C6D22}"/>
              </a:ext>
            </a:extLst>
          </p:cNvPr>
          <p:cNvSpPr>
            <a:spLocks noGrp="1"/>
          </p:cNvSpPr>
          <p:nvPr>
            <p:ph type="title"/>
          </p:nvPr>
        </p:nvSpPr>
        <p:spPr>
          <a:xfrm>
            <a:off x="677334" y="609600"/>
            <a:ext cx="8596668" cy="675861"/>
          </a:xfrm>
        </p:spPr>
        <p:txBody>
          <a:bodyPr/>
          <a:lstStyle/>
          <a:p>
            <a:r>
              <a:rPr lang="en-GB" dirty="0"/>
              <a:t>Time</a:t>
            </a:r>
          </a:p>
        </p:txBody>
      </p:sp>
      <p:sp>
        <p:nvSpPr>
          <p:cNvPr id="3" name="Content Placeholder 2">
            <a:extLst>
              <a:ext uri="{FF2B5EF4-FFF2-40B4-BE49-F238E27FC236}">
                <a16:creationId xmlns:a16="http://schemas.microsoft.com/office/drawing/2014/main" id="{FFF77C4E-F1F3-4EB7-80BD-9CBCAE818E55}"/>
              </a:ext>
            </a:extLst>
          </p:cNvPr>
          <p:cNvSpPr>
            <a:spLocks noGrp="1"/>
          </p:cNvSpPr>
          <p:nvPr>
            <p:ph idx="1"/>
          </p:nvPr>
        </p:nvSpPr>
        <p:spPr>
          <a:xfrm>
            <a:off x="5339579" y="1352537"/>
            <a:ext cx="3934423" cy="4755901"/>
          </a:xfrm>
        </p:spPr>
        <p:txBody>
          <a:bodyPr/>
          <a:lstStyle/>
          <a:p>
            <a:r>
              <a:rPr lang="en-GB" dirty="0"/>
              <a:t>Children learn about the seasons, days, months, years, minutes in an hour, seconds in a minute</a:t>
            </a:r>
          </a:p>
          <a:p>
            <a:r>
              <a:rPr lang="en-GB" dirty="0"/>
              <a:t>Children learn to tell the time using an analogue clock</a:t>
            </a:r>
          </a:p>
          <a:p>
            <a:r>
              <a:rPr lang="en-GB" dirty="0"/>
              <a:t>Children learn to read the time to the nearest quarter of an hour, including the language ‘past’ and ‘to’. Telling the time to the nearest 5 minutes is required for Greater Depth. </a:t>
            </a:r>
          </a:p>
          <a:p>
            <a:r>
              <a:rPr lang="en-GB" dirty="0"/>
              <a:t>Children also learn to find durations of time and compare durations of time. </a:t>
            </a:r>
          </a:p>
        </p:txBody>
      </p:sp>
      <p:pic>
        <p:nvPicPr>
          <p:cNvPr id="4" name="Picture 3">
            <a:extLst>
              <a:ext uri="{FF2B5EF4-FFF2-40B4-BE49-F238E27FC236}">
                <a16:creationId xmlns:a16="http://schemas.microsoft.com/office/drawing/2014/main" id="{B26764F1-A71C-48AD-A9B0-941ADDF473D9}"/>
              </a:ext>
            </a:extLst>
          </p:cNvPr>
          <p:cNvPicPr>
            <a:picLocks noChangeAspect="1"/>
          </p:cNvPicPr>
          <p:nvPr/>
        </p:nvPicPr>
        <p:blipFill rotWithShape="1">
          <a:blip r:embed="rId2"/>
          <a:srcRect l="7826" t="21242" r="56196" b="7419"/>
          <a:stretch/>
        </p:blipFill>
        <p:spPr>
          <a:xfrm>
            <a:off x="258418" y="1218385"/>
            <a:ext cx="4386469" cy="4890053"/>
          </a:xfrm>
          <a:prstGeom prst="rect">
            <a:avLst/>
          </a:prstGeom>
        </p:spPr>
      </p:pic>
    </p:spTree>
    <p:extLst>
      <p:ext uri="{BB962C8B-B14F-4D97-AF65-F5344CB8AC3E}">
        <p14:creationId xmlns:p14="http://schemas.microsoft.com/office/powerpoint/2010/main" val="35634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78F7-AB17-4B29-AD1F-87FFF11C3CFC}"/>
              </a:ext>
            </a:extLst>
          </p:cNvPr>
          <p:cNvSpPr>
            <a:spLocks noGrp="1"/>
          </p:cNvSpPr>
          <p:nvPr>
            <p:ph type="title"/>
          </p:nvPr>
        </p:nvSpPr>
        <p:spPr>
          <a:xfrm>
            <a:off x="677334" y="609600"/>
            <a:ext cx="8596668" cy="609600"/>
          </a:xfrm>
        </p:spPr>
        <p:txBody>
          <a:bodyPr>
            <a:normAutofit fontScale="90000"/>
          </a:bodyPr>
          <a:lstStyle/>
          <a:p>
            <a:r>
              <a:rPr lang="en-GB" dirty="0"/>
              <a:t>Measurement</a:t>
            </a:r>
          </a:p>
        </p:txBody>
      </p:sp>
      <p:sp>
        <p:nvSpPr>
          <p:cNvPr id="3" name="Content Placeholder 2">
            <a:extLst>
              <a:ext uri="{FF2B5EF4-FFF2-40B4-BE49-F238E27FC236}">
                <a16:creationId xmlns:a16="http://schemas.microsoft.com/office/drawing/2014/main" id="{8F11D370-2B2E-4636-A21A-69EA02B36C04}"/>
              </a:ext>
            </a:extLst>
          </p:cNvPr>
          <p:cNvSpPr>
            <a:spLocks noGrp="1"/>
          </p:cNvSpPr>
          <p:nvPr>
            <p:ph idx="1"/>
          </p:nvPr>
        </p:nvSpPr>
        <p:spPr>
          <a:xfrm>
            <a:off x="677334" y="1311965"/>
            <a:ext cx="8596668" cy="4729397"/>
          </a:xfrm>
        </p:spPr>
        <p:txBody>
          <a:bodyPr/>
          <a:lstStyle/>
          <a:p>
            <a:r>
              <a:rPr lang="en-GB" dirty="0"/>
              <a:t>Children learn to measure in centimetres and metres and to order and compare lengths / heights from shortest to longest </a:t>
            </a:r>
          </a:p>
          <a:p>
            <a:r>
              <a:rPr lang="en-GB" dirty="0"/>
              <a:t>Children learn to measure capacity and volume in millilitres and litres and to order and compare different amounts</a:t>
            </a:r>
          </a:p>
          <a:p>
            <a:r>
              <a:rPr lang="en-GB" dirty="0"/>
              <a:t>Children learn to measure weight / mass in grams and kilograms and to order and compare amounts</a:t>
            </a:r>
          </a:p>
          <a:p>
            <a:r>
              <a:rPr lang="en-GB" dirty="0"/>
              <a:t>Children learn to read temperature in degrees Celsius and to compare different temperatures</a:t>
            </a:r>
          </a:p>
        </p:txBody>
      </p:sp>
      <p:pic>
        <p:nvPicPr>
          <p:cNvPr id="4" name="Picture 3">
            <a:extLst>
              <a:ext uri="{FF2B5EF4-FFF2-40B4-BE49-F238E27FC236}">
                <a16:creationId xmlns:a16="http://schemas.microsoft.com/office/drawing/2014/main" id="{7DA1D1FD-E64D-476B-B46D-70F6C95EBD7B}"/>
              </a:ext>
            </a:extLst>
          </p:cNvPr>
          <p:cNvPicPr>
            <a:picLocks noChangeAspect="1"/>
          </p:cNvPicPr>
          <p:nvPr/>
        </p:nvPicPr>
        <p:blipFill rotWithShape="1">
          <a:blip r:embed="rId2"/>
          <a:srcRect l="56631" t="37868" r="6956" b="21726"/>
          <a:stretch/>
        </p:blipFill>
        <p:spPr>
          <a:xfrm>
            <a:off x="3876261" y="3816626"/>
            <a:ext cx="4439478" cy="2769704"/>
          </a:xfrm>
          <a:prstGeom prst="rect">
            <a:avLst/>
          </a:prstGeom>
        </p:spPr>
      </p:pic>
    </p:spTree>
    <p:extLst>
      <p:ext uri="{BB962C8B-B14F-4D97-AF65-F5344CB8AC3E}">
        <p14:creationId xmlns:p14="http://schemas.microsoft.com/office/powerpoint/2010/main" val="681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5F79-A1CD-4E2C-BAC3-21CF7830C891}"/>
              </a:ext>
            </a:extLst>
          </p:cNvPr>
          <p:cNvSpPr>
            <a:spLocks noGrp="1"/>
          </p:cNvSpPr>
          <p:nvPr>
            <p:ph type="title"/>
          </p:nvPr>
        </p:nvSpPr>
        <p:spPr>
          <a:xfrm>
            <a:off x="677334" y="130274"/>
            <a:ext cx="8596668" cy="795130"/>
          </a:xfrm>
        </p:spPr>
        <p:txBody>
          <a:bodyPr/>
          <a:lstStyle/>
          <a:p>
            <a:r>
              <a:rPr lang="en-GB" dirty="0"/>
              <a:t>Statistics</a:t>
            </a:r>
          </a:p>
        </p:txBody>
      </p:sp>
      <p:sp>
        <p:nvSpPr>
          <p:cNvPr id="3" name="Content Placeholder 2">
            <a:extLst>
              <a:ext uri="{FF2B5EF4-FFF2-40B4-BE49-F238E27FC236}">
                <a16:creationId xmlns:a16="http://schemas.microsoft.com/office/drawing/2014/main" id="{D164ADFB-F651-4D43-B7F2-011E75499613}"/>
              </a:ext>
            </a:extLst>
          </p:cNvPr>
          <p:cNvSpPr>
            <a:spLocks noGrp="1"/>
          </p:cNvSpPr>
          <p:nvPr>
            <p:ph idx="1"/>
          </p:nvPr>
        </p:nvSpPr>
        <p:spPr>
          <a:xfrm>
            <a:off x="5540882" y="2305878"/>
            <a:ext cx="4265727" cy="4795658"/>
          </a:xfrm>
        </p:spPr>
        <p:txBody>
          <a:bodyPr/>
          <a:lstStyle/>
          <a:p>
            <a:r>
              <a:rPr lang="en-GB" dirty="0"/>
              <a:t>Children learn to read and draw tally charts, pictograms, block graphs</a:t>
            </a:r>
          </a:p>
        </p:txBody>
      </p:sp>
      <p:pic>
        <p:nvPicPr>
          <p:cNvPr id="4" name="Picture 3">
            <a:extLst>
              <a:ext uri="{FF2B5EF4-FFF2-40B4-BE49-F238E27FC236}">
                <a16:creationId xmlns:a16="http://schemas.microsoft.com/office/drawing/2014/main" id="{6608CB93-941C-4842-930E-2CD6CBCE5977}"/>
              </a:ext>
            </a:extLst>
          </p:cNvPr>
          <p:cNvPicPr>
            <a:picLocks noChangeAspect="1"/>
          </p:cNvPicPr>
          <p:nvPr/>
        </p:nvPicPr>
        <p:blipFill rotWithShape="1">
          <a:blip r:embed="rId2"/>
          <a:srcRect l="53587" t="26075" r="24783" b="11889"/>
          <a:stretch/>
        </p:blipFill>
        <p:spPr>
          <a:xfrm>
            <a:off x="677334" y="641605"/>
            <a:ext cx="3748892" cy="6044895"/>
          </a:xfrm>
          <a:prstGeom prst="rect">
            <a:avLst/>
          </a:prstGeom>
        </p:spPr>
      </p:pic>
    </p:spTree>
    <p:extLst>
      <p:ext uri="{BB962C8B-B14F-4D97-AF65-F5344CB8AC3E}">
        <p14:creationId xmlns:p14="http://schemas.microsoft.com/office/powerpoint/2010/main" val="97877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9715-62A0-434C-911A-F16C41F001C6}"/>
              </a:ext>
            </a:extLst>
          </p:cNvPr>
          <p:cNvSpPr>
            <a:spLocks noGrp="1"/>
          </p:cNvSpPr>
          <p:nvPr>
            <p:ph type="title"/>
          </p:nvPr>
        </p:nvSpPr>
        <p:spPr>
          <a:xfrm>
            <a:off x="677334" y="609600"/>
            <a:ext cx="8596668" cy="821635"/>
          </a:xfrm>
        </p:spPr>
        <p:txBody>
          <a:bodyPr/>
          <a:lstStyle/>
          <a:p>
            <a:r>
              <a:rPr lang="en-GB" dirty="0"/>
              <a:t>Assessment</a:t>
            </a:r>
          </a:p>
        </p:txBody>
      </p:sp>
      <p:sp>
        <p:nvSpPr>
          <p:cNvPr id="3" name="Content Placeholder 2">
            <a:extLst>
              <a:ext uri="{FF2B5EF4-FFF2-40B4-BE49-F238E27FC236}">
                <a16:creationId xmlns:a16="http://schemas.microsoft.com/office/drawing/2014/main" id="{B504F17D-713D-4968-9E81-1945631AC5AA}"/>
              </a:ext>
            </a:extLst>
          </p:cNvPr>
          <p:cNvSpPr>
            <a:spLocks noGrp="1"/>
          </p:cNvSpPr>
          <p:nvPr>
            <p:ph idx="1"/>
          </p:nvPr>
        </p:nvSpPr>
        <p:spPr>
          <a:xfrm>
            <a:off x="677334" y="1325217"/>
            <a:ext cx="8596668" cy="5168348"/>
          </a:xfrm>
        </p:spPr>
        <p:txBody>
          <a:bodyPr/>
          <a:lstStyle/>
          <a:p>
            <a:r>
              <a:rPr lang="en-GB" dirty="0"/>
              <a:t>Key Stage One includes Year 1 and Year 2. </a:t>
            </a:r>
          </a:p>
          <a:p>
            <a:r>
              <a:rPr lang="en-GB" dirty="0"/>
              <a:t>Children are more formally assessed at the end of Year 2, as it is also the end of the Key Stage. </a:t>
            </a:r>
          </a:p>
          <a:p>
            <a:r>
              <a:rPr lang="en-GB" dirty="0"/>
              <a:t>Teachers make the overall judgement, and they assess against The Key Stage One Assessment Framework. </a:t>
            </a:r>
            <a:r>
              <a:rPr lang="en-GB" dirty="0">
                <a:hlinkClick r:id="rId2"/>
              </a:rPr>
              <a:t>https://assets.publishing.service.gov.uk/government/uploads/system/uploads/attachment_data/file/740343/2018-19_teacher_assessment_frameworks_at_the_end_of_key_stage_1_WEBHO.pdf</a:t>
            </a:r>
            <a:endParaRPr lang="en-GB" dirty="0"/>
          </a:p>
          <a:p>
            <a:r>
              <a:rPr lang="en-GB" dirty="0"/>
              <a:t>Children are assessed for Reading, Writing and Maths and will be assessed as either;</a:t>
            </a:r>
          </a:p>
          <a:p>
            <a:endParaRPr lang="en-GB" dirty="0"/>
          </a:p>
          <a:p>
            <a:endParaRPr lang="en-GB" dirty="0"/>
          </a:p>
          <a:p>
            <a:endParaRPr lang="en-GB" dirty="0"/>
          </a:p>
          <a:p>
            <a:r>
              <a:rPr lang="en-GB" dirty="0"/>
              <a:t>In some cases, a child may be assessed as Pre-Key Stage, which means they are working at a level below Year 1. </a:t>
            </a:r>
          </a:p>
          <a:p>
            <a:endParaRPr lang="en-GB" dirty="0"/>
          </a:p>
          <a:p>
            <a:pPr marL="0" indent="0">
              <a:buNone/>
            </a:pPr>
            <a:endParaRPr lang="en-GB" dirty="0"/>
          </a:p>
        </p:txBody>
      </p:sp>
      <p:graphicFrame>
        <p:nvGraphicFramePr>
          <p:cNvPr id="4" name="Table 3">
            <a:extLst>
              <a:ext uri="{FF2B5EF4-FFF2-40B4-BE49-F238E27FC236}">
                <a16:creationId xmlns:a16="http://schemas.microsoft.com/office/drawing/2014/main" id="{876B286D-E7AE-4F41-95F1-E687C3E86165}"/>
              </a:ext>
            </a:extLst>
          </p:cNvPr>
          <p:cNvGraphicFramePr>
            <a:graphicFrameLocks noGrp="1"/>
          </p:cNvGraphicFramePr>
          <p:nvPr>
            <p:extLst>
              <p:ext uri="{D42A27DB-BD31-4B8C-83A1-F6EECF244321}">
                <p14:modId xmlns:p14="http://schemas.microsoft.com/office/powerpoint/2010/main" val="3540331898"/>
              </p:ext>
            </p:extLst>
          </p:nvPr>
        </p:nvGraphicFramePr>
        <p:xfrm>
          <a:off x="1146003" y="4618383"/>
          <a:ext cx="8127999" cy="914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39617341"/>
                    </a:ext>
                  </a:extLst>
                </a:gridCol>
                <a:gridCol w="2709333">
                  <a:extLst>
                    <a:ext uri="{9D8B030D-6E8A-4147-A177-3AD203B41FA5}">
                      <a16:colId xmlns:a16="http://schemas.microsoft.com/office/drawing/2014/main" val="397968266"/>
                    </a:ext>
                  </a:extLst>
                </a:gridCol>
                <a:gridCol w="2709333">
                  <a:extLst>
                    <a:ext uri="{9D8B030D-6E8A-4147-A177-3AD203B41FA5}">
                      <a16:colId xmlns:a16="http://schemas.microsoft.com/office/drawing/2014/main" val="662477044"/>
                    </a:ext>
                  </a:extLst>
                </a:gridCol>
              </a:tblGrid>
              <a:tr h="370840">
                <a:tc>
                  <a:txBody>
                    <a:bodyPr/>
                    <a:lstStyle/>
                    <a:p>
                      <a:r>
                        <a:rPr lang="en-GB" dirty="0"/>
                        <a:t>Working Towards The Expected Standard</a:t>
                      </a:r>
                    </a:p>
                  </a:txBody>
                  <a:tcPr/>
                </a:tc>
                <a:tc>
                  <a:txBody>
                    <a:bodyPr/>
                    <a:lstStyle/>
                    <a:p>
                      <a:pPr algn="ctr"/>
                      <a:r>
                        <a:rPr lang="en-GB" dirty="0">
                          <a:solidFill>
                            <a:srgbClr val="0070C0"/>
                          </a:solidFill>
                        </a:rPr>
                        <a:t>Working At The Expected Standard</a:t>
                      </a:r>
                    </a:p>
                  </a:txBody>
                  <a:tcPr/>
                </a:tc>
                <a:tc>
                  <a:txBody>
                    <a:bodyPr/>
                    <a:lstStyle/>
                    <a:p>
                      <a:pPr algn="r"/>
                      <a:r>
                        <a:rPr lang="en-GB" dirty="0"/>
                        <a:t>Working At Greater Depth within The Expected Standard</a:t>
                      </a:r>
                    </a:p>
                  </a:txBody>
                  <a:tcPr/>
                </a:tc>
                <a:extLst>
                  <a:ext uri="{0D108BD9-81ED-4DB2-BD59-A6C34878D82A}">
                    <a16:rowId xmlns:a16="http://schemas.microsoft.com/office/drawing/2014/main" val="2169424660"/>
                  </a:ext>
                </a:extLst>
              </a:tr>
            </a:tbl>
          </a:graphicData>
        </a:graphic>
      </p:graphicFrame>
    </p:spTree>
    <p:extLst>
      <p:ext uri="{BB962C8B-B14F-4D97-AF65-F5344CB8AC3E}">
        <p14:creationId xmlns:p14="http://schemas.microsoft.com/office/powerpoint/2010/main" val="344711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435E-78B9-47CB-89C2-B8D87DC40697}"/>
              </a:ext>
            </a:extLst>
          </p:cNvPr>
          <p:cNvSpPr>
            <a:spLocks noGrp="1"/>
          </p:cNvSpPr>
          <p:nvPr>
            <p:ph type="ctrTitle"/>
          </p:nvPr>
        </p:nvSpPr>
        <p:spPr>
          <a:xfrm>
            <a:off x="1507067" y="0"/>
            <a:ext cx="7766936" cy="1646302"/>
          </a:xfrm>
        </p:spPr>
        <p:txBody>
          <a:bodyPr/>
          <a:lstStyle/>
          <a:p>
            <a:r>
              <a:rPr lang="en-GB" dirty="0"/>
              <a:t>Teacher Judgements</a:t>
            </a:r>
          </a:p>
        </p:txBody>
      </p:sp>
      <p:sp>
        <p:nvSpPr>
          <p:cNvPr id="3" name="Subtitle 2">
            <a:extLst>
              <a:ext uri="{FF2B5EF4-FFF2-40B4-BE49-F238E27FC236}">
                <a16:creationId xmlns:a16="http://schemas.microsoft.com/office/drawing/2014/main" id="{B12BE0AB-F3A0-4DE5-8442-8BC82298AADA}"/>
              </a:ext>
            </a:extLst>
          </p:cNvPr>
          <p:cNvSpPr>
            <a:spLocks noGrp="1"/>
          </p:cNvSpPr>
          <p:nvPr>
            <p:ph type="subTitle" idx="1"/>
          </p:nvPr>
        </p:nvSpPr>
        <p:spPr>
          <a:xfrm>
            <a:off x="1507067" y="1646302"/>
            <a:ext cx="7766936" cy="3750647"/>
          </a:xfrm>
        </p:spPr>
        <p:txBody>
          <a:bodyPr>
            <a:normAutofit lnSpcReduction="10000"/>
          </a:bodyPr>
          <a:lstStyle/>
          <a:p>
            <a:r>
              <a:rPr lang="en-GB" dirty="0"/>
              <a:t>Teachers make their Assessment Judgements based on various things. These include;</a:t>
            </a:r>
          </a:p>
          <a:p>
            <a:pPr marL="285750" indent="-285750">
              <a:buFont typeface="Wingdings" panose="05000000000000000000" pitchFamily="2" charset="2"/>
              <a:buChar char="§"/>
            </a:pPr>
            <a:r>
              <a:rPr lang="en-GB" dirty="0"/>
              <a:t>Pieces of work the child has completed throughout the school year.</a:t>
            </a:r>
          </a:p>
          <a:p>
            <a:pPr marL="285750" indent="-285750">
              <a:buFont typeface="Wingdings" panose="05000000000000000000" pitchFamily="2" charset="2"/>
              <a:buChar char="§"/>
            </a:pPr>
            <a:r>
              <a:rPr lang="en-GB" dirty="0"/>
              <a:t>Informal Assessments, such as CLIC tests, notes taken during Guided Reading Sessions and other end of unit tests, e.g. at the end of a particular maths topic.</a:t>
            </a:r>
          </a:p>
          <a:p>
            <a:pPr marL="285750" indent="-285750">
              <a:buFont typeface="Wingdings" panose="05000000000000000000" pitchFamily="2" charset="2"/>
              <a:buChar char="§"/>
            </a:pPr>
            <a:r>
              <a:rPr lang="en-GB" dirty="0"/>
              <a:t>SATs Tests. Children sit two tests in maths (an Arithmetic Paper and a Reasoning Paper) and two tests in Reading. </a:t>
            </a:r>
          </a:p>
          <a:p>
            <a:pPr marL="285750" indent="-285750">
              <a:buFont typeface="Wingdings" panose="05000000000000000000" pitchFamily="2" charset="2"/>
              <a:buChar char="§"/>
            </a:pPr>
            <a:r>
              <a:rPr lang="en-GB" dirty="0"/>
              <a:t>There is no SATs Test for Writing. Instead, children are assessed using six pieces of writing they have completed over the course of Year 2. These pieces of writing are marked in depth against the Writing ‘Must Haves’ (more on this later!).  </a:t>
            </a:r>
          </a:p>
          <a:p>
            <a:pPr marL="285750" indent="-285750">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63778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A009-D441-47F4-8FE5-82C0CD5DEE72}"/>
              </a:ext>
            </a:extLst>
          </p:cNvPr>
          <p:cNvSpPr>
            <a:spLocks noGrp="1"/>
          </p:cNvSpPr>
          <p:nvPr>
            <p:ph type="title"/>
          </p:nvPr>
        </p:nvSpPr>
        <p:spPr>
          <a:xfrm>
            <a:off x="677334" y="609600"/>
            <a:ext cx="8596668" cy="781878"/>
          </a:xfrm>
        </p:spPr>
        <p:txBody>
          <a:bodyPr/>
          <a:lstStyle/>
          <a:p>
            <a:r>
              <a:rPr lang="en-GB" dirty="0"/>
              <a:t>Reading</a:t>
            </a:r>
          </a:p>
        </p:txBody>
      </p:sp>
      <p:sp>
        <p:nvSpPr>
          <p:cNvPr id="3" name="Content Placeholder 2">
            <a:extLst>
              <a:ext uri="{FF2B5EF4-FFF2-40B4-BE49-F238E27FC236}">
                <a16:creationId xmlns:a16="http://schemas.microsoft.com/office/drawing/2014/main" id="{C970EFD8-20A3-476B-94B8-4E2EDA097539}"/>
              </a:ext>
            </a:extLst>
          </p:cNvPr>
          <p:cNvSpPr>
            <a:spLocks noGrp="1"/>
          </p:cNvSpPr>
          <p:nvPr>
            <p:ph idx="1"/>
          </p:nvPr>
        </p:nvSpPr>
        <p:spPr>
          <a:xfrm>
            <a:off x="677334" y="1285461"/>
            <a:ext cx="8596668" cy="4755901"/>
          </a:xfrm>
        </p:spPr>
        <p:txBody>
          <a:bodyPr/>
          <a:lstStyle/>
          <a:p>
            <a:r>
              <a:rPr lang="en-GB" dirty="0"/>
              <a:t>Children need to be able to read the first 100 High Frequency Words, as well as the Common Exception Words (sometimes called tricky words) for Years 1 and 2. Children should be reading these words ‘on sight’, without the need for ‘sounding out’. </a:t>
            </a:r>
          </a:p>
          <a:p>
            <a:r>
              <a:rPr lang="en-GB" dirty="0"/>
              <a:t>Children should use their Phonics to segment and blend sounds together in order to read unfamiliar words. However, they should be reading relatively fluently, at roughly 90 words per minute. </a:t>
            </a:r>
          </a:p>
          <a:p>
            <a:r>
              <a:rPr lang="en-GB" dirty="0"/>
              <a:t>Children should be taking account of the punctuation and beginning to read with some expression. </a:t>
            </a:r>
          </a:p>
          <a:p>
            <a:r>
              <a:rPr lang="en-GB" dirty="0"/>
              <a:t>Children should be able to answer questions about the text. In Reading Paper 1, these questions are likely to be mostly simple retrieval of information questions. Sometimes questions might also be related to vocabulary or the order of events. In Reading Paper 2, questions are more likely to be inference based. </a:t>
            </a:r>
          </a:p>
          <a:p>
            <a:endParaRPr lang="en-GB" dirty="0"/>
          </a:p>
        </p:txBody>
      </p:sp>
    </p:spTree>
    <p:extLst>
      <p:ext uri="{BB962C8B-B14F-4D97-AF65-F5344CB8AC3E}">
        <p14:creationId xmlns:p14="http://schemas.microsoft.com/office/powerpoint/2010/main" val="281078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B74-ABD3-446D-B428-3035C4FA0997}"/>
              </a:ext>
            </a:extLst>
          </p:cNvPr>
          <p:cNvSpPr>
            <a:spLocks noGrp="1"/>
          </p:cNvSpPr>
          <p:nvPr>
            <p:ph type="title"/>
          </p:nvPr>
        </p:nvSpPr>
        <p:spPr>
          <a:xfrm>
            <a:off x="677334" y="609600"/>
            <a:ext cx="8596668" cy="742122"/>
          </a:xfrm>
        </p:spPr>
        <p:txBody>
          <a:bodyPr/>
          <a:lstStyle/>
          <a:p>
            <a:r>
              <a:rPr lang="en-GB" dirty="0"/>
              <a:t>Reading – Types of Question</a:t>
            </a:r>
          </a:p>
        </p:txBody>
      </p:sp>
      <p:sp>
        <p:nvSpPr>
          <p:cNvPr id="3" name="Content Placeholder 2">
            <a:extLst>
              <a:ext uri="{FF2B5EF4-FFF2-40B4-BE49-F238E27FC236}">
                <a16:creationId xmlns:a16="http://schemas.microsoft.com/office/drawing/2014/main" id="{089FC892-D44F-49D8-A07E-3DA271268398}"/>
              </a:ext>
            </a:extLst>
          </p:cNvPr>
          <p:cNvSpPr>
            <a:spLocks noGrp="1"/>
          </p:cNvSpPr>
          <p:nvPr>
            <p:ph idx="1"/>
          </p:nvPr>
        </p:nvSpPr>
        <p:spPr>
          <a:xfrm>
            <a:off x="677334" y="1351723"/>
            <a:ext cx="8596668" cy="5638800"/>
          </a:xfrm>
        </p:spPr>
        <p:txBody>
          <a:bodyPr/>
          <a:lstStyle/>
          <a:p>
            <a:pPr marL="0" indent="0">
              <a:buNone/>
            </a:pPr>
            <a:r>
              <a:rPr lang="en-GB" dirty="0"/>
              <a:t>Simon was sweating and could feel his skin beginning to burn. He wished more than anything that he had remembered to bring a drink of water. He usually loved playing soccer, but today he was struggling. </a:t>
            </a:r>
          </a:p>
          <a:p>
            <a:r>
              <a:rPr lang="en-GB" b="1" dirty="0">
                <a:solidFill>
                  <a:srgbClr val="0070C0"/>
                </a:solidFill>
              </a:rPr>
              <a:t>Retrieval of information;</a:t>
            </a:r>
          </a:p>
          <a:p>
            <a:pPr marL="0" indent="0">
              <a:buNone/>
            </a:pPr>
            <a:r>
              <a:rPr lang="en-GB" dirty="0"/>
              <a:t>Who is the story about?</a:t>
            </a:r>
          </a:p>
          <a:p>
            <a:pPr marL="0" indent="0">
              <a:buNone/>
            </a:pPr>
            <a:r>
              <a:rPr lang="en-GB" dirty="0"/>
              <a:t>What was he doing?</a:t>
            </a:r>
          </a:p>
          <a:p>
            <a:r>
              <a:rPr lang="en-GB" b="1" dirty="0">
                <a:solidFill>
                  <a:srgbClr val="0070C0"/>
                </a:solidFill>
              </a:rPr>
              <a:t>Inference;</a:t>
            </a:r>
          </a:p>
          <a:p>
            <a:pPr marL="0" indent="0">
              <a:buNone/>
            </a:pPr>
            <a:r>
              <a:rPr lang="en-GB" dirty="0"/>
              <a:t>What was the weather like? How do you know? </a:t>
            </a:r>
          </a:p>
          <a:p>
            <a:r>
              <a:rPr lang="en-GB" dirty="0"/>
              <a:t>How was the character feeling? Tick two….</a:t>
            </a:r>
          </a:p>
          <a:p>
            <a:pPr marL="0" indent="0">
              <a:buNone/>
            </a:pPr>
            <a:r>
              <a:rPr lang="en-GB" dirty="0"/>
              <a:t>Hot       Happy      Thirsty      Excited </a:t>
            </a:r>
          </a:p>
          <a:p>
            <a:r>
              <a:rPr lang="en-GB" b="1" dirty="0">
                <a:solidFill>
                  <a:srgbClr val="0070C0"/>
                </a:solidFill>
              </a:rPr>
              <a:t>Vocabulary</a:t>
            </a:r>
          </a:p>
          <a:p>
            <a:pPr marL="0" indent="0">
              <a:buNone/>
            </a:pPr>
            <a:r>
              <a:rPr lang="en-GB" dirty="0"/>
              <a:t>Find and copy a word that means the same as ‘</a:t>
            </a:r>
            <a:r>
              <a:rPr lang="en-GB" b="1" u="sng" dirty="0"/>
              <a:t>Football</a:t>
            </a:r>
            <a:r>
              <a:rPr lang="en-GB" dirty="0"/>
              <a:t>’.</a:t>
            </a:r>
          </a:p>
          <a:p>
            <a:endParaRPr lang="en-GB" dirty="0"/>
          </a:p>
          <a:p>
            <a:endParaRPr lang="en-GB" dirty="0"/>
          </a:p>
        </p:txBody>
      </p:sp>
    </p:spTree>
    <p:extLst>
      <p:ext uri="{BB962C8B-B14F-4D97-AF65-F5344CB8AC3E}">
        <p14:creationId xmlns:p14="http://schemas.microsoft.com/office/powerpoint/2010/main" val="6814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3233-0B04-473A-831E-A613406EFC8B}"/>
              </a:ext>
            </a:extLst>
          </p:cNvPr>
          <p:cNvSpPr>
            <a:spLocks noGrp="1"/>
          </p:cNvSpPr>
          <p:nvPr>
            <p:ph type="title"/>
          </p:nvPr>
        </p:nvSpPr>
        <p:spPr>
          <a:xfrm>
            <a:off x="677334" y="609600"/>
            <a:ext cx="8596668" cy="781878"/>
          </a:xfrm>
        </p:spPr>
        <p:txBody>
          <a:bodyPr/>
          <a:lstStyle/>
          <a:p>
            <a:r>
              <a:rPr lang="en-GB" dirty="0"/>
              <a:t>Writing</a:t>
            </a:r>
          </a:p>
        </p:txBody>
      </p:sp>
      <p:sp>
        <p:nvSpPr>
          <p:cNvPr id="3" name="Content Placeholder 2">
            <a:extLst>
              <a:ext uri="{FF2B5EF4-FFF2-40B4-BE49-F238E27FC236}">
                <a16:creationId xmlns:a16="http://schemas.microsoft.com/office/drawing/2014/main" id="{55348B64-7120-4947-86D4-F6BB41B74F89}"/>
              </a:ext>
            </a:extLst>
          </p:cNvPr>
          <p:cNvSpPr>
            <a:spLocks noGrp="1"/>
          </p:cNvSpPr>
          <p:nvPr>
            <p:ph idx="1"/>
          </p:nvPr>
        </p:nvSpPr>
        <p:spPr>
          <a:xfrm>
            <a:off x="677334" y="1298713"/>
            <a:ext cx="8596668" cy="4742649"/>
          </a:xfrm>
        </p:spPr>
        <p:txBody>
          <a:bodyPr/>
          <a:lstStyle/>
          <a:p>
            <a:r>
              <a:rPr lang="en-GB" dirty="0"/>
              <a:t>Children are assessed against pieces of INDEPENDENT work. The teacher marks these pieces against the Year Two Writing Must Haves (which link directly to the Assessment Framework). The teacher ticks off the features that the child has included. </a:t>
            </a:r>
          </a:p>
          <a:p>
            <a:r>
              <a:rPr lang="en-GB" dirty="0"/>
              <a:t>Not all features would be included in every piece of work, but the child needs to demonstrate all of them at some point throughout the year.</a:t>
            </a:r>
          </a:p>
          <a:p>
            <a:r>
              <a:rPr lang="en-GB" dirty="0"/>
              <a:t>If a child is working below this standard, they would be assessed against the Year One Writing Must Haves or the Pre-Key Stage Standards. </a:t>
            </a:r>
          </a:p>
          <a:p>
            <a:endParaRPr lang="en-GB" dirty="0"/>
          </a:p>
        </p:txBody>
      </p:sp>
    </p:spTree>
    <p:extLst>
      <p:ext uri="{BB962C8B-B14F-4D97-AF65-F5344CB8AC3E}">
        <p14:creationId xmlns:p14="http://schemas.microsoft.com/office/powerpoint/2010/main" val="415845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94EBD-6518-41EB-B666-9E68CFCBCE6A}"/>
              </a:ext>
            </a:extLst>
          </p:cNvPr>
          <p:cNvPicPr/>
          <p:nvPr/>
        </p:nvPicPr>
        <p:blipFill rotWithShape="1">
          <a:blip r:embed="rId2"/>
          <a:srcRect l="31462" t="10582" r="33380" b="12652"/>
          <a:stretch/>
        </p:blipFill>
        <p:spPr bwMode="auto">
          <a:xfrm>
            <a:off x="543338" y="92765"/>
            <a:ext cx="5261113" cy="663212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FC9F038-9575-4694-9750-1360CD276424}"/>
              </a:ext>
            </a:extLst>
          </p:cNvPr>
          <p:cNvSpPr txBox="1"/>
          <p:nvPr/>
        </p:nvSpPr>
        <p:spPr>
          <a:xfrm>
            <a:off x="5976731" y="874643"/>
            <a:ext cx="5075582" cy="5355312"/>
          </a:xfrm>
          <a:prstGeom prst="rect">
            <a:avLst/>
          </a:prstGeom>
          <a:noFill/>
        </p:spPr>
        <p:txBody>
          <a:bodyPr wrap="square" rtlCol="0">
            <a:spAutoFit/>
          </a:bodyPr>
          <a:lstStyle/>
          <a:p>
            <a:r>
              <a:rPr lang="en-GB" dirty="0"/>
              <a:t>Please note that some points are required in order to achieve Greater Depth only and are not required for children working at the expected standard. </a:t>
            </a:r>
          </a:p>
          <a:p>
            <a:endParaRPr lang="en-GB" dirty="0"/>
          </a:p>
          <a:p>
            <a:r>
              <a:rPr lang="en-GB" dirty="0"/>
              <a:t>They are;</a:t>
            </a:r>
          </a:p>
          <a:p>
            <a:pPr marL="285750" indent="-285750">
              <a:buFontTx/>
              <a:buChar char="-"/>
            </a:pPr>
            <a:r>
              <a:rPr lang="en-GB" dirty="0"/>
              <a:t>Adverbs,</a:t>
            </a:r>
          </a:p>
          <a:p>
            <a:pPr marL="285750" indent="-285750">
              <a:buFontTx/>
              <a:buChar char="-"/>
            </a:pPr>
            <a:r>
              <a:rPr lang="en-GB" dirty="0"/>
              <a:t>Possessive Apostrophe,</a:t>
            </a:r>
          </a:p>
          <a:p>
            <a:pPr marL="285750" indent="-285750">
              <a:buFontTx/>
              <a:buChar char="-"/>
            </a:pPr>
            <a:r>
              <a:rPr lang="en-GB" dirty="0"/>
              <a:t>Exclamations.</a:t>
            </a:r>
          </a:p>
          <a:p>
            <a:pPr marL="285750" indent="-285750">
              <a:buFontTx/>
              <a:buChar char="-"/>
            </a:pPr>
            <a:endParaRPr lang="en-GB" dirty="0"/>
          </a:p>
          <a:p>
            <a:r>
              <a:rPr lang="en-GB" dirty="0"/>
              <a:t>We begin to teach handwriting joins, but children only need to demonstrate ‘some’ joins and only if they are working at Greater Depth.  </a:t>
            </a:r>
          </a:p>
          <a:p>
            <a:pPr marL="285750" indent="-285750">
              <a:buFontTx/>
              <a:buChar char="-"/>
            </a:pPr>
            <a:endParaRPr lang="en-GB" dirty="0"/>
          </a:p>
          <a:p>
            <a:r>
              <a:rPr lang="en-GB" dirty="0"/>
              <a:t>The other point to note is that children should be using some suffix words in their writing, but they do not need to show evidence of all of the different suffixes, a range of two or three is fine. </a:t>
            </a:r>
          </a:p>
        </p:txBody>
      </p:sp>
    </p:spTree>
    <p:extLst>
      <p:ext uri="{BB962C8B-B14F-4D97-AF65-F5344CB8AC3E}">
        <p14:creationId xmlns:p14="http://schemas.microsoft.com/office/powerpoint/2010/main" val="221731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D234-7DEE-4937-89E2-02CE635B72BF}"/>
              </a:ext>
            </a:extLst>
          </p:cNvPr>
          <p:cNvSpPr>
            <a:spLocks noGrp="1"/>
          </p:cNvSpPr>
          <p:nvPr>
            <p:ph type="title"/>
          </p:nvPr>
        </p:nvSpPr>
        <p:spPr>
          <a:xfrm>
            <a:off x="677334" y="609600"/>
            <a:ext cx="8596668" cy="742122"/>
          </a:xfrm>
        </p:spPr>
        <p:txBody>
          <a:bodyPr/>
          <a:lstStyle/>
          <a:p>
            <a:r>
              <a:rPr lang="en-GB" dirty="0"/>
              <a:t>Examples of Year 2 Writing</a:t>
            </a:r>
          </a:p>
        </p:txBody>
      </p:sp>
      <p:pic>
        <p:nvPicPr>
          <p:cNvPr id="4" name="Picture 3">
            <a:extLst>
              <a:ext uri="{FF2B5EF4-FFF2-40B4-BE49-F238E27FC236}">
                <a16:creationId xmlns:a16="http://schemas.microsoft.com/office/drawing/2014/main" id="{AD6C1289-08D5-4F83-917C-3AB975AEAB2F}"/>
              </a:ext>
            </a:extLst>
          </p:cNvPr>
          <p:cNvPicPr>
            <a:picLocks noChangeAspect="1"/>
          </p:cNvPicPr>
          <p:nvPr/>
        </p:nvPicPr>
        <p:blipFill>
          <a:blip r:embed="rId2"/>
          <a:stretch>
            <a:fillRect/>
          </a:stretch>
        </p:blipFill>
        <p:spPr>
          <a:xfrm>
            <a:off x="677334" y="1480931"/>
            <a:ext cx="6701181" cy="5025886"/>
          </a:xfrm>
          <a:prstGeom prst="rect">
            <a:avLst/>
          </a:prstGeom>
        </p:spPr>
      </p:pic>
      <p:sp>
        <p:nvSpPr>
          <p:cNvPr id="5" name="TextBox 4">
            <a:extLst>
              <a:ext uri="{FF2B5EF4-FFF2-40B4-BE49-F238E27FC236}">
                <a16:creationId xmlns:a16="http://schemas.microsoft.com/office/drawing/2014/main" id="{6015BAAE-BA3B-4B7B-9EBE-17B08F0CDAC6}"/>
              </a:ext>
            </a:extLst>
          </p:cNvPr>
          <p:cNvSpPr txBox="1"/>
          <p:nvPr/>
        </p:nvSpPr>
        <p:spPr>
          <a:xfrm>
            <a:off x="6665844" y="657495"/>
            <a:ext cx="3034748" cy="646331"/>
          </a:xfrm>
          <a:prstGeom prst="rect">
            <a:avLst/>
          </a:prstGeom>
          <a:noFill/>
        </p:spPr>
        <p:txBody>
          <a:bodyPr wrap="square" rtlCol="0">
            <a:spAutoFit/>
          </a:bodyPr>
          <a:lstStyle/>
          <a:p>
            <a:r>
              <a:rPr lang="en-GB" dirty="0"/>
              <a:t>Working Towards the Expected Standard </a:t>
            </a:r>
          </a:p>
        </p:txBody>
      </p:sp>
    </p:spTree>
    <p:extLst>
      <p:ext uri="{BB962C8B-B14F-4D97-AF65-F5344CB8AC3E}">
        <p14:creationId xmlns:p14="http://schemas.microsoft.com/office/powerpoint/2010/main" val="16476786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252</TotalTime>
  <Words>1318</Words>
  <Application>Microsoft Office PowerPoint</Application>
  <PresentationFormat>Widescreen</PresentationFormat>
  <Paragraphs>120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Trebuchet MS</vt:lpstr>
      <vt:lpstr>Wingdings</vt:lpstr>
      <vt:lpstr>Wingdings 3</vt:lpstr>
      <vt:lpstr>Facet</vt:lpstr>
      <vt:lpstr>Year 2 End of Year Expectations for Maths and Literacy</vt:lpstr>
      <vt:lpstr>Overview</vt:lpstr>
      <vt:lpstr>Assessment</vt:lpstr>
      <vt:lpstr>Teacher Judgements</vt:lpstr>
      <vt:lpstr>Reading</vt:lpstr>
      <vt:lpstr>Reading – Types of Question</vt:lpstr>
      <vt:lpstr>Writing</vt:lpstr>
      <vt:lpstr>PowerPoint Presentation</vt:lpstr>
      <vt:lpstr>Examples of Year 2 Writing</vt:lpstr>
      <vt:lpstr>Examples of Year 2 Writing</vt:lpstr>
      <vt:lpstr>Examples of Year 2 Writing</vt:lpstr>
      <vt:lpstr>Maths</vt:lpstr>
      <vt:lpstr>Place Value</vt:lpstr>
      <vt:lpstr>PowerPoint Presentation</vt:lpstr>
      <vt:lpstr>PowerPoint Presentation</vt:lpstr>
      <vt:lpstr>PowerPoint Presentation</vt:lpstr>
      <vt:lpstr>PowerPoint Presentation</vt:lpstr>
      <vt:lpstr>PowerPoint Presentation</vt:lpstr>
      <vt:lpstr>Fractions</vt:lpstr>
      <vt:lpstr>Money</vt:lpstr>
      <vt:lpstr>Shape</vt:lpstr>
      <vt:lpstr>Time</vt:lpstr>
      <vt:lpstr>Measurement</vt:lpstr>
      <vt:lpstr>Statistics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End of Year Expectations for Maths and Literacy</dc:title>
  <dc:creator>Kathryn Jordan</dc:creator>
  <cp:lastModifiedBy>Katy Jordan</cp:lastModifiedBy>
  <cp:revision>42</cp:revision>
  <dcterms:created xsi:type="dcterms:W3CDTF">2022-02-02T13:26:15Z</dcterms:created>
  <dcterms:modified xsi:type="dcterms:W3CDTF">2022-03-09T11:57:27Z</dcterms:modified>
</cp:coreProperties>
</file>