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1" r:id="rId3"/>
    <p:sldId id="260" r:id="rId4"/>
    <p:sldId id="257" r:id="rId5"/>
    <p:sldId id="258" r:id="rId6"/>
    <p:sldId id="259" r:id="rId7"/>
    <p:sldId id="262" r:id="rId8"/>
    <p:sldId id="266" r:id="rId9"/>
    <p:sldId id="263" r:id="rId10"/>
  </p:sldIdLst>
  <p:sldSz cx="12192000" cy="6858000"/>
  <p:notesSz cx="6858000" cy="9144000"/>
  <p:embeddedFontLst>
    <p:embeddedFont>
      <p:font typeface="Poppins" panose="00000500000000000000" pitchFamily="2"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98162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73132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14755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10631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5872F-0E78-46F9-949E-861C75987B51}"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150389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B5872F-0E78-46F9-949E-861C75987B51}"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62411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B5872F-0E78-46F9-949E-861C75987B51}" type="datetimeFigureOut">
              <a:rPr lang="en-GB" smtClean="0"/>
              <a:t>05/06/2025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92569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B5872F-0E78-46F9-949E-861C75987B51}" type="datetimeFigureOut">
              <a:rPr lang="en-GB" smtClean="0"/>
              <a:t>05/06/2025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80427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5872F-0E78-46F9-949E-861C75987B51}" type="datetimeFigureOut">
              <a:rPr lang="en-GB" smtClean="0"/>
              <a:t>05/06/2025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9248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B5872F-0E78-46F9-949E-861C75987B51}"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254490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B5872F-0E78-46F9-949E-861C75987B51}"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239488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5872F-0E78-46F9-949E-861C75987B51}" type="datetimeFigureOut">
              <a:rPr lang="en-GB" smtClean="0"/>
              <a:t>05/06/2025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30D13-EC26-4AA4-9170-668AFC28A411}" type="slidenum">
              <a:rPr lang="en-GB" smtClean="0"/>
              <a:t>‹#›</a:t>
            </a:fld>
            <a:endParaRPr lang="en-GB"/>
          </a:p>
        </p:txBody>
      </p:sp>
    </p:spTree>
    <p:extLst>
      <p:ext uri="{BB962C8B-B14F-4D97-AF65-F5344CB8AC3E}">
        <p14:creationId xmlns:p14="http://schemas.microsoft.com/office/powerpoint/2010/main" val="180026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ustomerservices@totalclothing.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totalclothing.co.uk/collections/ely-st-johns-community-primary-school" TargetMode="External"/><Relationship Id="rId9"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702530"/>
            <a:ext cx="12192000" cy="115546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467493" y="303845"/>
            <a:ext cx="7157259" cy="1569660"/>
          </a:xfrm>
          <a:prstGeom prst="rect">
            <a:avLst/>
          </a:prstGeom>
          <a:noFill/>
        </p:spPr>
        <p:txBody>
          <a:bodyPr wrap="square" rtlCol="0">
            <a:spAutoFit/>
          </a:bodyPr>
          <a:lstStyle/>
          <a:p>
            <a:pPr algn="ctr"/>
            <a:r>
              <a:rPr lang="en-GB" sz="4800" b="1" dirty="0">
                <a:solidFill>
                  <a:sysClr val="windowText" lastClr="000000"/>
                </a:solidFill>
                <a:latin typeface="Poppins" panose="00000500000000000000" pitchFamily="2" charset="0"/>
                <a:cs typeface="Poppins" panose="00000500000000000000" pitchFamily="2" charset="0"/>
              </a:rPr>
              <a:t>School Uniform Information Guide.</a:t>
            </a:r>
          </a:p>
        </p:txBody>
      </p:sp>
      <p:sp>
        <p:nvSpPr>
          <p:cNvPr id="16" name="TextBox 15"/>
          <p:cNvSpPr txBox="1"/>
          <p:nvPr/>
        </p:nvSpPr>
        <p:spPr>
          <a:xfrm>
            <a:off x="2157153" y="5926322"/>
            <a:ext cx="7877694" cy="707886"/>
          </a:xfrm>
          <a:prstGeom prst="rect">
            <a:avLst/>
          </a:prstGeom>
          <a:noFill/>
        </p:spPr>
        <p:txBody>
          <a:bodyPr wrap="square" rtlCol="0">
            <a:spAutoFit/>
          </a:bodyPr>
          <a:lstStyle/>
          <a:p>
            <a:pPr algn="ctr"/>
            <a:r>
              <a:rPr lang="en-GB" sz="1600" dirty="0">
                <a:solidFill>
                  <a:schemeClr val="bg1"/>
                </a:solidFill>
                <a:latin typeface="Poppins" panose="00000500000000000000" pitchFamily="2" charset="0"/>
                <a:cs typeface="Poppins" panose="00000500000000000000" pitchFamily="2" charset="0"/>
              </a:rPr>
              <a:t>For delivery before Back to School, please order by:</a:t>
            </a:r>
          </a:p>
          <a:p>
            <a:pPr algn="ctr"/>
            <a:r>
              <a:rPr lang="en-GB" sz="2400" b="1" dirty="0">
                <a:solidFill>
                  <a:schemeClr val="bg1"/>
                </a:solidFill>
                <a:latin typeface="Poppins" panose="00000500000000000000" pitchFamily="2" charset="0"/>
                <a:cs typeface="Poppins" panose="00000500000000000000" pitchFamily="2" charset="0"/>
              </a:rPr>
              <a:t>Wednesday 13</a:t>
            </a:r>
            <a:r>
              <a:rPr lang="en-GB" sz="2400" b="1" baseline="30000" dirty="0">
                <a:solidFill>
                  <a:schemeClr val="bg1"/>
                </a:solidFill>
                <a:latin typeface="Poppins" panose="00000500000000000000" pitchFamily="2" charset="0"/>
                <a:cs typeface="Poppins" panose="00000500000000000000" pitchFamily="2" charset="0"/>
              </a:rPr>
              <a:t>th</a:t>
            </a:r>
            <a:r>
              <a:rPr lang="en-GB" sz="2400" b="1" dirty="0">
                <a:solidFill>
                  <a:schemeClr val="bg1"/>
                </a:solidFill>
                <a:latin typeface="Poppins" panose="00000500000000000000" pitchFamily="2" charset="0"/>
                <a:cs typeface="Poppins" panose="00000500000000000000" pitchFamily="2" charset="0"/>
              </a:rPr>
              <a:t> August 2025</a:t>
            </a:r>
          </a:p>
        </p:txBody>
      </p:sp>
      <p:sp>
        <p:nvSpPr>
          <p:cNvPr id="17" name="TextBox 16"/>
          <p:cNvSpPr txBox="1"/>
          <p:nvPr/>
        </p:nvSpPr>
        <p:spPr>
          <a:xfrm>
            <a:off x="2434242" y="2002413"/>
            <a:ext cx="7157259" cy="400110"/>
          </a:xfrm>
          <a:prstGeom prst="rect">
            <a:avLst/>
          </a:prstGeom>
          <a:noFill/>
        </p:spPr>
        <p:txBody>
          <a:bodyPr wrap="square" rtlCol="0">
            <a:spAutoFit/>
          </a:bodyPr>
          <a:lstStyle/>
          <a:p>
            <a:pPr algn="ctr"/>
            <a:r>
              <a:rPr lang="en-GB" sz="2000" b="1" i="0" dirty="0">
                <a:solidFill>
                  <a:srgbClr val="1F1F1F"/>
                </a:solidFill>
                <a:effectLst/>
                <a:latin typeface="Poppins" panose="00000500000000000000" pitchFamily="2" charset="0"/>
                <a:cs typeface="Poppins" panose="00000500000000000000" pitchFamily="2" charset="0"/>
              </a:rPr>
              <a:t>Ely St John’s </a:t>
            </a:r>
            <a:endParaRPr lang="en-GB" sz="2000" b="1" dirty="0">
              <a:solidFill>
                <a:sysClr val="windowText" lastClr="000000"/>
              </a:solidFill>
              <a:latin typeface="Poppins" panose="00000500000000000000" pitchFamily="2" charset="0"/>
              <a:cs typeface="Poppins" panose="00000500000000000000" pitchFamily="2"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2" name="Rectangle 1">
            <a:extLst>
              <a:ext uri="{FF2B5EF4-FFF2-40B4-BE49-F238E27FC236}">
                <a16:creationId xmlns:a16="http://schemas.microsoft.com/office/drawing/2014/main" id="{3AEF495F-CF62-4114-C35E-FDD90304F58D}"/>
              </a:ext>
            </a:extLst>
          </p:cNvPr>
          <p:cNvSpPr/>
          <p:nvPr/>
        </p:nvSpPr>
        <p:spPr>
          <a:xfrm>
            <a:off x="0" y="4041661"/>
            <a:ext cx="12192000" cy="166086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4" name="TextBox 3">
            <a:extLst>
              <a:ext uri="{FF2B5EF4-FFF2-40B4-BE49-F238E27FC236}">
                <a16:creationId xmlns:a16="http://schemas.microsoft.com/office/drawing/2014/main" id="{09212C3C-073C-1E75-6B63-C4E37A39FE90}"/>
              </a:ext>
            </a:extLst>
          </p:cNvPr>
          <p:cNvSpPr txBox="1"/>
          <p:nvPr/>
        </p:nvSpPr>
        <p:spPr>
          <a:xfrm>
            <a:off x="5253487" y="4547062"/>
            <a:ext cx="3676869" cy="707886"/>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Scan the QR Code to find the school page! </a:t>
            </a:r>
            <a:endParaRPr lang="en-GB" sz="2000" b="1" dirty="0">
              <a:latin typeface="Poppins" panose="00000500000000000000" pitchFamily="2" charset="0"/>
              <a:cs typeface="Poppins" panose="00000500000000000000" pitchFamily="2" charset="0"/>
            </a:endParaRPr>
          </a:p>
        </p:txBody>
      </p:sp>
      <p:sp>
        <p:nvSpPr>
          <p:cNvPr id="9" name="Rectangle 1">
            <a:extLst>
              <a:ext uri="{FF2B5EF4-FFF2-40B4-BE49-F238E27FC236}">
                <a16:creationId xmlns:a16="http://schemas.microsoft.com/office/drawing/2014/main" id="{FEBCF310-59BC-4D65-3932-9F701E8253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descr="Ely St John's Community Primary School">
            <a:extLst>
              <a:ext uri="{FF2B5EF4-FFF2-40B4-BE49-F238E27FC236}">
                <a16:creationId xmlns:a16="http://schemas.microsoft.com/office/drawing/2014/main" id="{5C028664-E8B0-56FD-5FBE-6546D40FE5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48" t="29198" r="28359" b="28349"/>
          <a:stretch/>
        </p:blipFill>
        <p:spPr bwMode="auto">
          <a:xfrm>
            <a:off x="5175086" y="2463643"/>
            <a:ext cx="1475574" cy="14742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8CBD8A7C-BA3F-D48E-F6EA-BAF22C538EAF}"/>
              </a:ext>
            </a:extLst>
          </p:cNvPr>
          <p:cNvGraphicFramePr>
            <a:graphicFrameLocks noChangeAspect="1"/>
          </p:cNvGraphicFramePr>
          <p:nvPr>
            <p:extLst>
              <p:ext uri="{D42A27DB-BD31-4B8C-83A1-F6EECF244321}">
                <p14:modId xmlns:p14="http://schemas.microsoft.com/office/powerpoint/2010/main" val="611493131"/>
              </p:ext>
            </p:extLst>
          </p:nvPr>
        </p:nvGraphicFramePr>
        <p:xfrm>
          <a:off x="3862050" y="4193109"/>
          <a:ext cx="1391437" cy="1391437"/>
        </p:xfrm>
        <a:graphic>
          <a:graphicData uri="http://schemas.openxmlformats.org/presentationml/2006/ole">
            <mc:AlternateContent xmlns:mc="http://schemas.openxmlformats.org/markup-compatibility/2006">
              <mc:Choice xmlns:v="urn:schemas-microsoft-com:vml" Requires="v">
                <p:oleObj name="Acrobat Document" r:id="rId4" imgW="3571539" imgH="3571605" progId="Acrobat.Document.DC">
                  <p:embed/>
                </p:oleObj>
              </mc:Choice>
              <mc:Fallback>
                <p:oleObj name="Acrobat Document" r:id="rId4" imgW="3571539" imgH="3571605" progId="Acrobat.Document.DC">
                  <p:embed/>
                  <p:pic>
                    <p:nvPicPr>
                      <p:cNvPr id="0" name=""/>
                      <p:cNvPicPr/>
                      <p:nvPr/>
                    </p:nvPicPr>
                    <p:blipFill>
                      <a:blip r:embed="rId5"/>
                      <a:stretch>
                        <a:fillRect/>
                      </a:stretch>
                    </p:blipFill>
                    <p:spPr>
                      <a:xfrm>
                        <a:off x="3862050" y="4193109"/>
                        <a:ext cx="1391437" cy="1391437"/>
                      </a:xfrm>
                      <a:prstGeom prst="rect">
                        <a:avLst/>
                      </a:prstGeom>
                    </p:spPr>
                  </p:pic>
                </p:oleObj>
              </mc:Fallback>
            </mc:AlternateContent>
          </a:graphicData>
        </a:graphic>
      </p:graphicFrame>
    </p:spTree>
    <p:extLst>
      <p:ext uri="{BB962C8B-B14F-4D97-AF65-F5344CB8AC3E}">
        <p14:creationId xmlns:p14="http://schemas.microsoft.com/office/powerpoint/2010/main" val="372081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606829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940E2ED-09D4-013F-A24A-D93C1C17C7CA}"/>
              </a:ext>
            </a:extLst>
          </p:cNvPr>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Dear Parents &amp; Carers…</a:t>
            </a:r>
          </a:p>
        </p:txBody>
      </p:sp>
      <p:sp>
        <p:nvSpPr>
          <p:cNvPr id="8" name="TextBox 7">
            <a:extLst>
              <a:ext uri="{FF2B5EF4-FFF2-40B4-BE49-F238E27FC236}">
                <a16:creationId xmlns:a16="http://schemas.microsoft.com/office/drawing/2014/main" id="{076A95F7-2997-FA92-6DD6-04716B81AE6B}"/>
              </a:ext>
            </a:extLst>
          </p:cNvPr>
          <p:cNvSpPr txBox="1"/>
          <p:nvPr/>
        </p:nvSpPr>
        <p:spPr>
          <a:xfrm>
            <a:off x="473825" y="1972886"/>
            <a:ext cx="4463934" cy="954107"/>
          </a:xfrm>
          <a:prstGeom prst="rect">
            <a:avLst/>
          </a:prstGeom>
          <a:noFill/>
        </p:spPr>
        <p:txBody>
          <a:bodyPr wrap="square" rtlCol="0">
            <a:spAutoFit/>
          </a:bodyPr>
          <a:lstStyle/>
          <a:p>
            <a:r>
              <a:rPr lang="en-GB" sz="1400" dirty="0">
                <a:solidFill>
                  <a:schemeClr val="bg1"/>
                </a:solidFill>
                <a:latin typeface="Poppins" panose="00000500000000000000" pitchFamily="2" charset="0"/>
                <a:cs typeface="Poppins" panose="00000500000000000000" pitchFamily="2" charset="0"/>
              </a:rPr>
              <a:t>Buying school uniform can be a tricky task, so here at Total Clothing we have created our </a:t>
            </a:r>
            <a:r>
              <a:rPr lang="en-GB" sz="1400" b="1" dirty="0">
                <a:solidFill>
                  <a:schemeClr val="bg1"/>
                </a:solidFill>
                <a:latin typeface="Poppins" panose="00000500000000000000" pitchFamily="2" charset="0"/>
                <a:cs typeface="Poppins" panose="00000500000000000000" pitchFamily="2" charset="0"/>
              </a:rPr>
              <a:t>School Uniform Information Guide </a:t>
            </a:r>
            <a:r>
              <a:rPr lang="en-GB" sz="1400" dirty="0">
                <a:solidFill>
                  <a:schemeClr val="bg1"/>
                </a:solidFill>
                <a:latin typeface="Poppins" panose="00000500000000000000" pitchFamily="2" charset="0"/>
                <a:cs typeface="Poppins" panose="00000500000000000000" pitchFamily="2" charset="0"/>
              </a:rPr>
              <a:t>to help you make the process easy for you.</a:t>
            </a:r>
          </a:p>
        </p:txBody>
      </p:sp>
      <p:sp>
        <p:nvSpPr>
          <p:cNvPr id="10" name="TextBox 9">
            <a:extLst>
              <a:ext uri="{FF2B5EF4-FFF2-40B4-BE49-F238E27FC236}">
                <a16:creationId xmlns:a16="http://schemas.microsoft.com/office/drawing/2014/main" id="{47A2CDED-F3AB-E7D5-A3D2-B5A7F86CF680}"/>
              </a:ext>
            </a:extLst>
          </p:cNvPr>
          <p:cNvSpPr txBox="1"/>
          <p:nvPr/>
        </p:nvSpPr>
        <p:spPr>
          <a:xfrm>
            <a:off x="473825" y="3109734"/>
            <a:ext cx="4463934" cy="2523768"/>
          </a:xfrm>
          <a:prstGeom prst="rect">
            <a:avLst/>
          </a:prstGeom>
          <a:noFill/>
        </p:spPr>
        <p:txBody>
          <a:bodyPr wrap="square" rtlCol="0">
            <a:spAutoFit/>
          </a:bodyPr>
          <a:lstStyle/>
          <a:p>
            <a:r>
              <a:rPr lang="en-GB" sz="1400" dirty="0">
                <a:solidFill>
                  <a:schemeClr val="bg1"/>
                </a:solidFill>
                <a:latin typeface="Poppins" panose="00000500000000000000" pitchFamily="2" charset="0"/>
                <a:cs typeface="Poppins" panose="00000500000000000000" pitchFamily="2" charset="0"/>
              </a:rPr>
              <a:t>Inside you will find:</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Hints and tips on measuring to help you get the right fit first time.</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How to place your school uniform order on-line </a:t>
            </a:r>
            <a:r>
              <a:rPr lang="en-GB" sz="1200" i="1" dirty="0">
                <a:solidFill>
                  <a:schemeClr val="bg1"/>
                </a:solidFill>
                <a:latin typeface="Poppins" panose="00000500000000000000" pitchFamily="2" charset="0"/>
                <a:cs typeface="Poppins" panose="00000500000000000000" pitchFamily="2" charset="0"/>
              </a:rPr>
              <a:t>– ensure you place by </a:t>
            </a:r>
            <a:r>
              <a:rPr lang="en-GB" sz="1200" b="1" i="1" dirty="0">
                <a:solidFill>
                  <a:schemeClr val="bg1"/>
                </a:solidFill>
                <a:latin typeface="Poppins" panose="00000500000000000000" pitchFamily="2" charset="0"/>
                <a:cs typeface="Poppins" panose="00000500000000000000" pitchFamily="2" charset="0"/>
              </a:rPr>
              <a:t>Wednesday 13</a:t>
            </a:r>
            <a:r>
              <a:rPr lang="en-GB" sz="1200" b="1" i="1" baseline="30000" dirty="0">
                <a:solidFill>
                  <a:schemeClr val="bg1"/>
                </a:solidFill>
                <a:latin typeface="Poppins" panose="00000500000000000000" pitchFamily="2" charset="0"/>
                <a:cs typeface="Poppins" panose="00000500000000000000" pitchFamily="2" charset="0"/>
              </a:rPr>
              <a:t>th</a:t>
            </a:r>
            <a:r>
              <a:rPr lang="en-GB" sz="1200" b="1" i="1" dirty="0">
                <a:solidFill>
                  <a:schemeClr val="bg1"/>
                </a:solidFill>
                <a:latin typeface="Poppins" panose="00000500000000000000" pitchFamily="2" charset="0"/>
                <a:cs typeface="Poppins" panose="00000500000000000000" pitchFamily="2" charset="0"/>
              </a:rPr>
              <a:t> August </a:t>
            </a:r>
            <a:r>
              <a:rPr lang="en-GB" sz="1200" i="1" dirty="0">
                <a:solidFill>
                  <a:schemeClr val="bg1"/>
                </a:solidFill>
                <a:latin typeface="Poppins" panose="00000500000000000000" pitchFamily="2" charset="0"/>
                <a:cs typeface="Poppins" panose="00000500000000000000" pitchFamily="2" charset="0"/>
              </a:rPr>
              <a:t>to receive in time for Back to School.</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Ways to get in touch with our Schools Team.</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Our Top Uniform Tips.</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Our shop location in Peterborough.</a:t>
            </a:r>
          </a:p>
        </p:txBody>
      </p:sp>
      <p:sp>
        <p:nvSpPr>
          <p:cNvPr id="11" name="TextBox 10">
            <a:extLst>
              <a:ext uri="{FF2B5EF4-FFF2-40B4-BE49-F238E27FC236}">
                <a16:creationId xmlns:a16="http://schemas.microsoft.com/office/drawing/2014/main" id="{5238D8D1-3003-19C3-70FF-6B1F35087E34}"/>
              </a:ext>
            </a:extLst>
          </p:cNvPr>
          <p:cNvSpPr txBox="1"/>
          <p:nvPr/>
        </p:nvSpPr>
        <p:spPr>
          <a:xfrm>
            <a:off x="6542118" y="1218917"/>
            <a:ext cx="4729940" cy="5001369"/>
          </a:xfrm>
          <a:prstGeom prst="rect">
            <a:avLst/>
          </a:prstGeom>
          <a:noFill/>
        </p:spPr>
        <p:txBody>
          <a:bodyPr wrap="square" rtlCol="0">
            <a:spAutoFit/>
          </a:bodyPr>
          <a:lstStyle/>
          <a:p>
            <a:r>
              <a:rPr lang="en-GB" sz="1400" dirty="0">
                <a:latin typeface="Poppins" panose="00000500000000000000" pitchFamily="2" charset="0"/>
                <a:cs typeface="Poppins" panose="00000500000000000000" pitchFamily="2" charset="0"/>
              </a:rPr>
              <a:t>We always encourage parents to order as soon as possible to ensure you will have the correct uniform for Back to School. You will see the QR code to order your school uniform on the front page of this booklet. Our delivery times during our “peak season” are 10 working days however, these can be longer as we move closer to Back to School.</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Our shop in Peterborough is open Monday to Friday 9am till 5pm. (during the summer holidays we open on Saturdays 10-4pm)</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We are here to help you if you have any questions, please call our Schools Team on 01733 394758, contact us via live chat on our website or email </a:t>
            </a:r>
            <a:r>
              <a:rPr lang="en-GB" sz="1400" dirty="0">
                <a:solidFill>
                  <a:srgbClr val="009999"/>
                </a:solidFill>
                <a:latin typeface="Poppins" panose="00000500000000000000" pitchFamily="2" charset="0"/>
                <a:cs typeface="Poppins" panose="00000500000000000000" pitchFamily="2" charset="0"/>
                <a:hlinkClick r:id="rId2"/>
              </a:rPr>
              <a:t>customerservices@totalclothing.co.uk</a:t>
            </a:r>
            <a:r>
              <a:rPr lang="en-GB" sz="1400" dirty="0">
                <a:latin typeface="Poppins" panose="00000500000000000000" pitchFamily="2" charset="0"/>
                <a:cs typeface="Poppins" panose="00000500000000000000" pitchFamily="2" charset="0"/>
              </a:rPr>
              <a:t> who will be happy to advise you.</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Kind Regards</a:t>
            </a:r>
          </a:p>
          <a:p>
            <a:endParaRPr lang="en-GB" sz="1400" dirty="0">
              <a:latin typeface="Poppins" panose="00000500000000000000" pitchFamily="2" charset="0"/>
              <a:cs typeface="Poppins" panose="00000500000000000000" pitchFamily="2" charset="0"/>
            </a:endParaRPr>
          </a:p>
          <a:p>
            <a:r>
              <a:rPr lang="en-GB" sz="1400" b="1" dirty="0">
                <a:solidFill>
                  <a:srgbClr val="009999"/>
                </a:solidFill>
                <a:latin typeface="Poppins" panose="00000500000000000000" pitchFamily="2" charset="0"/>
                <a:cs typeface="Poppins" panose="00000500000000000000" pitchFamily="2" charset="0"/>
              </a:rPr>
              <a:t>Abi, Christine, Janet, Mollie, Carol, Babs and Ryan </a:t>
            </a:r>
          </a:p>
          <a:p>
            <a:r>
              <a:rPr lang="en-GB" sz="1100" b="1" dirty="0">
                <a:latin typeface="Poppins" panose="00000500000000000000" pitchFamily="2" charset="0"/>
                <a:cs typeface="Poppins" panose="00000500000000000000" pitchFamily="2" charset="0"/>
              </a:rPr>
              <a:t>The School Teams, Total Clothing (part of F.R. Monkhouse Ltd)</a:t>
            </a:r>
          </a:p>
        </p:txBody>
      </p:sp>
      <p:pic>
        <p:nvPicPr>
          <p:cNvPr id="12" name="Picture 11">
            <a:extLst>
              <a:ext uri="{FF2B5EF4-FFF2-40B4-BE49-F238E27FC236}">
                <a16:creationId xmlns:a16="http://schemas.microsoft.com/office/drawing/2014/main" id="{6FE04F9B-3388-3091-4168-CD6F86080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Tree>
    <p:extLst>
      <p:ext uri="{BB962C8B-B14F-4D97-AF65-F5344CB8AC3E}">
        <p14:creationId xmlns:p14="http://schemas.microsoft.com/office/powerpoint/2010/main" val="238746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11F65A-BD53-5FBA-39D3-933CC9841084}"/>
              </a:ext>
            </a:extLst>
          </p:cNvPr>
          <p:cNvSpPr/>
          <p:nvPr/>
        </p:nvSpPr>
        <p:spPr>
          <a:xfrm>
            <a:off x="-2" y="0"/>
            <a:ext cx="6068293"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E2E71B-5E96-5B78-383A-FDDDBCBDB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pic>
        <p:nvPicPr>
          <p:cNvPr id="33" name="Picture 32">
            <a:extLst>
              <a:ext uri="{FF2B5EF4-FFF2-40B4-BE49-F238E27FC236}">
                <a16:creationId xmlns:a16="http://schemas.microsoft.com/office/drawing/2014/main" id="{5A8E192A-1DF3-F92D-EB3C-9F690C62D990}"/>
              </a:ext>
            </a:extLst>
          </p:cNvPr>
          <p:cNvPicPr>
            <a:picLocks noChangeAspect="1"/>
          </p:cNvPicPr>
          <p:nvPr/>
        </p:nvPicPr>
        <p:blipFill>
          <a:blip r:embed="rId3"/>
          <a:stretch>
            <a:fillRect/>
          </a:stretch>
        </p:blipFill>
        <p:spPr>
          <a:xfrm>
            <a:off x="6241060" y="907652"/>
            <a:ext cx="5710877" cy="4664644"/>
          </a:xfrm>
          <a:prstGeom prst="rect">
            <a:avLst/>
          </a:prstGeom>
          <a:ln>
            <a:noFill/>
          </a:ln>
          <a:effectLst>
            <a:outerShdw blurRad="292100" dist="139700" dir="2700000" algn="tl" rotWithShape="0">
              <a:srgbClr val="333333">
                <a:alpha val="65000"/>
              </a:srgbClr>
            </a:outerShdw>
          </a:effectLst>
        </p:spPr>
      </p:pic>
      <p:sp>
        <p:nvSpPr>
          <p:cNvPr id="34" name="Rectangle 33">
            <a:extLst>
              <a:ext uri="{FF2B5EF4-FFF2-40B4-BE49-F238E27FC236}">
                <a16:creationId xmlns:a16="http://schemas.microsoft.com/office/drawing/2014/main" id="{EBEAA935-C45C-CC54-4482-28D5A907318A}"/>
              </a:ext>
            </a:extLst>
          </p:cNvPr>
          <p:cNvSpPr/>
          <p:nvPr/>
        </p:nvSpPr>
        <p:spPr>
          <a:xfrm>
            <a:off x="6241060" y="5684437"/>
            <a:ext cx="5710877" cy="107004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B7A873F-FDA0-4A53-F3EE-D22FC37BE330}"/>
              </a:ext>
            </a:extLst>
          </p:cNvPr>
          <p:cNvSpPr txBox="1"/>
          <p:nvPr/>
        </p:nvSpPr>
        <p:spPr>
          <a:xfrm>
            <a:off x="8576446" y="6003183"/>
            <a:ext cx="2804618" cy="369332"/>
          </a:xfrm>
          <a:prstGeom prst="rect">
            <a:avLst/>
          </a:prstGeom>
          <a:noFill/>
        </p:spPr>
        <p:txBody>
          <a:bodyPr wrap="square" rtlCol="0">
            <a:spAutoFit/>
          </a:bodyPr>
          <a:lstStyle/>
          <a:p>
            <a:pPr algn="ctr"/>
            <a:r>
              <a:rPr lang="en-US" b="1" dirty="0">
                <a:solidFill>
                  <a:schemeClr val="bg1"/>
                </a:solidFill>
                <a:latin typeface="Poppins" panose="00000500000000000000" pitchFamily="2" charset="0"/>
                <a:cs typeface="Poppins" panose="00000500000000000000" pitchFamily="2" charset="0"/>
              </a:rPr>
              <a:t>Where to purchase! </a:t>
            </a:r>
            <a:endParaRPr lang="en-GB" b="1"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5812344D-92E0-3BF0-A20B-9CFEB1E8247E}"/>
              </a:ext>
            </a:extLst>
          </p:cNvPr>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purchase your uniform…</a:t>
            </a:r>
          </a:p>
        </p:txBody>
      </p:sp>
      <p:sp>
        <p:nvSpPr>
          <p:cNvPr id="7" name="TextBox 6">
            <a:extLst>
              <a:ext uri="{FF2B5EF4-FFF2-40B4-BE49-F238E27FC236}">
                <a16:creationId xmlns:a16="http://schemas.microsoft.com/office/drawing/2014/main" id="{2D5ED4A0-9E63-24D6-A91E-D8DCB1C122C8}"/>
              </a:ext>
            </a:extLst>
          </p:cNvPr>
          <p:cNvSpPr txBox="1"/>
          <p:nvPr/>
        </p:nvSpPr>
        <p:spPr>
          <a:xfrm>
            <a:off x="473825" y="5572296"/>
            <a:ext cx="5187142" cy="861774"/>
          </a:xfrm>
          <a:prstGeom prst="rect">
            <a:avLst/>
          </a:prstGeom>
          <a:noFill/>
        </p:spPr>
        <p:txBody>
          <a:bodyPr wrap="square" rtlCol="0">
            <a:spAutoFit/>
          </a:bodyPr>
          <a:lstStyle/>
          <a:p>
            <a:r>
              <a:rPr lang="en-GB" sz="1400" b="1" dirty="0">
                <a:solidFill>
                  <a:schemeClr val="bg1"/>
                </a:solidFill>
                <a:latin typeface="Poppins" panose="00000500000000000000" pitchFamily="2" charset="0"/>
                <a:cs typeface="Poppins" panose="00000500000000000000" pitchFamily="2" charset="0"/>
              </a:rPr>
              <a:t>Returns policy:</a:t>
            </a:r>
          </a:p>
          <a:p>
            <a:r>
              <a:rPr lang="en-GB" sz="1200" i="1" dirty="0">
                <a:solidFill>
                  <a:schemeClr val="bg1"/>
                </a:solidFill>
                <a:latin typeface="Poppins" panose="00000500000000000000" pitchFamily="2" charset="0"/>
                <a:cs typeface="Poppins" panose="00000500000000000000" pitchFamily="2" charset="0"/>
              </a:rPr>
              <a:t>We have a returns policy of 28 days from your purchase to return or exchange your garments. It would be great if you could send your returns as soon as possible to help our stock levels.</a:t>
            </a:r>
          </a:p>
        </p:txBody>
      </p:sp>
      <p:sp>
        <p:nvSpPr>
          <p:cNvPr id="9" name="TextBox 8">
            <a:extLst>
              <a:ext uri="{FF2B5EF4-FFF2-40B4-BE49-F238E27FC236}">
                <a16:creationId xmlns:a16="http://schemas.microsoft.com/office/drawing/2014/main" id="{E47FB131-6C9C-91A0-2B47-EB0955CF7AB8}"/>
              </a:ext>
            </a:extLst>
          </p:cNvPr>
          <p:cNvSpPr txBox="1"/>
          <p:nvPr/>
        </p:nvSpPr>
        <p:spPr>
          <a:xfrm>
            <a:off x="374072" y="4618242"/>
            <a:ext cx="1429789" cy="615553"/>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Phone</a:t>
            </a:r>
          </a:p>
          <a:p>
            <a:pPr algn="ctr"/>
            <a:r>
              <a:rPr lang="en-GB" sz="1000" i="1" dirty="0">
                <a:solidFill>
                  <a:schemeClr val="bg1"/>
                </a:solidFill>
                <a:latin typeface="Poppins" panose="00000500000000000000" pitchFamily="2" charset="0"/>
                <a:cs typeface="Poppins" panose="00000500000000000000" pitchFamily="2" charset="0"/>
              </a:rPr>
              <a:t>Please call </a:t>
            </a:r>
          </a:p>
          <a:p>
            <a:pPr algn="ctr"/>
            <a:r>
              <a:rPr lang="en-GB" sz="1000" i="1" dirty="0">
                <a:solidFill>
                  <a:schemeClr val="bg1"/>
                </a:solidFill>
                <a:latin typeface="Poppins" panose="00000500000000000000" pitchFamily="2" charset="0"/>
                <a:cs typeface="Poppins" panose="00000500000000000000" pitchFamily="2" charset="0"/>
              </a:rPr>
              <a:t>01733 394758</a:t>
            </a:r>
            <a:endParaRPr lang="en-GB" sz="900" i="1" dirty="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1EF85916-8508-A80C-0AD9-F5E8936E9297}"/>
              </a:ext>
            </a:extLst>
          </p:cNvPr>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purchase your uniform…</a:t>
            </a:r>
          </a:p>
        </p:txBody>
      </p:sp>
      <p:sp>
        <p:nvSpPr>
          <p:cNvPr id="13" name="TextBox 12">
            <a:extLst>
              <a:ext uri="{FF2B5EF4-FFF2-40B4-BE49-F238E27FC236}">
                <a16:creationId xmlns:a16="http://schemas.microsoft.com/office/drawing/2014/main" id="{45759149-F354-72A2-BBAF-1492A3BCE791}"/>
              </a:ext>
            </a:extLst>
          </p:cNvPr>
          <p:cNvSpPr txBox="1"/>
          <p:nvPr/>
        </p:nvSpPr>
        <p:spPr>
          <a:xfrm>
            <a:off x="473825" y="1893483"/>
            <a:ext cx="4804757" cy="11741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i="1" dirty="0">
                <a:solidFill>
                  <a:schemeClr val="bg1"/>
                </a:solidFill>
                <a:latin typeface="Poppins" panose="00000500000000000000" pitchFamily="2" charset="0"/>
                <a:cs typeface="Poppins" panose="00000500000000000000" pitchFamily="2" charset="0"/>
              </a:rPr>
              <a:t>Click on the link in this guide or go to </a:t>
            </a:r>
            <a:r>
              <a:rPr lang="en-GB" sz="1200" b="1" i="1" dirty="0">
                <a:solidFill>
                  <a:srgbClr val="7030A0"/>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TotalClothing</a:t>
            </a:r>
            <a:r>
              <a:rPr lang="en-GB" sz="1200" i="1" dirty="0">
                <a:solidFill>
                  <a:schemeClr val="bg1"/>
                </a:solidFill>
                <a:latin typeface="Poppins" panose="00000500000000000000" pitchFamily="2" charset="0"/>
                <a:cs typeface="Poppins" panose="00000500000000000000" pitchFamily="2" charset="0"/>
              </a:rPr>
              <a:t> and find your school.</a:t>
            </a:r>
          </a:p>
          <a:p>
            <a:pPr marL="285750" indent="-285750">
              <a:lnSpc>
                <a:spcPct val="150000"/>
              </a:lnSpc>
              <a:buFont typeface="Arial" panose="020B0604020202020204" pitchFamily="34" charset="0"/>
              <a:buChar char="•"/>
            </a:pPr>
            <a:r>
              <a:rPr lang="en-GB" sz="1200" i="1" dirty="0">
                <a:solidFill>
                  <a:schemeClr val="bg1"/>
                </a:solidFill>
                <a:latin typeface="Poppins" panose="00000500000000000000" pitchFamily="2" charset="0"/>
                <a:cs typeface="Poppins" panose="00000500000000000000" pitchFamily="2" charset="0"/>
              </a:rPr>
              <a:t>Click &amp; collect from our shop or have your uniform delivered to your home.</a:t>
            </a:r>
          </a:p>
        </p:txBody>
      </p:sp>
      <p:sp>
        <p:nvSpPr>
          <p:cNvPr id="18" name="TextBox 17">
            <a:extLst>
              <a:ext uri="{FF2B5EF4-FFF2-40B4-BE49-F238E27FC236}">
                <a16:creationId xmlns:a16="http://schemas.microsoft.com/office/drawing/2014/main" id="{CA339FA6-183D-F498-6CF6-A10F2006F97C}"/>
              </a:ext>
            </a:extLst>
          </p:cNvPr>
          <p:cNvSpPr txBox="1"/>
          <p:nvPr/>
        </p:nvSpPr>
        <p:spPr>
          <a:xfrm>
            <a:off x="473825" y="5572296"/>
            <a:ext cx="5187142" cy="861774"/>
          </a:xfrm>
          <a:prstGeom prst="rect">
            <a:avLst/>
          </a:prstGeom>
          <a:noFill/>
        </p:spPr>
        <p:txBody>
          <a:bodyPr wrap="square" rtlCol="0">
            <a:spAutoFit/>
          </a:bodyPr>
          <a:lstStyle/>
          <a:p>
            <a:r>
              <a:rPr lang="en-GB" sz="1400" b="1" dirty="0">
                <a:solidFill>
                  <a:schemeClr val="bg1"/>
                </a:solidFill>
                <a:latin typeface="Poppins" panose="00000500000000000000" pitchFamily="2" charset="0"/>
                <a:cs typeface="Poppins" panose="00000500000000000000" pitchFamily="2" charset="0"/>
              </a:rPr>
              <a:t>Returns policy:</a:t>
            </a:r>
          </a:p>
          <a:p>
            <a:r>
              <a:rPr lang="en-GB" sz="1200" i="1" dirty="0">
                <a:solidFill>
                  <a:schemeClr val="bg1"/>
                </a:solidFill>
                <a:latin typeface="Poppins" panose="00000500000000000000" pitchFamily="2" charset="0"/>
                <a:cs typeface="Poppins" panose="00000500000000000000" pitchFamily="2" charset="0"/>
              </a:rPr>
              <a:t>We have a returns policy of 28 days from your purchase to return or exchange your garments. It would be great if you could send your returns as soon as possible to help our stock levels.</a:t>
            </a:r>
          </a:p>
        </p:txBody>
      </p:sp>
      <p:sp>
        <p:nvSpPr>
          <p:cNvPr id="19" name="Oval 18">
            <a:extLst>
              <a:ext uri="{FF2B5EF4-FFF2-40B4-BE49-F238E27FC236}">
                <a16:creationId xmlns:a16="http://schemas.microsoft.com/office/drawing/2014/main" id="{4F6F8D0C-061A-8C69-CEBB-41CB0578F8AB}"/>
              </a:ext>
            </a:extLst>
          </p:cNvPr>
          <p:cNvSpPr/>
          <p:nvPr/>
        </p:nvSpPr>
        <p:spPr>
          <a:xfrm>
            <a:off x="473825"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3198AD8-DBFD-22BE-828A-B6D5DC50FEC8}"/>
              </a:ext>
            </a:extLst>
          </p:cNvPr>
          <p:cNvSpPr txBox="1"/>
          <p:nvPr/>
        </p:nvSpPr>
        <p:spPr>
          <a:xfrm>
            <a:off x="374072" y="4618242"/>
            <a:ext cx="1429789" cy="615553"/>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Phone</a:t>
            </a:r>
          </a:p>
          <a:p>
            <a:pPr algn="ctr"/>
            <a:r>
              <a:rPr lang="en-GB" sz="1000" i="1" dirty="0">
                <a:solidFill>
                  <a:schemeClr val="bg1"/>
                </a:solidFill>
                <a:latin typeface="Poppins" panose="00000500000000000000" pitchFamily="2" charset="0"/>
                <a:cs typeface="Poppins" panose="00000500000000000000" pitchFamily="2" charset="0"/>
              </a:rPr>
              <a:t>Please call </a:t>
            </a:r>
          </a:p>
          <a:p>
            <a:pPr algn="ctr"/>
            <a:r>
              <a:rPr lang="en-GB" sz="1000" i="1" dirty="0">
                <a:solidFill>
                  <a:schemeClr val="bg1"/>
                </a:solidFill>
                <a:latin typeface="Poppins" panose="00000500000000000000" pitchFamily="2" charset="0"/>
                <a:cs typeface="Poppins" panose="00000500000000000000" pitchFamily="2" charset="0"/>
              </a:rPr>
              <a:t>01733 394758</a:t>
            </a:r>
            <a:endParaRPr lang="en-GB" sz="900" i="1" dirty="0">
              <a:solidFill>
                <a:schemeClr val="bg1"/>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CF327860-DE54-B12E-1639-61EAC3B9D18F}"/>
              </a:ext>
            </a:extLst>
          </p:cNvPr>
          <p:cNvSpPr txBox="1"/>
          <p:nvPr/>
        </p:nvSpPr>
        <p:spPr>
          <a:xfrm>
            <a:off x="2156461" y="4687943"/>
            <a:ext cx="1725283" cy="769441"/>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Live Chat</a:t>
            </a:r>
          </a:p>
          <a:p>
            <a:pPr algn="ctr"/>
            <a:r>
              <a:rPr lang="en-GB" sz="1000" i="1" dirty="0">
                <a:solidFill>
                  <a:schemeClr val="bg1"/>
                </a:solidFill>
                <a:latin typeface="Poppins" panose="00000500000000000000" pitchFamily="2" charset="0"/>
                <a:cs typeface="Poppins" panose="00000500000000000000" pitchFamily="2" charset="0"/>
              </a:rPr>
              <a:t>Please visit our website</a:t>
            </a:r>
          </a:p>
          <a:p>
            <a:pPr algn="ctr"/>
            <a:r>
              <a:rPr lang="en-GB" sz="1000" b="1" u="sng"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TotalClothing</a:t>
            </a:r>
            <a:endParaRPr lang="en-GB" sz="900" b="1" u="sng" dirty="0">
              <a:solidFill>
                <a:schemeClr val="bg1"/>
              </a:solidFill>
              <a:latin typeface="Poppins" panose="00000500000000000000" pitchFamily="2" charset="0"/>
              <a:cs typeface="Poppins" panose="00000500000000000000" pitchFamily="2" charset="0"/>
            </a:endParaRPr>
          </a:p>
          <a:p>
            <a:pPr algn="ctr"/>
            <a:endParaRPr lang="en-GB" sz="1000" i="1" dirty="0">
              <a:solidFill>
                <a:schemeClr val="bg1"/>
              </a:solidFill>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139D122B-CCBE-B4E2-D15D-44AE83D6E6A7}"/>
              </a:ext>
            </a:extLst>
          </p:cNvPr>
          <p:cNvSpPr txBox="1"/>
          <p:nvPr/>
        </p:nvSpPr>
        <p:spPr>
          <a:xfrm>
            <a:off x="4054513" y="4639543"/>
            <a:ext cx="1508773" cy="769441"/>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Email</a:t>
            </a:r>
          </a:p>
          <a:p>
            <a:pPr algn="ctr"/>
            <a:r>
              <a:rPr lang="en-GB" sz="1000" i="1" dirty="0">
                <a:solidFill>
                  <a:schemeClr val="bg1"/>
                </a:solidFill>
                <a:latin typeface="Poppins" panose="00000500000000000000" pitchFamily="2" charset="0"/>
                <a:cs typeface="Poppins" panose="00000500000000000000" pitchFamily="2" charset="0"/>
              </a:rPr>
              <a:t>Please email directly </a:t>
            </a:r>
            <a:r>
              <a:rPr lang="en-GB" sz="1000" i="1" dirty="0" err="1">
                <a:solidFill>
                  <a:schemeClr val="bg1"/>
                </a:solidFill>
                <a:latin typeface="Poppins" panose="00000500000000000000" pitchFamily="2" charset="0"/>
                <a:cs typeface="Poppins" panose="00000500000000000000" pitchFamily="2" charset="0"/>
              </a:rPr>
              <a:t>customerservices</a:t>
            </a:r>
            <a:r>
              <a:rPr lang="en-GB" sz="1000" i="1" dirty="0">
                <a:solidFill>
                  <a:schemeClr val="bg1"/>
                </a:solidFill>
                <a:latin typeface="Poppins" panose="00000500000000000000" pitchFamily="2" charset="0"/>
                <a:cs typeface="Poppins" panose="00000500000000000000" pitchFamily="2" charset="0"/>
              </a:rPr>
              <a:t>@</a:t>
            </a:r>
          </a:p>
          <a:p>
            <a:pPr algn="ctr"/>
            <a:r>
              <a:rPr lang="en-GB" sz="1000" i="1" dirty="0">
                <a:solidFill>
                  <a:schemeClr val="bg1"/>
                </a:solidFill>
                <a:latin typeface="Poppins" panose="00000500000000000000" pitchFamily="2" charset="0"/>
                <a:cs typeface="Poppins" panose="00000500000000000000" pitchFamily="2" charset="0"/>
              </a:rPr>
              <a:t>totalclothing.co.uk</a:t>
            </a:r>
            <a:endParaRPr lang="en-GB" sz="900" i="1" dirty="0">
              <a:solidFill>
                <a:schemeClr val="bg1"/>
              </a:solidFill>
              <a:latin typeface="Poppins" panose="00000500000000000000" pitchFamily="2" charset="0"/>
              <a:cs typeface="Poppins" panose="00000500000000000000" pitchFamily="2" charset="0"/>
            </a:endParaRPr>
          </a:p>
        </p:txBody>
      </p:sp>
      <p:sp>
        <p:nvSpPr>
          <p:cNvPr id="23" name="Oval 22">
            <a:extLst>
              <a:ext uri="{FF2B5EF4-FFF2-40B4-BE49-F238E27FC236}">
                <a16:creationId xmlns:a16="http://schemas.microsoft.com/office/drawing/2014/main" id="{87E58D1C-E677-4E7B-77C9-AFD73CC6FFE5}"/>
              </a:ext>
            </a:extLst>
          </p:cNvPr>
          <p:cNvSpPr/>
          <p:nvPr/>
        </p:nvSpPr>
        <p:spPr>
          <a:xfrm>
            <a:off x="2335870"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645DBEC-BF52-6027-713D-F38DE85C99A9}"/>
              </a:ext>
            </a:extLst>
          </p:cNvPr>
          <p:cNvSpPr/>
          <p:nvPr/>
        </p:nvSpPr>
        <p:spPr>
          <a:xfrm>
            <a:off x="4193758"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C7340046-FDD5-0670-FE51-E222669912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10" y="3478058"/>
            <a:ext cx="862712" cy="862712"/>
          </a:xfrm>
          <a:prstGeom prst="rect">
            <a:avLst/>
          </a:prstGeom>
        </p:spPr>
      </p:pic>
      <p:pic>
        <p:nvPicPr>
          <p:cNvPr id="26" name="Picture 25">
            <a:extLst>
              <a:ext uri="{FF2B5EF4-FFF2-40B4-BE49-F238E27FC236}">
                <a16:creationId xmlns:a16="http://schemas.microsoft.com/office/drawing/2014/main" id="{9516B24E-1E03-4019-09D5-A21D0FCD5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7587" y="3478058"/>
            <a:ext cx="862623" cy="862623"/>
          </a:xfrm>
          <a:prstGeom prst="rect">
            <a:avLst/>
          </a:prstGeom>
        </p:spPr>
      </p:pic>
      <p:pic>
        <p:nvPicPr>
          <p:cNvPr id="35" name="Picture 34">
            <a:extLst>
              <a:ext uri="{FF2B5EF4-FFF2-40B4-BE49-F238E27FC236}">
                <a16:creationId xmlns:a16="http://schemas.microsoft.com/office/drawing/2014/main" id="{981BA29B-52D4-6978-3C28-8F99149354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839" y="3498175"/>
            <a:ext cx="851267" cy="851267"/>
          </a:xfrm>
          <a:prstGeom prst="rect">
            <a:avLst/>
          </a:prstGeom>
        </p:spPr>
      </p:pic>
      <p:graphicFrame>
        <p:nvGraphicFramePr>
          <p:cNvPr id="3" name="Object 2">
            <a:extLst>
              <a:ext uri="{FF2B5EF4-FFF2-40B4-BE49-F238E27FC236}">
                <a16:creationId xmlns:a16="http://schemas.microsoft.com/office/drawing/2014/main" id="{27954510-812C-ACAA-5318-C7D43F7B7DE5}"/>
              </a:ext>
            </a:extLst>
          </p:cNvPr>
          <p:cNvGraphicFramePr>
            <a:graphicFrameLocks noChangeAspect="1"/>
          </p:cNvGraphicFramePr>
          <p:nvPr>
            <p:extLst>
              <p:ext uri="{D42A27DB-BD31-4B8C-83A1-F6EECF244321}">
                <p14:modId xmlns:p14="http://schemas.microsoft.com/office/powerpoint/2010/main" val="3733648387"/>
              </p:ext>
            </p:extLst>
          </p:nvPr>
        </p:nvGraphicFramePr>
        <p:xfrm>
          <a:off x="7528845" y="5768370"/>
          <a:ext cx="902930" cy="902930"/>
        </p:xfrm>
        <a:graphic>
          <a:graphicData uri="http://schemas.openxmlformats.org/presentationml/2006/ole">
            <mc:AlternateContent xmlns:mc="http://schemas.openxmlformats.org/markup-compatibility/2006">
              <mc:Choice xmlns:v="urn:schemas-microsoft-com:vml" Requires="v">
                <p:oleObj name="Acrobat Document" r:id="rId8" imgW="3571539" imgH="3571605" progId="Acrobat.Document.DC">
                  <p:embed/>
                </p:oleObj>
              </mc:Choice>
              <mc:Fallback>
                <p:oleObj name="Acrobat Document" r:id="rId8" imgW="3571539" imgH="3571605" progId="Acrobat.Document.DC">
                  <p:embed/>
                  <p:pic>
                    <p:nvPicPr>
                      <p:cNvPr id="5" name="Object 4">
                        <a:extLst>
                          <a:ext uri="{FF2B5EF4-FFF2-40B4-BE49-F238E27FC236}">
                            <a16:creationId xmlns:a16="http://schemas.microsoft.com/office/drawing/2014/main" id="{8CBD8A7C-BA3F-D48E-F6EA-BAF22C538EAF}"/>
                          </a:ext>
                        </a:extLst>
                      </p:cNvPr>
                      <p:cNvPicPr/>
                      <p:nvPr/>
                    </p:nvPicPr>
                    <p:blipFill>
                      <a:blip r:embed="rId9"/>
                      <a:stretch>
                        <a:fillRect/>
                      </a:stretch>
                    </p:blipFill>
                    <p:spPr>
                      <a:xfrm>
                        <a:off x="7528845" y="5768370"/>
                        <a:ext cx="902930" cy="902930"/>
                      </a:xfrm>
                      <a:prstGeom prst="rect">
                        <a:avLst/>
                      </a:prstGeom>
                    </p:spPr>
                  </p:pic>
                </p:oleObj>
              </mc:Fallback>
            </mc:AlternateContent>
          </a:graphicData>
        </a:graphic>
      </p:graphicFrame>
    </p:spTree>
    <p:extLst>
      <p:ext uri="{BB962C8B-B14F-4D97-AF65-F5344CB8AC3E}">
        <p14:creationId xmlns:p14="http://schemas.microsoft.com/office/powerpoint/2010/main" val="270545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7985" y="0"/>
            <a:ext cx="5144015" cy="6858000"/>
          </a:xfrm>
          <a:prstGeom prst="rect">
            <a:avLst/>
          </a:prstGeom>
        </p:spPr>
      </p:pic>
      <p:sp>
        <p:nvSpPr>
          <p:cNvPr id="4" name="Rectangle 3"/>
          <p:cNvSpPr/>
          <p:nvPr/>
        </p:nvSpPr>
        <p:spPr>
          <a:xfrm>
            <a:off x="-2" y="0"/>
            <a:ext cx="7047987"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4463934" cy="1754326"/>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measure your child for school uniform…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12" name="TextBox 11"/>
          <p:cNvSpPr txBox="1"/>
          <p:nvPr/>
        </p:nvSpPr>
        <p:spPr>
          <a:xfrm>
            <a:off x="473825" y="3386196"/>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Collar:</a:t>
            </a:r>
          </a:p>
          <a:p>
            <a:r>
              <a:rPr lang="en-GB" sz="1200" i="1" dirty="0">
                <a:solidFill>
                  <a:schemeClr val="bg1"/>
                </a:solidFill>
                <a:latin typeface="Poppins" panose="00000500000000000000" pitchFamily="2" charset="0"/>
                <a:cs typeface="Poppins" panose="00000500000000000000" pitchFamily="2" charset="0"/>
              </a:rPr>
              <a:t>Measure around the base of the neck where the collar sits.</a:t>
            </a:r>
          </a:p>
        </p:txBody>
      </p:sp>
      <p:sp>
        <p:nvSpPr>
          <p:cNvPr id="13" name="TextBox 12"/>
          <p:cNvSpPr txBox="1"/>
          <p:nvPr/>
        </p:nvSpPr>
        <p:spPr>
          <a:xfrm>
            <a:off x="473825" y="2470485"/>
            <a:ext cx="4979324" cy="707886"/>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Chest:</a:t>
            </a:r>
          </a:p>
          <a:p>
            <a:r>
              <a:rPr lang="en-GB" sz="1200" i="1" dirty="0">
                <a:solidFill>
                  <a:schemeClr val="bg1"/>
                </a:solidFill>
                <a:latin typeface="Poppins" panose="00000500000000000000" pitchFamily="2" charset="0"/>
                <a:cs typeface="Poppins" panose="00000500000000000000" pitchFamily="2" charset="0"/>
              </a:rPr>
              <a:t>Place the tape measure under the arms and measure the chest at the fullest part.</a:t>
            </a:r>
          </a:p>
        </p:txBody>
      </p:sp>
      <p:sp>
        <p:nvSpPr>
          <p:cNvPr id="14" name="TextBox 13"/>
          <p:cNvSpPr txBox="1"/>
          <p:nvPr/>
        </p:nvSpPr>
        <p:spPr>
          <a:xfrm>
            <a:off x="473825" y="5579331"/>
            <a:ext cx="4979324" cy="707886"/>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Waist:</a:t>
            </a:r>
          </a:p>
          <a:p>
            <a:r>
              <a:rPr lang="en-GB" sz="1200" i="1" dirty="0">
                <a:solidFill>
                  <a:schemeClr val="bg1"/>
                </a:solidFill>
                <a:latin typeface="Poppins" panose="00000500000000000000" pitchFamily="2" charset="0"/>
                <a:cs typeface="Poppins" panose="00000500000000000000" pitchFamily="2" charset="0"/>
              </a:rPr>
              <a:t>Measure around the natural waistline – where you would normally wear your trousers or skirt.</a:t>
            </a:r>
          </a:p>
        </p:txBody>
      </p:sp>
      <p:sp>
        <p:nvSpPr>
          <p:cNvPr id="15" name="TextBox 14"/>
          <p:cNvSpPr txBox="1"/>
          <p:nvPr/>
        </p:nvSpPr>
        <p:spPr>
          <a:xfrm>
            <a:off x="473825" y="4117241"/>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Hips:</a:t>
            </a:r>
          </a:p>
          <a:p>
            <a:r>
              <a:rPr lang="en-GB" sz="1200" i="1" dirty="0">
                <a:solidFill>
                  <a:schemeClr val="bg1"/>
                </a:solidFill>
                <a:latin typeface="Poppins" panose="00000500000000000000" pitchFamily="2" charset="0"/>
                <a:cs typeface="Poppins" panose="00000500000000000000" pitchFamily="2" charset="0"/>
              </a:rPr>
              <a:t>Measure around the bottom, at the fullest part.</a:t>
            </a:r>
          </a:p>
        </p:txBody>
      </p:sp>
      <p:sp>
        <p:nvSpPr>
          <p:cNvPr id="16" name="TextBox 15"/>
          <p:cNvSpPr txBox="1"/>
          <p:nvPr/>
        </p:nvSpPr>
        <p:spPr>
          <a:xfrm>
            <a:off x="473825" y="4848286"/>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Inside Leg:</a:t>
            </a:r>
          </a:p>
          <a:p>
            <a:r>
              <a:rPr lang="en-GB" sz="1200" i="1" dirty="0">
                <a:solidFill>
                  <a:schemeClr val="bg1"/>
                </a:solidFill>
                <a:latin typeface="Poppins" panose="00000500000000000000" pitchFamily="2" charset="0"/>
                <a:cs typeface="Poppins" panose="00000500000000000000" pitchFamily="2" charset="0"/>
              </a:rPr>
              <a:t>Measure from the crotch to the top of the shoe.</a:t>
            </a:r>
          </a:p>
        </p:txBody>
      </p:sp>
      <p:sp>
        <p:nvSpPr>
          <p:cNvPr id="40" name="Oval 39"/>
          <p:cNvSpPr/>
          <p:nvPr/>
        </p:nvSpPr>
        <p:spPr>
          <a:xfrm>
            <a:off x="8153015" y="2303563"/>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673104" y="2784229"/>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0461872" y="2784229"/>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0127945" y="3592285"/>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958604" y="3581133"/>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8218134" y="3642000"/>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10622179" y="3942809"/>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0833814" y="5302301"/>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a:stCxn id="46" idx="4"/>
            <a:endCxn id="47" idx="1"/>
          </p:cNvCxnSpPr>
          <p:nvPr/>
        </p:nvCxnSpPr>
        <p:spPr>
          <a:xfrm>
            <a:off x="10737964" y="4174378"/>
            <a:ext cx="129762" cy="1161835"/>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3" idx="6"/>
          </p:cNvCxnSpPr>
          <p:nvPr/>
        </p:nvCxnSpPr>
        <p:spPr>
          <a:xfrm>
            <a:off x="8994830" y="3696917"/>
            <a:ext cx="1364684" cy="11153"/>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2" idx="6"/>
          </p:cNvCxnSpPr>
          <p:nvPr/>
        </p:nvCxnSpPr>
        <p:spPr>
          <a:xfrm>
            <a:off x="8784426" y="2899618"/>
            <a:ext cx="1909015" cy="396"/>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895726" y="2070241"/>
            <a:ext cx="333309" cy="349106"/>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905404" y="3757785"/>
            <a:ext cx="407822" cy="882676"/>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378348" y="1638262"/>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9238599" y="2729734"/>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9267564" y="3517775"/>
            <a:ext cx="789570"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rot="5241545">
            <a:off x="10353994" y="4553414"/>
            <a:ext cx="95963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7378348" y="1695638"/>
            <a:ext cx="904088" cy="276999"/>
          </a:xfrm>
          <a:prstGeom prst="rect">
            <a:avLst/>
          </a:prstGeom>
          <a:noFill/>
        </p:spPr>
        <p:txBody>
          <a:bodyPr wrap="square" rtlCol="0">
            <a:spAutoFit/>
          </a:bodyPr>
          <a:lstStyle/>
          <a:p>
            <a:pPr algn="ctr"/>
            <a:r>
              <a:rPr lang="en-GB" sz="1200" b="1" dirty="0">
                <a:solidFill>
                  <a:schemeClr val="bg1"/>
                </a:solidFill>
                <a:latin typeface="Poppins" panose="00000500000000000000" pitchFamily="2" charset="0"/>
                <a:cs typeface="Poppins" panose="00000500000000000000" pitchFamily="2" charset="0"/>
              </a:rPr>
              <a:t>Collar</a:t>
            </a:r>
          </a:p>
        </p:txBody>
      </p:sp>
      <p:sp>
        <p:nvSpPr>
          <p:cNvPr id="58" name="TextBox 57"/>
          <p:cNvSpPr txBox="1"/>
          <p:nvPr/>
        </p:nvSpPr>
        <p:spPr>
          <a:xfrm>
            <a:off x="9223857" y="2784229"/>
            <a:ext cx="904088" cy="276999"/>
          </a:xfrm>
          <a:prstGeom prst="rect">
            <a:avLst/>
          </a:prstGeom>
          <a:noFill/>
        </p:spPr>
        <p:txBody>
          <a:bodyPr wrap="square" rtlCol="0">
            <a:spAutoFit/>
          </a:bodyPr>
          <a:lstStyle/>
          <a:p>
            <a:pPr algn="ctr"/>
            <a:r>
              <a:rPr lang="en-GB" sz="1200" b="1" dirty="0">
                <a:solidFill>
                  <a:schemeClr val="bg1"/>
                </a:solidFill>
                <a:latin typeface="Poppins" panose="00000500000000000000" pitchFamily="2" charset="0"/>
                <a:cs typeface="Poppins" panose="00000500000000000000" pitchFamily="2" charset="0"/>
              </a:rPr>
              <a:t>Chest</a:t>
            </a:r>
          </a:p>
        </p:txBody>
      </p:sp>
      <p:sp>
        <p:nvSpPr>
          <p:cNvPr id="59" name="TextBox 58"/>
          <p:cNvSpPr txBox="1"/>
          <p:nvPr/>
        </p:nvSpPr>
        <p:spPr>
          <a:xfrm>
            <a:off x="9202328" y="3558417"/>
            <a:ext cx="904088" cy="276999"/>
          </a:xfrm>
          <a:prstGeom prst="rect">
            <a:avLst/>
          </a:prstGeom>
          <a:noFill/>
        </p:spPr>
        <p:txBody>
          <a:bodyPr wrap="square" rtlCol="0">
            <a:spAutoFit/>
          </a:bodyPr>
          <a:lstStyle/>
          <a:p>
            <a:pPr algn="ctr"/>
            <a:r>
              <a:rPr lang="en-US" sz="1200" b="1" dirty="0">
                <a:solidFill>
                  <a:schemeClr val="bg1"/>
                </a:solidFill>
                <a:latin typeface="Poppins" panose="00000500000000000000" pitchFamily="2" charset="0"/>
                <a:cs typeface="Poppins" panose="00000500000000000000" pitchFamily="2" charset="0"/>
              </a:rPr>
              <a:t>Waist</a:t>
            </a:r>
            <a:endParaRPr lang="en-GB" sz="1200" b="1" dirty="0">
              <a:solidFill>
                <a:schemeClr val="bg1"/>
              </a:solidFill>
              <a:latin typeface="Poppins" panose="00000500000000000000" pitchFamily="2" charset="0"/>
              <a:cs typeface="Poppins" panose="00000500000000000000" pitchFamily="2" charset="0"/>
            </a:endParaRPr>
          </a:p>
        </p:txBody>
      </p:sp>
      <p:sp>
        <p:nvSpPr>
          <p:cNvPr id="60" name="TextBox 59"/>
          <p:cNvSpPr txBox="1"/>
          <p:nvPr/>
        </p:nvSpPr>
        <p:spPr>
          <a:xfrm rot="5241545">
            <a:off x="10353994" y="4597794"/>
            <a:ext cx="959638" cy="276999"/>
          </a:xfrm>
          <a:prstGeom prst="rect">
            <a:avLst/>
          </a:prstGeom>
          <a:noFill/>
        </p:spPr>
        <p:txBody>
          <a:bodyPr wrap="square" rtlCol="0">
            <a:spAutoFit/>
          </a:bodyPr>
          <a:lstStyle/>
          <a:p>
            <a:pPr algn="ctr"/>
            <a:r>
              <a:rPr lang="en-US" sz="1200" b="1" dirty="0">
                <a:solidFill>
                  <a:schemeClr val="bg1"/>
                </a:solidFill>
                <a:latin typeface="Poppins" panose="00000500000000000000" pitchFamily="2" charset="0"/>
                <a:cs typeface="Poppins" panose="00000500000000000000" pitchFamily="2" charset="0"/>
              </a:rPr>
              <a:t>Inside </a:t>
            </a:r>
            <a:r>
              <a:rPr lang="en-US" sz="1050" b="1" dirty="0">
                <a:solidFill>
                  <a:schemeClr val="bg1"/>
                </a:solidFill>
                <a:latin typeface="Poppins" panose="00000500000000000000" pitchFamily="2" charset="0"/>
                <a:cs typeface="Poppins" panose="00000500000000000000" pitchFamily="2" charset="0"/>
              </a:rPr>
              <a:t>Leg</a:t>
            </a:r>
            <a:endParaRPr lang="en-GB" sz="1200" b="1" dirty="0">
              <a:solidFill>
                <a:schemeClr val="bg1"/>
              </a:solidFill>
              <a:latin typeface="Poppins" panose="00000500000000000000" pitchFamily="2" charset="0"/>
              <a:cs typeface="Poppins" panose="00000500000000000000" pitchFamily="2" charset="0"/>
            </a:endParaRPr>
          </a:p>
        </p:txBody>
      </p:sp>
      <p:sp>
        <p:nvSpPr>
          <p:cNvPr id="61" name="Rectangle 60"/>
          <p:cNvSpPr/>
          <p:nvPr/>
        </p:nvSpPr>
        <p:spPr>
          <a:xfrm>
            <a:off x="7324947" y="4698870"/>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7324947" y="4756246"/>
            <a:ext cx="904088" cy="276999"/>
          </a:xfrm>
          <a:prstGeom prst="rect">
            <a:avLst/>
          </a:prstGeom>
          <a:noFill/>
        </p:spPr>
        <p:txBody>
          <a:bodyPr wrap="square" rtlCol="0">
            <a:spAutoFit/>
          </a:bodyPr>
          <a:lstStyle/>
          <a:p>
            <a:pPr algn="ctr"/>
            <a:r>
              <a:rPr lang="en-GB" sz="1200" b="1" dirty="0">
                <a:solidFill>
                  <a:schemeClr val="bg1"/>
                </a:solidFill>
                <a:latin typeface="Poppins" panose="00000500000000000000" pitchFamily="2" charset="0"/>
                <a:cs typeface="Poppins" panose="00000500000000000000" pitchFamily="2" charset="0"/>
              </a:rPr>
              <a:t>Hips</a:t>
            </a:r>
          </a:p>
        </p:txBody>
      </p:sp>
      <p:pic>
        <p:nvPicPr>
          <p:cNvPr id="3" name="Picture 2">
            <a:extLst>
              <a:ext uri="{FF2B5EF4-FFF2-40B4-BE49-F238E27FC236}">
                <a16:creationId xmlns:a16="http://schemas.microsoft.com/office/drawing/2014/main" id="{9358941B-3C2E-CA91-E959-A4E2544F664F}"/>
              </a:ext>
            </a:extLst>
          </p:cNvPr>
          <p:cNvPicPr>
            <a:picLocks noChangeAspect="1"/>
          </p:cNvPicPr>
          <p:nvPr/>
        </p:nvPicPr>
        <p:blipFill>
          <a:blip r:embed="rId4"/>
          <a:stretch>
            <a:fillRect/>
          </a:stretch>
        </p:blipFill>
        <p:spPr>
          <a:xfrm>
            <a:off x="7079443" y="6507080"/>
            <a:ext cx="6102625" cy="304826"/>
          </a:xfrm>
          <a:prstGeom prst="rect">
            <a:avLst/>
          </a:prstGeom>
        </p:spPr>
      </p:pic>
    </p:spTree>
    <p:extLst>
      <p:ext uri="{BB962C8B-B14F-4D97-AF65-F5344CB8AC3E}">
        <p14:creationId xmlns:p14="http://schemas.microsoft.com/office/powerpoint/2010/main" val="27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Our top uniform buying tips…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6" name="Rectangle 5"/>
          <p:cNvSpPr/>
          <p:nvPr/>
        </p:nvSpPr>
        <p:spPr>
          <a:xfrm>
            <a:off x="473824" y="2044932"/>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3824" y="3169923"/>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3824" y="4294914"/>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3824" y="5419905"/>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204064" y="2044932"/>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204064" y="3169923"/>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204063" y="4294914"/>
            <a:ext cx="5425444"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204063" y="5419905"/>
            <a:ext cx="5425444"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571105" y="2163433"/>
            <a:ext cx="3765666" cy="677108"/>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Sweatshirts:</a:t>
            </a:r>
          </a:p>
          <a:p>
            <a:r>
              <a:rPr lang="en-GB" sz="1050" i="1" dirty="0">
                <a:latin typeface="Poppins" panose="00000500000000000000" pitchFamily="2" charset="0"/>
                <a:cs typeface="Poppins" panose="00000500000000000000" pitchFamily="2" charset="0"/>
              </a:rPr>
              <a:t>Make sure you leave enough growing room in the body and arms.</a:t>
            </a:r>
          </a:p>
        </p:txBody>
      </p:sp>
      <p:sp>
        <p:nvSpPr>
          <p:cNvPr id="19" name="TextBox 18"/>
          <p:cNvSpPr txBox="1"/>
          <p:nvPr/>
        </p:nvSpPr>
        <p:spPr>
          <a:xfrm>
            <a:off x="7309663" y="2278398"/>
            <a:ext cx="3765666" cy="500137"/>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All of our garments:</a:t>
            </a:r>
          </a:p>
          <a:p>
            <a:r>
              <a:rPr lang="en-GB" sz="1050" i="1" dirty="0">
                <a:latin typeface="Poppins" panose="00000500000000000000" pitchFamily="2" charset="0"/>
                <a:cs typeface="Poppins" panose="00000500000000000000" pitchFamily="2" charset="0"/>
              </a:rPr>
              <a:t>Are easy to wash and dry quickly.</a:t>
            </a:r>
          </a:p>
        </p:txBody>
      </p:sp>
      <p:sp>
        <p:nvSpPr>
          <p:cNvPr id="20" name="TextBox 19"/>
          <p:cNvSpPr txBox="1"/>
          <p:nvPr/>
        </p:nvSpPr>
        <p:spPr>
          <a:xfrm>
            <a:off x="1571105" y="3296859"/>
            <a:ext cx="3923609" cy="661720"/>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Polo Shirts:</a:t>
            </a:r>
          </a:p>
          <a:p>
            <a:r>
              <a:rPr lang="en-GB" sz="1050" i="1" dirty="0">
                <a:latin typeface="Poppins" panose="00000500000000000000" pitchFamily="2" charset="0"/>
                <a:cs typeface="Poppins" panose="00000500000000000000" pitchFamily="2" charset="0"/>
              </a:rPr>
              <a:t>This is not a shaped garment and the </a:t>
            </a:r>
            <a:r>
              <a:rPr lang="en-GB" sz="1050" i="1" dirty="0" err="1">
                <a:latin typeface="Poppins" panose="00000500000000000000" pitchFamily="2" charset="0"/>
                <a:cs typeface="Poppins" panose="00000500000000000000" pitchFamily="2" charset="0"/>
              </a:rPr>
              <a:t>polos</a:t>
            </a:r>
            <a:r>
              <a:rPr lang="en-GB" sz="1050" i="1" dirty="0">
                <a:latin typeface="Poppins" panose="00000500000000000000" pitchFamily="2" charset="0"/>
                <a:cs typeface="Poppins" panose="00000500000000000000" pitchFamily="2" charset="0"/>
              </a:rPr>
              <a:t> are a generous fit. Choose the size relating to your child’s age.</a:t>
            </a:r>
          </a:p>
        </p:txBody>
      </p:sp>
      <p:sp>
        <p:nvSpPr>
          <p:cNvPr id="21" name="TextBox 20"/>
          <p:cNvSpPr txBox="1"/>
          <p:nvPr/>
        </p:nvSpPr>
        <p:spPr>
          <a:xfrm>
            <a:off x="1571105" y="4401091"/>
            <a:ext cx="3765666" cy="677108"/>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Please note…</a:t>
            </a:r>
          </a:p>
          <a:p>
            <a:r>
              <a:rPr lang="en-GB" sz="1050" i="1" dirty="0">
                <a:latin typeface="Poppins" panose="00000500000000000000" pitchFamily="2" charset="0"/>
                <a:cs typeface="Poppins" panose="00000500000000000000" pitchFamily="2" charset="0"/>
              </a:rPr>
              <a:t>All our polo shirts, sweatshirts and PE t-shirts come in age sizes. 3/4, 5/6, 7/8, 9/10, 11/12 and 13 years.</a:t>
            </a:r>
          </a:p>
        </p:txBody>
      </p:sp>
      <p:sp>
        <p:nvSpPr>
          <p:cNvPr id="22" name="TextBox 21"/>
          <p:cNvSpPr txBox="1"/>
          <p:nvPr/>
        </p:nvSpPr>
        <p:spPr>
          <a:xfrm>
            <a:off x="1571105" y="5541470"/>
            <a:ext cx="3765666" cy="646331"/>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Remember…</a:t>
            </a:r>
          </a:p>
          <a:p>
            <a:r>
              <a:rPr lang="en-GB" sz="1000" i="1" dirty="0">
                <a:latin typeface="Poppins" panose="00000500000000000000" pitchFamily="2" charset="0"/>
                <a:cs typeface="Poppins" panose="00000500000000000000" pitchFamily="2" charset="0"/>
              </a:rPr>
              <a:t>You can also buy your accessories from us: book bags, PE bags, water bottles, hair accessories and </a:t>
            </a:r>
            <a:r>
              <a:rPr lang="en-GB" sz="1000" i="1" dirty="0" err="1">
                <a:latin typeface="Poppins" panose="00000500000000000000" pitchFamily="2" charset="0"/>
                <a:cs typeface="Poppins" panose="00000500000000000000" pitchFamily="2" charset="0"/>
              </a:rPr>
              <a:t>plimsoles</a:t>
            </a:r>
            <a:r>
              <a:rPr lang="en-GB" sz="1000" i="1" dirty="0">
                <a:latin typeface="Poppins" panose="00000500000000000000" pitchFamily="2" charset="0"/>
                <a:cs typeface="Poppins" panose="00000500000000000000" pitchFamily="2" charset="0"/>
              </a:rPr>
              <a:t>.</a:t>
            </a:r>
          </a:p>
        </p:txBody>
      </p:sp>
      <p:sp>
        <p:nvSpPr>
          <p:cNvPr id="23" name="TextBox 22"/>
          <p:cNvSpPr txBox="1"/>
          <p:nvPr/>
        </p:nvSpPr>
        <p:spPr>
          <a:xfrm>
            <a:off x="7309663" y="3289165"/>
            <a:ext cx="4317076" cy="677108"/>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PE Shorts:</a:t>
            </a:r>
          </a:p>
          <a:p>
            <a:r>
              <a:rPr lang="en-GB" sz="1050" i="1" dirty="0">
                <a:latin typeface="Poppins" panose="00000500000000000000" pitchFamily="2" charset="0"/>
                <a:cs typeface="Poppins" panose="00000500000000000000" pitchFamily="2" charset="0"/>
              </a:rPr>
              <a:t>These come in waist sizes 18/20” 22/24” 26/28” 30/32”. Choose the size that best fits your child’s waist measurement.</a:t>
            </a:r>
          </a:p>
        </p:txBody>
      </p:sp>
      <p:sp>
        <p:nvSpPr>
          <p:cNvPr id="24" name="TextBox 23"/>
          <p:cNvSpPr txBox="1"/>
          <p:nvPr/>
        </p:nvSpPr>
        <p:spPr>
          <a:xfrm>
            <a:off x="7309663" y="4407516"/>
            <a:ext cx="4017818" cy="677108"/>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Knitted jumpers &amp; cardigans:</a:t>
            </a:r>
          </a:p>
          <a:p>
            <a:r>
              <a:rPr lang="en-GB" sz="1050" i="1" dirty="0">
                <a:latin typeface="Poppins" panose="00000500000000000000" pitchFamily="2" charset="0"/>
                <a:cs typeface="Poppins" panose="00000500000000000000" pitchFamily="2" charset="0"/>
              </a:rPr>
              <a:t>These come in chest sizes, 26” 28” 30” 32” 34” please use your child’s chest measurements for these garments.</a:t>
            </a:r>
          </a:p>
        </p:txBody>
      </p:sp>
      <p:sp>
        <p:nvSpPr>
          <p:cNvPr id="25" name="TextBox 24"/>
          <p:cNvSpPr txBox="1"/>
          <p:nvPr/>
        </p:nvSpPr>
        <p:spPr>
          <a:xfrm>
            <a:off x="7309663" y="5510693"/>
            <a:ext cx="3765666" cy="500137"/>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Don’t forget!</a:t>
            </a:r>
          </a:p>
          <a:p>
            <a:r>
              <a:rPr lang="en-GB" sz="1050" i="1" dirty="0">
                <a:latin typeface="Poppins" panose="00000500000000000000" pitchFamily="2" charset="0"/>
                <a:cs typeface="Poppins" panose="00000500000000000000" pitchFamily="2" charset="0"/>
              </a:rPr>
              <a:t>Iron on name labels to avoid uniform getting lost!</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371" y="5571809"/>
            <a:ext cx="585652" cy="585652"/>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823" y="2176778"/>
            <a:ext cx="629283" cy="62928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119" y="3339271"/>
            <a:ext cx="574985" cy="57498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0207" y="2222188"/>
            <a:ext cx="553314" cy="55331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4071" y="4492001"/>
            <a:ext cx="586198" cy="586198"/>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228" y="4457689"/>
            <a:ext cx="576762" cy="57676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2304" y="3308471"/>
            <a:ext cx="605785" cy="605785"/>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544" y="5573696"/>
            <a:ext cx="583765" cy="583765"/>
          </a:xfrm>
          <a:prstGeom prst="rect">
            <a:avLst/>
          </a:prstGeom>
        </p:spPr>
      </p:pic>
    </p:spTree>
    <p:extLst>
      <p:ext uri="{BB962C8B-B14F-4D97-AF65-F5344CB8AC3E}">
        <p14:creationId xmlns:p14="http://schemas.microsoft.com/office/powerpoint/2010/main" val="180191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5278138"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4" y="482138"/>
            <a:ext cx="5037513" cy="2862322"/>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Did you know that we also sell all the Essential &amp; Accessories you may need?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6" name="TextBox 5"/>
          <p:cNvSpPr txBox="1"/>
          <p:nvPr/>
        </p:nvSpPr>
        <p:spPr>
          <a:xfrm>
            <a:off x="473824" y="3528753"/>
            <a:ext cx="2335878" cy="17584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Backpacks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Helix Stationary</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Calculators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Iron on Name Labels</a:t>
            </a:r>
          </a:p>
        </p:txBody>
      </p:sp>
      <p:sp>
        <p:nvSpPr>
          <p:cNvPr id="7" name="TextBox 6"/>
          <p:cNvSpPr txBox="1"/>
          <p:nvPr/>
        </p:nvSpPr>
        <p:spPr>
          <a:xfrm>
            <a:off x="2992580" y="3528753"/>
            <a:ext cx="2335878" cy="17584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Shirts &amp; Blouses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Water Bottles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Gumshields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Shin Guards</a:t>
            </a:r>
          </a:p>
        </p:txBody>
      </p:sp>
      <p:pic>
        <p:nvPicPr>
          <p:cNvPr id="3" name="Picture 2">
            <a:extLst>
              <a:ext uri="{FF2B5EF4-FFF2-40B4-BE49-F238E27FC236}">
                <a16:creationId xmlns:a16="http://schemas.microsoft.com/office/drawing/2014/main" id="{B9685227-C9AD-A27A-43DC-B4941CED56D2}"/>
              </a:ext>
            </a:extLst>
          </p:cNvPr>
          <p:cNvPicPr>
            <a:picLocks noChangeAspect="1"/>
          </p:cNvPicPr>
          <p:nvPr/>
        </p:nvPicPr>
        <p:blipFill>
          <a:blip r:embed="rId3"/>
          <a:stretch>
            <a:fillRect/>
          </a:stretch>
        </p:blipFill>
        <p:spPr>
          <a:xfrm>
            <a:off x="5751962" y="1327661"/>
            <a:ext cx="6051569" cy="4820590"/>
          </a:xfrm>
          <a:prstGeom prst="rect">
            <a:avLst/>
          </a:prstGeom>
        </p:spPr>
      </p:pic>
    </p:spTree>
    <p:extLst>
      <p:ext uri="{BB962C8B-B14F-4D97-AF65-F5344CB8AC3E}">
        <p14:creationId xmlns:p14="http://schemas.microsoft.com/office/powerpoint/2010/main" val="90367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0"/>
            <a:ext cx="12192002" cy="19368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3824" y="482138"/>
            <a:ext cx="4713317"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Building a greener and fairer future…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5480"/>
            <a:ext cx="12192000" cy="4922520"/>
          </a:xfrm>
          <a:prstGeom prst="rect">
            <a:avLst/>
          </a:prstGeom>
        </p:spPr>
      </p:pic>
    </p:spTree>
    <p:extLst>
      <p:ext uri="{BB962C8B-B14F-4D97-AF65-F5344CB8AC3E}">
        <p14:creationId xmlns:p14="http://schemas.microsoft.com/office/powerpoint/2010/main" val="115794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2" cy="19368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4" y="482138"/>
            <a:ext cx="4713317"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Building a greener and fairer future…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6865"/>
            <a:ext cx="12192000" cy="4922520"/>
          </a:xfrm>
          <a:prstGeom prst="rect">
            <a:avLst/>
          </a:prstGeom>
        </p:spPr>
      </p:pic>
    </p:spTree>
    <p:extLst>
      <p:ext uri="{BB962C8B-B14F-4D97-AF65-F5344CB8AC3E}">
        <p14:creationId xmlns:p14="http://schemas.microsoft.com/office/powerpoint/2010/main" val="273499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8E90BA-0293-15F7-CF62-0B0F0913B142}"/>
              </a:ext>
            </a:extLst>
          </p:cNvPr>
          <p:cNvPicPr>
            <a:picLocks noChangeAspect="1"/>
          </p:cNvPicPr>
          <p:nvPr/>
        </p:nvPicPr>
        <p:blipFill>
          <a:blip r:embed="rId2"/>
          <a:stretch>
            <a:fillRect/>
          </a:stretch>
        </p:blipFill>
        <p:spPr>
          <a:xfrm>
            <a:off x="0" y="3813994"/>
            <a:ext cx="12192000" cy="3039216"/>
          </a:xfrm>
          <a:prstGeom prst="rect">
            <a:avLst/>
          </a:prstGeom>
        </p:spPr>
      </p:pic>
      <p:sp>
        <p:nvSpPr>
          <p:cNvPr id="4" name="Rectangle 3"/>
          <p:cNvSpPr/>
          <p:nvPr/>
        </p:nvSpPr>
        <p:spPr>
          <a:xfrm>
            <a:off x="-2" y="0"/>
            <a:ext cx="12192002" cy="38187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3825" y="1137883"/>
            <a:ext cx="4979324" cy="1323439"/>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School Shop Opening Times:</a:t>
            </a:r>
          </a:p>
          <a:p>
            <a:endParaRPr lang="en-GB" sz="1600" b="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Monday – Friday: 9am – 5pm</a:t>
            </a:r>
          </a:p>
          <a:p>
            <a:endParaRPr lang="en-GB" sz="1200" i="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During the summer holidays we are open on a Saturday from 10am till 4pm.</a:t>
            </a:r>
          </a:p>
        </p:txBody>
      </p:sp>
      <p:sp>
        <p:nvSpPr>
          <p:cNvPr id="7" name="TextBox 6"/>
          <p:cNvSpPr txBox="1"/>
          <p:nvPr/>
        </p:nvSpPr>
        <p:spPr>
          <a:xfrm>
            <a:off x="473825" y="2664546"/>
            <a:ext cx="5137266" cy="769441"/>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Where to find us:</a:t>
            </a:r>
          </a:p>
          <a:p>
            <a:endParaRPr lang="en-GB" sz="1600" b="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No.9 Botolph Trading Estate, Oundle Road, Peterborough, PE2 9QP</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664" y="789710"/>
            <a:ext cx="5438511" cy="2825850"/>
          </a:xfrm>
          <a:prstGeom prst="rect">
            <a:avLst/>
          </a:prstGeom>
        </p:spPr>
      </p:pic>
      <p:pic>
        <p:nvPicPr>
          <p:cNvPr id="2" name="Picture 1">
            <a:extLst>
              <a:ext uri="{FF2B5EF4-FFF2-40B4-BE49-F238E27FC236}">
                <a16:creationId xmlns:a16="http://schemas.microsoft.com/office/drawing/2014/main" id="{77A0073D-55AE-8204-C664-408636934A73}"/>
              </a:ext>
            </a:extLst>
          </p:cNvPr>
          <p:cNvPicPr>
            <a:picLocks noChangeAspect="1"/>
          </p:cNvPicPr>
          <p:nvPr/>
        </p:nvPicPr>
        <p:blipFill>
          <a:blip r:embed="rId2"/>
          <a:stretch>
            <a:fillRect/>
          </a:stretch>
        </p:blipFill>
        <p:spPr>
          <a:xfrm>
            <a:off x="-2877" y="-34605"/>
            <a:ext cx="12192000" cy="969264"/>
          </a:xfrm>
          <a:prstGeom prst="rect">
            <a:avLst/>
          </a:prstGeom>
        </p:spPr>
      </p:pic>
      <p:sp>
        <p:nvSpPr>
          <p:cNvPr id="9" name="TextBox 8"/>
          <p:cNvSpPr txBox="1"/>
          <p:nvPr/>
        </p:nvSpPr>
        <p:spPr>
          <a:xfrm>
            <a:off x="473825" y="171588"/>
            <a:ext cx="4463934"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Visit us in store…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728" y="198024"/>
            <a:ext cx="1520230" cy="495442"/>
          </a:xfrm>
          <a:prstGeom prst="rect">
            <a:avLst/>
          </a:prstGeom>
        </p:spPr>
      </p:pic>
      <p:pic>
        <p:nvPicPr>
          <p:cNvPr id="8" name="Picture 7" descr="A store with clothes on display&#10;&#10;AI-generated content may be incorrect.">
            <a:extLst>
              <a:ext uri="{FF2B5EF4-FFF2-40B4-BE49-F238E27FC236}">
                <a16:creationId xmlns:a16="http://schemas.microsoft.com/office/drawing/2014/main" id="{8EFA836C-52E3-233B-E403-97E1C102F78F}"/>
              </a:ext>
            </a:extLst>
          </p:cNvPr>
          <p:cNvPicPr>
            <a:picLocks noChangeAspect="1"/>
          </p:cNvPicPr>
          <p:nvPr/>
        </p:nvPicPr>
        <p:blipFill>
          <a:blip r:embed="rId5" cstate="print">
            <a:extLst>
              <a:ext uri="{28A0092B-C50C-407E-A947-70E740481C1C}">
                <a14:useLocalDpi xmlns:a14="http://schemas.microsoft.com/office/drawing/2010/main" val="0"/>
              </a:ext>
            </a:extLst>
          </a:blip>
          <a:srcRect l="18389" t="29057" r="19031" b="11515"/>
          <a:stretch/>
        </p:blipFill>
        <p:spPr>
          <a:xfrm>
            <a:off x="7421592" y="3813994"/>
            <a:ext cx="4770408" cy="3039216"/>
          </a:xfrm>
          <a:prstGeom prst="rect">
            <a:avLst/>
          </a:prstGeom>
        </p:spPr>
      </p:pic>
      <p:pic>
        <p:nvPicPr>
          <p:cNvPr id="14" name="Picture 13" descr="A group of people standing together&#10;&#10;AI-generated content may be incorrect.">
            <a:extLst>
              <a:ext uri="{FF2B5EF4-FFF2-40B4-BE49-F238E27FC236}">
                <a16:creationId xmlns:a16="http://schemas.microsoft.com/office/drawing/2014/main" id="{2BBA1808-D24C-6573-CA33-8F2EB6DAD93B}"/>
              </a:ext>
            </a:extLst>
          </p:cNvPr>
          <p:cNvPicPr>
            <a:picLocks noChangeAspect="1"/>
          </p:cNvPicPr>
          <p:nvPr/>
        </p:nvPicPr>
        <p:blipFill>
          <a:blip r:embed="rId6" cstate="print">
            <a:extLst>
              <a:ext uri="{28A0092B-C50C-407E-A947-70E740481C1C}">
                <a14:useLocalDpi xmlns:a14="http://schemas.microsoft.com/office/drawing/2010/main" val="0"/>
              </a:ext>
            </a:extLst>
          </a:blip>
          <a:srcRect t="7295" r="7496" b="21987"/>
          <a:stretch/>
        </p:blipFill>
        <p:spPr>
          <a:xfrm>
            <a:off x="2769136" y="5494665"/>
            <a:ext cx="2234390" cy="1281101"/>
          </a:xfrm>
          <a:prstGeom prst="rect">
            <a:avLst/>
          </a:prstGeom>
        </p:spPr>
      </p:pic>
      <p:pic>
        <p:nvPicPr>
          <p:cNvPr id="18" name="Picture 17" descr="A room with a table and toys&#10;&#10;AI-generated content may be incorrect.">
            <a:extLst>
              <a:ext uri="{FF2B5EF4-FFF2-40B4-BE49-F238E27FC236}">
                <a16:creationId xmlns:a16="http://schemas.microsoft.com/office/drawing/2014/main" id="{781BB946-5E90-9D72-3178-C4FF3204B760}"/>
              </a:ext>
            </a:extLst>
          </p:cNvPr>
          <p:cNvPicPr>
            <a:picLocks noChangeAspect="1"/>
          </p:cNvPicPr>
          <p:nvPr/>
        </p:nvPicPr>
        <p:blipFill>
          <a:blip r:embed="rId7" cstate="print">
            <a:extLst>
              <a:ext uri="{28A0092B-C50C-407E-A947-70E740481C1C}">
                <a14:useLocalDpi xmlns:a14="http://schemas.microsoft.com/office/drawing/2010/main" val="0"/>
              </a:ext>
            </a:extLst>
          </a:blip>
          <a:srcRect l="4377" t="4528" r="8836" b="8051"/>
          <a:stretch/>
        </p:blipFill>
        <p:spPr>
          <a:xfrm>
            <a:off x="5210729" y="3965073"/>
            <a:ext cx="2012226" cy="2702553"/>
          </a:xfrm>
          <a:prstGeom prst="rect">
            <a:avLst/>
          </a:prstGeom>
          <a:ln>
            <a:noFill/>
          </a:ln>
          <a:effectLst>
            <a:softEdge rad="112500"/>
          </a:effectLst>
        </p:spPr>
      </p:pic>
      <p:pic>
        <p:nvPicPr>
          <p:cNvPr id="20" name="Picture 19" descr="A store with white shirts and white shirts&#10;&#10;AI-generated content may be incorrect.">
            <a:extLst>
              <a:ext uri="{FF2B5EF4-FFF2-40B4-BE49-F238E27FC236}">
                <a16:creationId xmlns:a16="http://schemas.microsoft.com/office/drawing/2014/main" id="{D041BC23-8E46-0871-122A-83D46AA221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343" y="5369891"/>
            <a:ext cx="2291611" cy="1393154"/>
          </a:xfrm>
          <a:prstGeom prst="rect">
            <a:avLst/>
          </a:prstGeom>
          <a:ln>
            <a:noFill/>
          </a:ln>
          <a:effectLst>
            <a:softEdge rad="112500"/>
          </a:effectLst>
        </p:spPr>
      </p:pic>
      <p:pic>
        <p:nvPicPr>
          <p:cNvPr id="22" name="Picture 21">
            <a:extLst>
              <a:ext uri="{FF2B5EF4-FFF2-40B4-BE49-F238E27FC236}">
                <a16:creationId xmlns:a16="http://schemas.microsoft.com/office/drawing/2014/main" id="{A5F6D2E0-72F4-3214-57BE-8E0EB963DC5A}"/>
              </a:ext>
            </a:extLst>
          </p:cNvPr>
          <p:cNvPicPr>
            <a:picLocks noChangeAspect="1"/>
          </p:cNvPicPr>
          <p:nvPr/>
        </p:nvPicPr>
        <p:blipFill>
          <a:blip r:embed="rId9"/>
          <a:srcRect l="6598" t="14081" r="470" b="19632"/>
          <a:stretch/>
        </p:blipFill>
        <p:spPr>
          <a:xfrm>
            <a:off x="2811415" y="3947821"/>
            <a:ext cx="2145600" cy="1487267"/>
          </a:xfrm>
          <a:prstGeom prst="rect">
            <a:avLst/>
          </a:prstGeom>
          <a:ln>
            <a:noFill/>
          </a:ln>
          <a:effectLst>
            <a:softEdge rad="112500"/>
          </a:effectLst>
        </p:spPr>
      </p:pic>
      <p:pic>
        <p:nvPicPr>
          <p:cNvPr id="24" name="Picture 23">
            <a:extLst>
              <a:ext uri="{FF2B5EF4-FFF2-40B4-BE49-F238E27FC236}">
                <a16:creationId xmlns:a16="http://schemas.microsoft.com/office/drawing/2014/main" id="{35BE2FEE-70D2-D39D-B567-D3A0CB658A77}"/>
              </a:ext>
            </a:extLst>
          </p:cNvPr>
          <p:cNvPicPr>
            <a:picLocks noChangeAspect="1"/>
          </p:cNvPicPr>
          <p:nvPr/>
        </p:nvPicPr>
        <p:blipFill>
          <a:blip r:embed="rId10"/>
          <a:srcRect l="6978" t="19972" r="2281" b="13780"/>
          <a:stretch/>
        </p:blipFill>
        <p:spPr>
          <a:xfrm>
            <a:off x="391009" y="3898771"/>
            <a:ext cx="2012226" cy="1397206"/>
          </a:xfrm>
          <a:prstGeom prst="rect">
            <a:avLst/>
          </a:prstGeom>
        </p:spPr>
      </p:pic>
    </p:spTree>
    <p:extLst>
      <p:ext uri="{BB962C8B-B14F-4D97-AF65-F5344CB8AC3E}">
        <p14:creationId xmlns:p14="http://schemas.microsoft.com/office/powerpoint/2010/main" val="2703004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838</Words>
  <Application>Microsoft Office PowerPoint</Application>
  <PresentationFormat>Widescreen</PresentationFormat>
  <Paragraphs>97</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Calibri Light</vt:lpstr>
      <vt:lpstr>Arial</vt:lpstr>
      <vt:lpstr>Poppins</vt:lpstr>
      <vt:lpstr>Calibri</vt:lpstr>
      <vt:lpstr>Office Theme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Banner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Eastup</dc:creator>
  <cp:lastModifiedBy>Mollie Crombie</cp:lastModifiedBy>
  <cp:revision>32</cp:revision>
  <dcterms:created xsi:type="dcterms:W3CDTF">2025-04-24T11:06:03Z</dcterms:created>
  <dcterms:modified xsi:type="dcterms:W3CDTF">2025-06-05T10:55:31Z</dcterms:modified>
</cp:coreProperties>
</file>