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2" r:id="rId7"/>
    <p:sldId id="263" r:id="rId8"/>
    <p:sldId id="265" r:id="rId9"/>
    <p:sldId id="264" r:id="rId10"/>
    <p:sldId id="261"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3" autoAdjust="0"/>
    <p:restoredTop sz="94660"/>
  </p:normalViewPr>
  <p:slideViewPr>
    <p:cSldViewPr snapToGrid="0">
      <p:cViewPr varScale="1">
        <p:scale>
          <a:sx n="73" d="100"/>
          <a:sy n="73" d="100"/>
        </p:scale>
        <p:origin x="5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BE55991-453E-4FBC-9AC2-4A023CFB11D3}" type="datetimeFigureOut">
              <a:rPr lang="en-GB" smtClean="0"/>
              <a:t>20/04/2021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977406-BCC2-4196-95B1-EF86D60B4738}" type="slidenum">
              <a:rPr lang="en-GB" smtClean="0"/>
              <a:t>‹#›</a:t>
            </a:fld>
            <a:endParaRPr lang="en-GB"/>
          </a:p>
        </p:txBody>
      </p:sp>
    </p:spTree>
    <p:extLst>
      <p:ext uri="{BB962C8B-B14F-4D97-AF65-F5344CB8AC3E}">
        <p14:creationId xmlns:p14="http://schemas.microsoft.com/office/powerpoint/2010/main" val="2121702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E55991-453E-4FBC-9AC2-4A023CFB11D3}" type="datetimeFigureOut">
              <a:rPr lang="en-GB" smtClean="0"/>
              <a:t>20/04/2021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977406-BCC2-4196-95B1-EF86D60B4738}" type="slidenum">
              <a:rPr lang="en-GB" smtClean="0"/>
              <a:t>‹#›</a:t>
            </a:fld>
            <a:endParaRPr lang="en-GB"/>
          </a:p>
        </p:txBody>
      </p:sp>
    </p:spTree>
    <p:extLst>
      <p:ext uri="{BB962C8B-B14F-4D97-AF65-F5344CB8AC3E}">
        <p14:creationId xmlns:p14="http://schemas.microsoft.com/office/powerpoint/2010/main" val="2415037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E55991-453E-4FBC-9AC2-4A023CFB11D3}" type="datetimeFigureOut">
              <a:rPr lang="en-GB" smtClean="0"/>
              <a:t>20/04/2021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977406-BCC2-4196-95B1-EF86D60B4738}" type="slidenum">
              <a:rPr lang="en-GB" smtClean="0"/>
              <a:t>‹#›</a:t>
            </a:fld>
            <a:endParaRPr lang="en-GB"/>
          </a:p>
        </p:txBody>
      </p:sp>
    </p:spTree>
    <p:extLst>
      <p:ext uri="{BB962C8B-B14F-4D97-AF65-F5344CB8AC3E}">
        <p14:creationId xmlns:p14="http://schemas.microsoft.com/office/powerpoint/2010/main" val="666833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E55991-453E-4FBC-9AC2-4A023CFB11D3}" type="datetimeFigureOut">
              <a:rPr lang="en-GB" smtClean="0"/>
              <a:t>20/04/2021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977406-BCC2-4196-95B1-EF86D60B4738}" type="slidenum">
              <a:rPr lang="en-GB" smtClean="0"/>
              <a:t>‹#›</a:t>
            </a:fld>
            <a:endParaRPr lang="en-GB"/>
          </a:p>
        </p:txBody>
      </p:sp>
    </p:spTree>
    <p:extLst>
      <p:ext uri="{BB962C8B-B14F-4D97-AF65-F5344CB8AC3E}">
        <p14:creationId xmlns:p14="http://schemas.microsoft.com/office/powerpoint/2010/main" val="3813781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BE55991-453E-4FBC-9AC2-4A023CFB11D3}" type="datetimeFigureOut">
              <a:rPr lang="en-GB" smtClean="0"/>
              <a:t>20/04/2021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977406-BCC2-4196-95B1-EF86D60B4738}" type="slidenum">
              <a:rPr lang="en-GB" smtClean="0"/>
              <a:t>‹#›</a:t>
            </a:fld>
            <a:endParaRPr lang="en-GB"/>
          </a:p>
        </p:txBody>
      </p:sp>
    </p:spTree>
    <p:extLst>
      <p:ext uri="{BB962C8B-B14F-4D97-AF65-F5344CB8AC3E}">
        <p14:creationId xmlns:p14="http://schemas.microsoft.com/office/powerpoint/2010/main" val="1011286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BE55991-453E-4FBC-9AC2-4A023CFB11D3}" type="datetimeFigureOut">
              <a:rPr lang="en-GB" smtClean="0"/>
              <a:t>20/04/2021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977406-BCC2-4196-95B1-EF86D60B4738}" type="slidenum">
              <a:rPr lang="en-GB" smtClean="0"/>
              <a:t>‹#›</a:t>
            </a:fld>
            <a:endParaRPr lang="en-GB"/>
          </a:p>
        </p:txBody>
      </p:sp>
    </p:spTree>
    <p:extLst>
      <p:ext uri="{BB962C8B-B14F-4D97-AF65-F5344CB8AC3E}">
        <p14:creationId xmlns:p14="http://schemas.microsoft.com/office/powerpoint/2010/main" val="3678819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BE55991-453E-4FBC-9AC2-4A023CFB11D3}" type="datetimeFigureOut">
              <a:rPr lang="en-GB" smtClean="0"/>
              <a:t>20/04/2021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977406-BCC2-4196-95B1-EF86D60B4738}" type="slidenum">
              <a:rPr lang="en-GB" smtClean="0"/>
              <a:t>‹#›</a:t>
            </a:fld>
            <a:endParaRPr lang="en-GB"/>
          </a:p>
        </p:txBody>
      </p:sp>
    </p:spTree>
    <p:extLst>
      <p:ext uri="{BB962C8B-B14F-4D97-AF65-F5344CB8AC3E}">
        <p14:creationId xmlns:p14="http://schemas.microsoft.com/office/powerpoint/2010/main" val="726064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BE55991-453E-4FBC-9AC2-4A023CFB11D3}" type="datetimeFigureOut">
              <a:rPr lang="en-GB" smtClean="0"/>
              <a:t>20/04/2021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977406-BCC2-4196-95B1-EF86D60B4738}" type="slidenum">
              <a:rPr lang="en-GB" smtClean="0"/>
              <a:t>‹#›</a:t>
            </a:fld>
            <a:endParaRPr lang="en-GB"/>
          </a:p>
        </p:txBody>
      </p:sp>
    </p:spTree>
    <p:extLst>
      <p:ext uri="{BB962C8B-B14F-4D97-AF65-F5344CB8AC3E}">
        <p14:creationId xmlns:p14="http://schemas.microsoft.com/office/powerpoint/2010/main" val="2327891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E55991-453E-4FBC-9AC2-4A023CFB11D3}" type="datetimeFigureOut">
              <a:rPr lang="en-GB" smtClean="0"/>
              <a:t>20/04/2021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977406-BCC2-4196-95B1-EF86D60B4738}" type="slidenum">
              <a:rPr lang="en-GB" smtClean="0"/>
              <a:t>‹#›</a:t>
            </a:fld>
            <a:endParaRPr lang="en-GB"/>
          </a:p>
        </p:txBody>
      </p:sp>
    </p:spTree>
    <p:extLst>
      <p:ext uri="{BB962C8B-B14F-4D97-AF65-F5344CB8AC3E}">
        <p14:creationId xmlns:p14="http://schemas.microsoft.com/office/powerpoint/2010/main" val="1290194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E55991-453E-4FBC-9AC2-4A023CFB11D3}" type="datetimeFigureOut">
              <a:rPr lang="en-GB" smtClean="0"/>
              <a:t>20/04/2021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977406-BCC2-4196-95B1-EF86D60B4738}" type="slidenum">
              <a:rPr lang="en-GB" smtClean="0"/>
              <a:t>‹#›</a:t>
            </a:fld>
            <a:endParaRPr lang="en-GB"/>
          </a:p>
        </p:txBody>
      </p:sp>
    </p:spTree>
    <p:extLst>
      <p:ext uri="{BB962C8B-B14F-4D97-AF65-F5344CB8AC3E}">
        <p14:creationId xmlns:p14="http://schemas.microsoft.com/office/powerpoint/2010/main" val="2068471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E55991-453E-4FBC-9AC2-4A023CFB11D3}" type="datetimeFigureOut">
              <a:rPr lang="en-GB" smtClean="0"/>
              <a:t>20/04/2021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977406-BCC2-4196-95B1-EF86D60B4738}" type="slidenum">
              <a:rPr lang="en-GB" smtClean="0"/>
              <a:t>‹#›</a:t>
            </a:fld>
            <a:endParaRPr lang="en-GB"/>
          </a:p>
        </p:txBody>
      </p:sp>
    </p:spTree>
    <p:extLst>
      <p:ext uri="{BB962C8B-B14F-4D97-AF65-F5344CB8AC3E}">
        <p14:creationId xmlns:p14="http://schemas.microsoft.com/office/powerpoint/2010/main" val="3906928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E55991-453E-4FBC-9AC2-4A023CFB11D3}" type="datetimeFigureOut">
              <a:rPr lang="en-GB" smtClean="0"/>
              <a:t>20/04/2021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977406-BCC2-4196-95B1-EF86D60B4738}" type="slidenum">
              <a:rPr lang="en-GB" smtClean="0"/>
              <a:t>‹#›</a:t>
            </a:fld>
            <a:endParaRPr lang="en-GB"/>
          </a:p>
        </p:txBody>
      </p:sp>
    </p:spTree>
    <p:extLst>
      <p:ext uri="{BB962C8B-B14F-4D97-AF65-F5344CB8AC3E}">
        <p14:creationId xmlns:p14="http://schemas.microsoft.com/office/powerpoint/2010/main" val="1495262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4" name="Rectangle 3"/>
          <p:cNvSpPr/>
          <p:nvPr/>
        </p:nvSpPr>
        <p:spPr>
          <a:xfrm>
            <a:off x="1214650" y="805218"/>
            <a:ext cx="8871045" cy="2554545"/>
          </a:xfrm>
          <a:prstGeom prst="rect">
            <a:avLst/>
          </a:prstGeom>
        </p:spPr>
        <p:txBody>
          <a:bodyPr wrap="square">
            <a:spAutoFit/>
          </a:bodyPr>
          <a:lstStyle/>
          <a:p>
            <a:r>
              <a:rPr lang="en-US" sz="4000" dirty="0" smtClean="0"/>
              <a:t>L.O. I can interpret and construct pie charts.</a:t>
            </a:r>
          </a:p>
          <a:p>
            <a:r>
              <a:rPr lang="en-US" sz="4000" dirty="0" smtClean="0"/>
              <a:t> L.O.I can  interpret the mean as an average</a:t>
            </a:r>
            <a:r>
              <a:rPr lang="en-US" dirty="0"/>
              <a:t>.</a:t>
            </a:r>
            <a:endParaRPr lang="en-GB" dirty="0"/>
          </a:p>
        </p:txBody>
      </p:sp>
      <p:pic>
        <p:nvPicPr>
          <p:cNvPr id="5" name="Picture 4"/>
          <p:cNvPicPr>
            <a:picLocks noChangeAspect="1"/>
          </p:cNvPicPr>
          <p:nvPr/>
        </p:nvPicPr>
        <p:blipFill>
          <a:blip r:embed="rId2"/>
          <a:stretch>
            <a:fillRect/>
          </a:stretch>
        </p:blipFill>
        <p:spPr>
          <a:xfrm>
            <a:off x="7915702" y="3037764"/>
            <a:ext cx="3048000" cy="3048000"/>
          </a:xfrm>
          <a:prstGeom prst="rect">
            <a:avLst/>
          </a:prstGeom>
        </p:spPr>
      </p:pic>
    </p:spTree>
    <p:extLst>
      <p:ext uri="{BB962C8B-B14F-4D97-AF65-F5344CB8AC3E}">
        <p14:creationId xmlns:p14="http://schemas.microsoft.com/office/powerpoint/2010/main" val="2609883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5495" y="1399592"/>
            <a:ext cx="6827880" cy="369332"/>
          </a:xfrm>
          <a:prstGeom prst="rect">
            <a:avLst/>
          </a:prstGeom>
        </p:spPr>
        <p:txBody>
          <a:bodyPr wrap="square">
            <a:spAutoFit/>
          </a:bodyPr>
          <a:lstStyle/>
          <a:p>
            <a:r>
              <a:rPr lang="en-GB" dirty="0" smtClean="0"/>
              <a:t>https://www.youtube.com/watch?v=sdMT6iasnYQ</a:t>
            </a:r>
            <a:endParaRPr lang="en-GB" dirty="0"/>
          </a:p>
        </p:txBody>
      </p:sp>
      <p:sp>
        <p:nvSpPr>
          <p:cNvPr id="3" name="TextBox 2"/>
          <p:cNvSpPr txBox="1"/>
          <p:nvPr/>
        </p:nvSpPr>
        <p:spPr>
          <a:xfrm>
            <a:off x="1455576" y="2388637"/>
            <a:ext cx="8957387" cy="646331"/>
          </a:xfrm>
          <a:prstGeom prst="rect">
            <a:avLst/>
          </a:prstGeom>
          <a:noFill/>
        </p:spPr>
        <p:txBody>
          <a:bodyPr wrap="square" rtlCol="0">
            <a:spAutoFit/>
          </a:bodyPr>
          <a:lstStyle/>
          <a:p>
            <a:r>
              <a:rPr lang="en-US" sz="3600" dirty="0" smtClean="0"/>
              <a:t>Watch this film to see how to draw a pie chart.</a:t>
            </a:r>
            <a:endParaRPr lang="en-GB" sz="3600" dirty="0"/>
          </a:p>
        </p:txBody>
      </p:sp>
    </p:spTree>
    <p:extLst>
      <p:ext uri="{BB962C8B-B14F-4D97-AF65-F5344CB8AC3E}">
        <p14:creationId xmlns:p14="http://schemas.microsoft.com/office/powerpoint/2010/main" val="3546074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591792110"/>
              </p:ext>
            </p:extLst>
          </p:nvPr>
        </p:nvGraphicFramePr>
        <p:xfrm>
          <a:off x="1640114" y="514393"/>
          <a:ext cx="8128001" cy="2966720"/>
        </p:xfrm>
        <a:graphic>
          <a:graphicData uri="http://schemas.openxmlformats.org/drawingml/2006/table">
            <a:tbl>
              <a:tblPr firstRow="1" bandRow="1">
                <a:tableStyleId>{5C22544A-7EE6-4342-B048-85BDC9FD1C3A}</a:tableStyleId>
              </a:tblPr>
              <a:tblGrid>
                <a:gridCol w="1161143">
                  <a:extLst>
                    <a:ext uri="{9D8B030D-6E8A-4147-A177-3AD203B41FA5}">
                      <a16:colId xmlns:a16="http://schemas.microsoft.com/office/drawing/2014/main" val="1490479421"/>
                    </a:ext>
                  </a:extLst>
                </a:gridCol>
                <a:gridCol w="1161143">
                  <a:extLst>
                    <a:ext uri="{9D8B030D-6E8A-4147-A177-3AD203B41FA5}">
                      <a16:colId xmlns:a16="http://schemas.microsoft.com/office/drawing/2014/main" val="3114259646"/>
                    </a:ext>
                  </a:extLst>
                </a:gridCol>
                <a:gridCol w="1161143">
                  <a:extLst>
                    <a:ext uri="{9D8B030D-6E8A-4147-A177-3AD203B41FA5}">
                      <a16:colId xmlns:a16="http://schemas.microsoft.com/office/drawing/2014/main" val="3157279709"/>
                    </a:ext>
                  </a:extLst>
                </a:gridCol>
                <a:gridCol w="1161143">
                  <a:extLst>
                    <a:ext uri="{9D8B030D-6E8A-4147-A177-3AD203B41FA5}">
                      <a16:colId xmlns:a16="http://schemas.microsoft.com/office/drawing/2014/main" val="438121055"/>
                    </a:ext>
                  </a:extLst>
                </a:gridCol>
                <a:gridCol w="1161143">
                  <a:extLst>
                    <a:ext uri="{9D8B030D-6E8A-4147-A177-3AD203B41FA5}">
                      <a16:colId xmlns:a16="http://schemas.microsoft.com/office/drawing/2014/main" val="3922761607"/>
                    </a:ext>
                  </a:extLst>
                </a:gridCol>
                <a:gridCol w="1161143">
                  <a:extLst>
                    <a:ext uri="{9D8B030D-6E8A-4147-A177-3AD203B41FA5}">
                      <a16:colId xmlns:a16="http://schemas.microsoft.com/office/drawing/2014/main" val="3131561561"/>
                    </a:ext>
                  </a:extLst>
                </a:gridCol>
                <a:gridCol w="1161143">
                  <a:extLst>
                    <a:ext uri="{9D8B030D-6E8A-4147-A177-3AD203B41FA5}">
                      <a16:colId xmlns:a16="http://schemas.microsoft.com/office/drawing/2014/main" val="3494947304"/>
                    </a:ext>
                  </a:extLst>
                </a:gridCol>
              </a:tblGrid>
              <a:tr h="370840">
                <a:tc>
                  <a:txBody>
                    <a:bodyPr/>
                    <a:lstStyle/>
                    <a:p>
                      <a:endParaRPr lang="en-GB" dirty="0"/>
                    </a:p>
                  </a:txBody>
                  <a:tcPr/>
                </a:tc>
                <a:tc>
                  <a:txBody>
                    <a:bodyPr/>
                    <a:lstStyle/>
                    <a:p>
                      <a:r>
                        <a:rPr lang="en-US" dirty="0" smtClean="0"/>
                        <a:t>Mon</a:t>
                      </a:r>
                      <a:endParaRPr lang="en-GB" dirty="0"/>
                    </a:p>
                  </a:txBody>
                  <a:tcPr/>
                </a:tc>
                <a:tc>
                  <a:txBody>
                    <a:bodyPr/>
                    <a:lstStyle/>
                    <a:p>
                      <a:r>
                        <a:rPr lang="en-US" dirty="0" smtClean="0"/>
                        <a:t>Tue</a:t>
                      </a:r>
                      <a:endParaRPr lang="en-GB" dirty="0"/>
                    </a:p>
                  </a:txBody>
                  <a:tcPr/>
                </a:tc>
                <a:tc>
                  <a:txBody>
                    <a:bodyPr/>
                    <a:lstStyle/>
                    <a:p>
                      <a:r>
                        <a:rPr lang="en-US" dirty="0" smtClean="0"/>
                        <a:t>Wed</a:t>
                      </a:r>
                      <a:endParaRPr lang="en-GB" dirty="0"/>
                    </a:p>
                  </a:txBody>
                  <a:tcPr/>
                </a:tc>
                <a:tc>
                  <a:txBody>
                    <a:bodyPr/>
                    <a:lstStyle/>
                    <a:p>
                      <a:r>
                        <a:rPr lang="en-US" dirty="0" smtClean="0"/>
                        <a:t>Thurs</a:t>
                      </a:r>
                      <a:endParaRPr lang="en-GB" dirty="0"/>
                    </a:p>
                  </a:txBody>
                  <a:tcPr/>
                </a:tc>
                <a:tc>
                  <a:txBody>
                    <a:bodyPr/>
                    <a:lstStyle/>
                    <a:p>
                      <a:r>
                        <a:rPr lang="en-US" dirty="0" smtClean="0"/>
                        <a:t>Fri</a:t>
                      </a:r>
                      <a:endParaRPr lang="en-GB" dirty="0"/>
                    </a:p>
                  </a:txBody>
                  <a:tcPr/>
                </a:tc>
                <a:tc>
                  <a:txBody>
                    <a:bodyPr/>
                    <a:lstStyle/>
                    <a:p>
                      <a:r>
                        <a:rPr lang="en-US" dirty="0" smtClean="0"/>
                        <a:t>total</a:t>
                      </a:r>
                      <a:endParaRPr lang="en-GB" dirty="0"/>
                    </a:p>
                  </a:txBody>
                  <a:tcPr/>
                </a:tc>
                <a:extLst>
                  <a:ext uri="{0D108BD9-81ED-4DB2-BD59-A6C34878D82A}">
                    <a16:rowId xmlns:a16="http://schemas.microsoft.com/office/drawing/2014/main" val="2218955902"/>
                  </a:ext>
                </a:extLst>
              </a:tr>
              <a:tr h="370840">
                <a:tc>
                  <a:txBody>
                    <a:bodyPr/>
                    <a:lstStyle/>
                    <a:p>
                      <a:r>
                        <a:rPr lang="en-US" dirty="0" smtClean="0"/>
                        <a:t>Robin</a:t>
                      </a:r>
                      <a:endParaRPr lang="en-GB" dirty="0"/>
                    </a:p>
                  </a:txBody>
                  <a:tcPr/>
                </a:tc>
                <a:tc>
                  <a:txBody>
                    <a:bodyPr/>
                    <a:lstStyle/>
                    <a:p>
                      <a:r>
                        <a:rPr lang="en-US" dirty="0" smtClean="0"/>
                        <a:t>2</a:t>
                      </a:r>
                      <a:endParaRPr lang="en-GB" dirty="0"/>
                    </a:p>
                  </a:txBody>
                  <a:tcPr/>
                </a:tc>
                <a:tc>
                  <a:txBody>
                    <a:bodyPr/>
                    <a:lstStyle/>
                    <a:p>
                      <a:r>
                        <a:rPr lang="en-US" dirty="0" smtClean="0"/>
                        <a:t>2</a:t>
                      </a:r>
                      <a:endParaRPr lang="en-GB" dirty="0"/>
                    </a:p>
                  </a:txBody>
                  <a:tcPr/>
                </a:tc>
                <a:tc>
                  <a:txBody>
                    <a:bodyPr/>
                    <a:lstStyle/>
                    <a:p>
                      <a:r>
                        <a:rPr lang="en-US" dirty="0" smtClean="0"/>
                        <a:t>2</a:t>
                      </a:r>
                      <a:endParaRPr lang="en-GB" dirty="0"/>
                    </a:p>
                  </a:txBody>
                  <a:tcPr/>
                </a:tc>
                <a:tc>
                  <a:txBody>
                    <a:bodyPr/>
                    <a:lstStyle/>
                    <a:p>
                      <a:r>
                        <a:rPr lang="en-US" dirty="0" smtClean="0"/>
                        <a:t>1</a:t>
                      </a:r>
                      <a:endParaRPr lang="en-GB" dirty="0"/>
                    </a:p>
                  </a:txBody>
                  <a:tcPr/>
                </a:tc>
                <a:tc>
                  <a:txBody>
                    <a:bodyPr/>
                    <a:lstStyle/>
                    <a:p>
                      <a:r>
                        <a:rPr lang="en-US" dirty="0" smtClean="0"/>
                        <a:t>1</a:t>
                      </a:r>
                      <a:endParaRPr lang="en-GB" dirty="0"/>
                    </a:p>
                  </a:txBody>
                  <a:tcPr/>
                </a:tc>
                <a:tc>
                  <a:txBody>
                    <a:bodyPr/>
                    <a:lstStyle/>
                    <a:p>
                      <a:r>
                        <a:rPr lang="en-US" dirty="0" smtClean="0"/>
                        <a:t>8</a:t>
                      </a:r>
                      <a:endParaRPr lang="en-GB" dirty="0"/>
                    </a:p>
                  </a:txBody>
                  <a:tcPr/>
                </a:tc>
                <a:extLst>
                  <a:ext uri="{0D108BD9-81ED-4DB2-BD59-A6C34878D82A}">
                    <a16:rowId xmlns:a16="http://schemas.microsoft.com/office/drawing/2014/main" val="1642261889"/>
                  </a:ext>
                </a:extLst>
              </a:tr>
              <a:tr h="370840">
                <a:tc>
                  <a:txBody>
                    <a:bodyPr/>
                    <a:lstStyle/>
                    <a:p>
                      <a:r>
                        <a:rPr lang="en-US" dirty="0" smtClean="0"/>
                        <a:t>Thrush</a:t>
                      </a:r>
                      <a:endParaRPr lang="en-GB" dirty="0"/>
                    </a:p>
                  </a:txBody>
                  <a:tcPr/>
                </a:tc>
                <a:tc>
                  <a:txBody>
                    <a:bodyPr/>
                    <a:lstStyle/>
                    <a:p>
                      <a:r>
                        <a:rPr lang="en-US" dirty="0" smtClean="0"/>
                        <a:t>1</a:t>
                      </a:r>
                      <a:endParaRPr lang="en-GB" dirty="0"/>
                    </a:p>
                  </a:txBody>
                  <a:tcPr/>
                </a:tc>
                <a:tc>
                  <a:txBody>
                    <a:bodyPr/>
                    <a:lstStyle/>
                    <a:p>
                      <a:r>
                        <a:rPr lang="en-US" dirty="0" smtClean="0"/>
                        <a:t>1</a:t>
                      </a:r>
                      <a:endParaRPr lang="en-GB" dirty="0"/>
                    </a:p>
                  </a:txBody>
                  <a:tcPr/>
                </a:tc>
                <a:tc>
                  <a:txBody>
                    <a:bodyPr/>
                    <a:lstStyle/>
                    <a:p>
                      <a:r>
                        <a:rPr lang="en-US" dirty="0" smtClean="0"/>
                        <a:t>1</a:t>
                      </a:r>
                      <a:endParaRPr lang="en-GB" dirty="0"/>
                    </a:p>
                  </a:txBody>
                  <a:tcPr/>
                </a:tc>
                <a:tc>
                  <a:txBody>
                    <a:bodyPr/>
                    <a:lstStyle/>
                    <a:p>
                      <a:r>
                        <a:rPr lang="en-US" dirty="0" smtClean="0"/>
                        <a:t>0</a:t>
                      </a:r>
                      <a:endParaRPr lang="en-GB" dirty="0"/>
                    </a:p>
                  </a:txBody>
                  <a:tcPr/>
                </a:tc>
                <a:tc>
                  <a:txBody>
                    <a:bodyPr/>
                    <a:lstStyle/>
                    <a:p>
                      <a:r>
                        <a:rPr lang="en-US" dirty="0" smtClean="0"/>
                        <a:t>1</a:t>
                      </a:r>
                      <a:endParaRPr lang="en-GB" dirty="0"/>
                    </a:p>
                  </a:txBody>
                  <a:tcPr/>
                </a:tc>
                <a:tc>
                  <a:txBody>
                    <a:bodyPr/>
                    <a:lstStyle/>
                    <a:p>
                      <a:r>
                        <a:rPr lang="en-US" dirty="0" smtClean="0"/>
                        <a:t>4</a:t>
                      </a:r>
                      <a:endParaRPr lang="en-GB" dirty="0"/>
                    </a:p>
                  </a:txBody>
                  <a:tcPr/>
                </a:tc>
                <a:extLst>
                  <a:ext uri="{0D108BD9-81ED-4DB2-BD59-A6C34878D82A}">
                    <a16:rowId xmlns:a16="http://schemas.microsoft.com/office/drawing/2014/main" val="3309795104"/>
                  </a:ext>
                </a:extLst>
              </a:tr>
              <a:tr h="370840">
                <a:tc>
                  <a:txBody>
                    <a:bodyPr/>
                    <a:lstStyle/>
                    <a:p>
                      <a:r>
                        <a:rPr lang="en-US" dirty="0" smtClean="0"/>
                        <a:t>Sparrow</a:t>
                      </a:r>
                      <a:endParaRPr lang="en-GB" dirty="0"/>
                    </a:p>
                  </a:txBody>
                  <a:tcPr/>
                </a:tc>
                <a:tc>
                  <a:txBody>
                    <a:bodyPr/>
                    <a:lstStyle/>
                    <a:p>
                      <a:r>
                        <a:rPr lang="en-US" dirty="0" smtClean="0"/>
                        <a:t>5</a:t>
                      </a:r>
                      <a:endParaRPr lang="en-GB" dirty="0"/>
                    </a:p>
                  </a:txBody>
                  <a:tcPr/>
                </a:tc>
                <a:tc>
                  <a:txBody>
                    <a:bodyPr/>
                    <a:lstStyle/>
                    <a:p>
                      <a:r>
                        <a:rPr lang="en-US" dirty="0" smtClean="0"/>
                        <a:t>6</a:t>
                      </a:r>
                      <a:endParaRPr lang="en-GB" dirty="0"/>
                    </a:p>
                  </a:txBody>
                  <a:tcPr/>
                </a:tc>
                <a:tc>
                  <a:txBody>
                    <a:bodyPr/>
                    <a:lstStyle/>
                    <a:p>
                      <a:r>
                        <a:rPr lang="en-US" dirty="0" smtClean="0"/>
                        <a:t>8</a:t>
                      </a:r>
                      <a:endParaRPr lang="en-GB" dirty="0"/>
                    </a:p>
                  </a:txBody>
                  <a:tcPr/>
                </a:tc>
                <a:tc>
                  <a:txBody>
                    <a:bodyPr/>
                    <a:lstStyle/>
                    <a:p>
                      <a:r>
                        <a:rPr lang="en-US" dirty="0" smtClean="0"/>
                        <a:t>4</a:t>
                      </a:r>
                      <a:endParaRPr lang="en-GB" dirty="0"/>
                    </a:p>
                  </a:txBody>
                  <a:tcPr/>
                </a:tc>
                <a:tc>
                  <a:txBody>
                    <a:bodyPr/>
                    <a:lstStyle/>
                    <a:p>
                      <a:r>
                        <a:rPr lang="en-US" dirty="0" smtClean="0"/>
                        <a:t>0</a:t>
                      </a:r>
                      <a:endParaRPr lang="en-GB" dirty="0"/>
                    </a:p>
                  </a:txBody>
                  <a:tcPr/>
                </a:tc>
                <a:tc>
                  <a:txBody>
                    <a:bodyPr/>
                    <a:lstStyle/>
                    <a:p>
                      <a:r>
                        <a:rPr lang="en-US" dirty="0" smtClean="0"/>
                        <a:t>23</a:t>
                      </a:r>
                      <a:endParaRPr lang="en-GB" dirty="0"/>
                    </a:p>
                  </a:txBody>
                  <a:tcPr/>
                </a:tc>
                <a:extLst>
                  <a:ext uri="{0D108BD9-81ED-4DB2-BD59-A6C34878D82A}">
                    <a16:rowId xmlns:a16="http://schemas.microsoft.com/office/drawing/2014/main" val="1238114750"/>
                  </a:ext>
                </a:extLst>
              </a:tr>
              <a:tr h="370840">
                <a:tc>
                  <a:txBody>
                    <a:bodyPr/>
                    <a:lstStyle/>
                    <a:p>
                      <a:r>
                        <a:rPr lang="en-US" dirty="0" smtClean="0"/>
                        <a:t>Blue tit</a:t>
                      </a:r>
                      <a:endParaRPr lang="en-GB" dirty="0"/>
                    </a:p>
                  </a:txBody>
                  <a:tcPr/>
                </a:tc>
                <a:tc>
                  <a:txBody>
                    <a:bodyPr/>
                    <a:lstStyle/>
                    <a:p>
                      <a:r>
                        <a:rPr lang="en-US" dirty="0" smtClean="0"/>
                        <a:t>2</a:t>
                      </a:r>
                      <a:endParaRPr lang="en-GB" dirty="0"/>
                    </a:p>
                  </a:txBody>
                  <a:tcPr/>
                </a:tc>
                <a:tc>
                  <a:txBody>
                    <a:bodyPr/>
                    <a:lstStyle/>
                    <a:p>
                      <a:r>
                        <a:rPr lang="en-US" dirty="0" smtClean="0"/>
                        <a:t>2</a:t>
                      </a:r>
                      <a:endParaRPr lang="en-GB" dirty="0"/>
                    </a:p>
                  </a:txBody>
                  <a:tcPr/>
                </a:tc>
                <a:tc>
                  <a:txBody>
                    <a:bodyPr/>
                    <a:lstStyle/>
                    <a:p>
                      <a:r>
                        <a:rPr lang="en-US" dirty="0" smtClean="0"/>
                        <a:t>2</a:t>
                      </a:r>
                      <a:endParaRPr lang="en-GB" dirty="0"/>
                    </a:p>
                  </a:txBody>
                  <a:tcPr/>
                </a:tc>
                <a:tc>
                  <a:txBody>
                    <a:bodyPr/>
                    <a:lstStyle/>
                    <a:p>
                      <a:r>
                        <a:rPr lang="en-US" dirty="0" smtClean="0"/>
                        <a:t>1</a:t>
                      </a:r>
                      <a:endParaRPr lang="en-GB" dirty="0"/>
                    </a:p>
                  </a:txBody>
                  <a:tcPr/>
                </a:tc>
                <a:tc>
                  <a:txBody>
                    <a:bodyPr/>
                    <a:lstStyle/>
                    <a:p>
                      <a:r>
                        <a:rPr lang="en-US" dirty="0" smtClean="0"/>
                        <a:t>1</a:t>
                      </a:r>
                      <a:endParaRPr lang="en-GB" dirty="0"/>
                    </a:p>
                  </a:txBody>
                  <a:tcPr/>
                </a:tc>
                <a:tc>
                  <a:txBody>
                    <a:bodyPr/>
                    <a:lstStyle/>
                    <a:p>
                      <a:r>
                        <a:rPr lang="en-US" dirty="0" smtClean="0"/>
                        <a:t>8</a:t>
                      </a:r>
                      <a:endParaRPr lang="en-GB" dirty="0"/>
                    </a:p>
                  </a:txBody>
                  <a:tcPr/>
                </a:tc>
                <a:extLst>
                  <a:ext uri="{0D108BD9-81ED-4DB2-BD59-A6C34878D82A}">
                    <a16:rowId xmlns:a16="http://schemas.microsoft.com/office/drawing/2014/main" val="599598929"/>
                  </a:ext>
                </a:extLst>
              </a:tr>
              <a:tr h="370840">
                <a:tc>
                  <a:txBody>
                    <a:bodyPr/>
                    <a:lstStyle/>
                    <a:p>
                      <a:r>
                        <a:rPr lang="en-US" dirty="0" smtClean="0"/>
                        <a:t>pigeon</a:t>
                      </a:r>
                      <a:endParaRPr lang="en-GB" dirty="0"/>
                    </a:p>
                  </a:txBody>
                  <a:tcPr/>
                </a:tc>
                <a:tc>
                  <a:txBody>
                    <a:bodyPr/>
                    <a:lstStyle/>
                    <a:p>
                      <a:r>
                        <a:rPr lang="en-US" dirty="0" smtClean="0"/>
                        <a:t>4</a:t>
                      </a:r>
                      <a:endParaRPr lang="en-GB" dirty="0"/>
                    </a:p>
                  </a:txBody>
                  <a:tcPr/>
                </a:tc>
                <a:tc>
                  <a:txBody>
                    <a:bodyPr/>
                    <a:lstStyle/>
                    <a:p>
                      <a:r>
                        <a:rPr lang="en-US" dirty="0" smtClean="0"/>
                        <a:t>2</a:t>
                      </a:r>
                      <a:endParaRPr lang="en-GB" dirty="0"/>
                    </a:p>
                  </a:txBody>
                  <a:tcPr/>
                </a:tc>
                <a:tc>
                  <a:txBody>
                    <a:bodyPr/>
                    <a:lstStyle/>
                    <a:p>
                      <a:r>
                        <a:rPr lang="en-US" dirty="0" smtClean="0"/>
                        <a:t>5</a:t>
                      </a:r>
                      <a:endParaRPr lang="en-GB" dirty="0"/>
                    </a:p>
                  </a:txBody>
                  <a:tcPr/>
                </a:tc>
                <a:tc>
                  <a:txBody>
                    <a:bodyPr/>
                    <a:lstStyle/>
                    <a:p>
                      <a:r>
                        <a:rPr lang="en-US" dirty="0" smtClean="0"/>
                        <a:t>4</a:t>
                      </a:r>
                      <a:endParaRPr lang="en-GB" dirty="0"/>
                    </a:p>
                  </a:txBody>
                  <a:tcPr/>
                </a:tc>
                <a:tc>
                  <a:txBody>
                    <a:bodyPr/>
                    <a:lstStyle/>
                    <a:p>
                      <a:r>
                        <a:rPr lang="en-US" dirty="0" smtClean="0"/>
                        <a:t>3</a:t>
                      </a:r>
                      <a:endParaRPr lang="en-GB" dirty="0"/>
                    </a:p>
                  </a:txBody>
                  <a:tcPr/>
                </a:tc>
                <a:tc>
                  <a:txBody>
                    <a:bodyPr/>
                    <a:lstStyle/>
                    <a:p>
                      <a:r>
                        <a:rPr lang="en-US" dirty="0" smtClean="0"/>
                        <a:t>18</a:t>
                      </a:r>
                      <a:endParaRPr lang="en-GB" dirty="0"/>
                    </a:p>
                  </a:txBody>
                  <a:tcPr/>
                </a:tc>
                <a:extLst>
                  <a:ext uri="{0D108BD9-81ED-4DB2-BD59-A6C34878D82A}">
                    <a16:rowId xmlns:a16="http://schemas.microsoft.com/office/drawing/2014/main" val="3128705637"/>
                  </a:ext>
                </a:extLst>
              </a:tr>
              <a:tr h="370840">
                <a:tc>
                  <a:txBody>
                    <a:bodyPr/>
                    <a:lstStyle/>
                    <a:p>
                      <a:r>
                        <a:rPr lang="en-US" dirty="0" smtClean="0"/>
                        <a:t>Blackbird</a:t>
                      </a:r>
                      <a:endParaRPr lang="en-GB" dirty="0"/>
                    </a:p>
                  </a:txBody>
                  <a:tcPr/>
                </a:tc>
                <a:tc>
                  <a:txBody>
                    <a:bodyPr/>
                    <a:lstStyle/>
                    <a:p>
                      <a:r>
                        <a:rPr lang="en-US" dirty="0" smtClean="0"/>
                        <a:t>3</a:t>
                      </a:r>
                      <a:endParaRPr lang="en-GB" dirty="0"/>
                    </a:p>
                  </a:txBody>
                  <a:tcPr/>
                </a:tc>
                <a:tc>
                  <a:txBody>
                    <a:bodyPr/>
                    <a:lstStyle/>
                    <a:p>
                      <a:r>
                        <a:rPr lang="en-US" dirty="0" smtClean="0"/>
                        <a:t>1</a:t>
                      </a:r>
                      <a:endParaRPr lang="en-GB" dirty="0"/>
                    </a:p>
                  </a:txBody>
                  <a:tcPr/>
                </a:tc>
                <a:tc>
                  <a:txBody>
                    <a:bodyPr/>
                    <a:lstStyle/>
                    <a:p>
                      <a:r>
                        <a:rPr lang="en-US" dirty="0" smtClean="0"/>
                        <a:t>2</a:t>
                      </a:r>
                      <a:endParaRPr lang="en-GB" dirty="0"/>
                    </a:p>
                  </a:txBody>
                  <a:tcPr/>
                </a:tc>
                <a:tc>
                  <a:txBody>
                    <a:bodyPr/>
                    <a:lstStyle/>
                    <a:p>
                      <a:r>
                        <a:rPr lang="en-US" dirty="0" smtClean="0"/>
                        <a:t>2</a:t>
                      </a:r>
                      <a:endParaRPr lang="en-GB" dirty="0"/>
                    </a:p>
                  </a:txBody>
                  <a:tcPr/>
                </a:tc>
                <a:tc>
                  <a:txBody>
                    <a:bodyPr/>
                    <a:lstStyle/>
                    <a:p>
                      <a:r>
                        <a:rPr lang="en-US" dirty="0" smtClean="0"/>
                        <a:t>3</a:t>
                      </a:r>
                      <a:endParaRPr lang="en-GB" dirty="0"/>
                    </a:p>
                  </a:txBody>
                  <a:tcPr/>
                </a:tc>
                <a:tc>
                  <a:txBody>
                    <a:bodyPr/>
                    <a:lstStyle/>
                    <a:p>
                      <a:r>
                        <a:rPr lang="en-US" dirty="0" smtClean="0"/>
                        <a:t>11</a:t>
                      </a:r>
                      <a:endParaRPr lang="en-GB" dirty="0"/>
                    </a:p>
                  </a:txBody>
                  <a:tcPr/>
                </a:tc>
                <a:extLst>
                  <a:ext uri="{0D108BD9-81ED-4DB2-BD59-A6C34878D82A}">
                    <a16:rowId xmlns:a16="http://schemas.microsoft.com/office/drawing/2014/main" val="2656356704"/>
                  </a:ext>
                </a:extLst>
              </a:tr>
              <a:tr h="370840">
                <a:tc>
                  <a:txBody>
                    <a:bodyPr/>
                    <a:lstStyle/>
                    <a:p>
                      <a:r>
                        <a:rPr lang="en-US" dirty="0" smtClean="0"/>
                        <a:t>total</a:t>
                      </a:r>
                      <a:endParaRPr lang="en-GB" dirty="0"/>
                    </a:p>
                  </a:txBody>
                  <a:tcPr/>
                </a:tc>
                <a:tc>
                  <a:txBody>
                    <a:bodyPr/>
                    <a:lstStyle/>
                    <a:p>
                      <a:r>
                        <a:rPr lang="en-US" dirty="0" smtClean="0"/>
                        <a:t>17</a:t>
                      </a:r>
                      <a:endParaRPr lang="en-GB" dirty="0"/>
                    </a:p>
                  </a:txBody>
                  <a:tcPr/>
                </a:tc>
                <a:tc>
                  <a:txBody>
                    <a:bodyPr/>
                    <a:lstStyle/>
                    <a:p>
                      <a:r>
                        <a:rPr lang="en-US" dirty="0" smtClean="0"/>
                        <a:t>14</a:t>
                      </a:r>
                      <a:endParaRPr lang="en-GB" dirty="0"/>
                    </a:p>
                  </a:txBody>
                  <a:tcPr/>
                </a:tc>
                <a:tc>
                  <a:txBody>
                    <a:bodyPr/>
                    <a:lstStyle/>
                    <a:p>
                      <a:r>
                        <a:rPr lang="en-US" dirty="0" smtClean="0"/>
                        <a:t>20</a:t>
                      </a:r>
                      <a:endParaRPr lang="en-GB" dirty="0"/>
                    </a:p>
                  </a:txBody>
                  <a:tcPr/>
                </a:tc>
                <a:tc>
                  <a:txBody>
                    <a:bodyPr/>
                    <a:lstStyle/>
                    <a:p>
                      <a:r>
                        <a:rPr lang="en-US" dirty="0" smtClean="0"/>
                        <a:t>12</a:t>
                      </a:r>
                      <a:endParaRPr lang="en-GB" dirty="0"/>
                    </a:p>
                  </a:txBody>
                  <a:tcPr/>
                </a:tc>
                <a:tc>
                  <a:txBody>
                    <a:bodyPr/>
                    <a:lstStyle/>
                    <a:p>
                      <a:r>
                        <a:rPr lang="en-US" dirty="0" smtClean="0"/>
                        <a:t>9</a:t>
                      </a:r>
                      <a:endParaRPr lang="en-GB" dirty="0"/>
                    </a:p>
                  </a:txBody>
                  <a:tcPr/>
                </a:tc>
                <a:tc>
                  <a:txBody>
                    <a:bodyPr/>
                    <a:lstStyle/>
                    <a:p>
                      <a:r>
                        <a:rPr lang="en-US" dirty="0" smtClean="0"/>
                        <a:t>72</a:t>
                      </a:r>
                      <a:endParaRPr lang="en-GB" dirty="0"/>
                    </a:p>
                  </a:txBody>
                  <a:tcPr/>
                </a:tc>
                <a:extLst>
                  <a:ext uri="{0D108BD9-81ED-4DB2-BD59-A6C34878D82A}">
                    <a16:rowId xmlns:a16="http://schemas.microsoft.com/office/drawing/2014/main" val="1046071058"/>
                  </a:ext>
                </a:extLst>
              </a:tr>
            </a:tbl>
          </a:graphicData>
        </a:graphic>
      </p:graphicFrame>
      <p:sp>
        <p:nvSpPr>
          <p:cNvPr id="4" name="TextBox 3"/>
          <p:cNvSpPr txBox="1"/>
          <p:nvPr/>
        </p:nvSpPr>
        <p:spPr>
          <a:xfrm>
            <a:off x="1119673" y="3713584"/>
            <a:ext cx="9834466" cy="2308324"/>
          </a:xfrm>
          <a:prstGeom prst="rect">
            <a:avLst/>
          </a:prstGeom>
          <a:noFill/>
        </p:spPr>
        <p:txBody>
          <a:bodyPr wrap="square" rtlCol="0">
            <a:spAutoFit/>
          </a:bodyPr>
          <a:lstStyle/>
          <a:p>
            <a:r>
              <a:rPr lang="en-US" sz="3600" dirty="0" smtClean="0"/>
              <a:t>There are 72 birds in the set of data. The frequency is 72.</a:t>
            </a:r>
          </a:p>
          <a:p>
            <a:r>
              <a:rPr lang="en-US" sz="3600" dirty="0" smtClean="0"/>
              <a:t>Each bird will represented by a slice of pie:  360 divided by 72 degrees    360 ÷72=15</a:t>
            </a:r>
            <a:endParaRPr lang="en-GB" sz="3600" dirty="0"/>
          </a:p>
        </p:txBody>
      </p:sp>
    </p:spTree>
    <p:extLst>
      <p:ext uri="{BB962C8B-B14F-4D97-AF65-F5344CB8AC3E}">
        <p14:creationId xmlns:p14="http://schemas.microsoft.com/office/powerpoint/2010/main" val="514218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839755"/>
            <a:ext cx="9890449" cy="5447645"/>
          </a:xfrm>
          <a:prstGeom prst="rect">
            <a:avLst/>
          </a:prstGeom>
          <a:noFill/>
        </p:spPr>
        <p:txBody>
          <a:bodyPr wrap="square" rtlCol="0">
            <a:spAutoFit/>
          </a:bodyPr>
          <a:lstStyle/>
          <a:p>
            <a:r>
              <a:rPr lang="en-US" sz="3600" dirty="0" smtClean="0"/>
              <a:t>Draw a circle. Remember to mark the </a:t>
            </a:r>
            <a:r>
              <a:rPr lang="en-US" sz="3600" dirty="0" err="1" smtClean="0"/>
              <a:t>centre</a:t>
            </a:r>
            <a:r>
              <a:rPr lang="en-US" sz="3600" dirty="0" smtClean="0"/>
              <a:t>.</a:t>
            </a:r>
          </a:p>
          <a:p>
            <a:r>
              <a:rPr lang="en-US" sz="3600" dirty="0" smtClean="0"/>
              <a:t>Use  a protractor to divide the circle into 15 degree slices</a:t>
            </a:r>
            <a:r>
              <a:rPr lang="en-US" dirty="0" smtClean="0"/>
              <a:t>.</a:t>
            </a:r>
          </a:p>
          <a:p>
            <a:r>
              <a:rPr lang="en-US" sz="4000" dirty="0" smtClean="0"/>
              <a:t>Each slice represents one bird.</a:t>
            </a:r>
          </a:p>
          <a:p>
            <a:r>
              <a:rPr lang="en-US" sz="4000" dirty="0" smtClean="0"/>
              <a:t>Complete the pie chart for the different birds. Group the same birds together.</a:t>
            </a:r>
          </a:p>
          <a:p>
            <a:endParaRPr lang="en-US" sz="4000" dirty="0"/>
          </a:p>
          <a:p>
            <a:r>
              <a:rPr lang="en-US" sz="4000" dirty="0" smtClean="0"/>
              <a:t>Can you make a pie chart to show the birds on different days of the week?</a:t>
            </a:r>
            <a:endParaRPr lang="en-GB" sz="4000" dirty="0"/>
          </a:p>
        </p:txBody>
      </p:sp>
    </p:spTree>
    <p:extLst>
      <p:ext uri="{BB962C8B-B14F-4D97-AF65-F5344CB8AC3E}">
        <p14:creationId xmlns:p14="http://schemas.microsoft.com/office/powerpoint/2010/main" val="3312507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2149" y="640080"/>
            <a:ext cx="10293531" cy="3816429"/>
          </a:xfrm>
          <a:prstGeom prst="rect">
            <a:avLst/>
          </a:prstGeom>
          <a:noFill/>
        </p:spPr>
        <p:txBody>
          <a:bodyPr wrap="square" rtlCol="0">
            <a:spAutoFit/>
          </a:bodyPr>
          <a:lstStyle/>
          <a:p>
            <a:r>
              <a:rPr lang="en-US" sz="3200" dirty="0" smtClean="0"/>
              <a:t>When  you need to calculate the divisions of the circle to make the slices you need, you can use a coin card.</a:t>
            </a:r>
          </a:p>
          <a:p>
            <a:endParaRPr lang="en-US" sz="3200" dirty="0"/>
          </a:p>
          <a:p>
            <a:endParaRPr lang="en-US" sz="3200" dirty="0" smtClean="0"/>
          </a:p>
          <a:p>
            <a:r>
              <a:rPr lang="en-US" sz="3200" dirty="0" smtClean="0"/>
              <a:t>A whole circle is 360. This 100% of the circle.</a:t>
            </a:r>
          </a:p>
          <a:p>
            <a:r>
              <a:rPr lang="en-US" sz="3200" dirty="0" smtClean="0"/>
              <a:t>So a coin card could look like this.</a:t>
            </a:r>
          </a:p>
          <a:p>
            <a:r>
              <a:rPr lang="en-US" sz="3200" dirty="0" smtClean="0"/>
              <a:t>Now fill in the rest of the card.</a:t>
            </a:r>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808081252"/>
              </p:ext>
            </p:extLst>
          </p:nvPr>
        </p:nvGraphicFramePr>
        <p:xfrm>
          <a:off x="7858032" y="3149359"/>
          <a:ext cx="3206206" cy="3200400"/>
        </p:xfrm>
        <a:graphic>
          <a:graphicData uri="http://schemas.openxmlformats.org/drawingml/2006/table">
            <a:tbl>
              <a:tblPr firstRow="1" bandRow="1">
                <a:tableStyleId>{5C22544A-7EE6-4342-B048-85BDC9FD1C3A}</a:tableStyleId>
              </a:tblPr>
              <a:tblGrid>
                <a:gridCol w="1603103">
                  <a:extLst>
                    <a:ext uri="{9D8B030D-6E8A-4147-A177-3AD203B41FA5}">
                      <a16:colId xmlns:a16="http://schemas.microsoft.com/office/drawing/2014/main" val="1715590132"/>
                    </a:ext>
                  </a:extLst>
                </a:gridCol>
                <a:gridCol w="1603103">
                  <a:extLst>
                    <a:ext uri="{9D8B030D-6E8A-4147-A177-3AD203B41FA5}">
                      <a16:colId xmlns:a16="http://schemas.microsoft.com/office/drawing/2014/main" val="209472676"/>
                    </a:ext>
                  </a:extLst>
                </a:gridCol>
              </a:tblGrid>
              <a:tr h="519660">
                <a:tc>
                  <a:txBody>
                    <a:bodyPr/>
                    <a:lstStyle/>
                    <a:p>
                      <a:pPr algn="r"/>
                      <a:r>
                        <a:rPr lang="en-US" sz="3600" b="1" dirty="0" smtClean="0">
                          <a:solidFill>
                            <a:schemeClr val="bg2">
                              <a:lumMod val="10000"/>
                            </a:schemeClr>
                          </a:solidFill>
                        </a:rPr>
                        <a:t>100</a:t>
                      </a:r>
                      <a:endParaRPr lang="en-GB" sz="36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3600" b="1" dirty="0" smtClean="0">
                          <a:solidFill>
                            <a:schemeClr val="bg2">
                              <a:lumMod val="10000"/>
                            </a:schemeClr>
                          </a:solidFill>
                        </a:rPr>
                        <a:t>360</a:t>
                      </a:r>
                      <a:endParaRPr lang="en-GB" sz="36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637498401"/>
                  </a:ext>
                </a:extLst>
              </a:tr>
              <a:tr h="519660">
                <a:tc>
                  <a:txBody>
                    <a:bodyPr/>
                    <a:lstStyle/>
                    <a:p>
                      <a:pPr algn="r"/>
                      <a:r>
                        <a:rPr lang="en-US" sz="3600" b="1" dirty="0" smtClean="0">
                          <a:solidFill>
                            <a:schemeClr val="bg2">
                              <a:lumMod val="10000"/>
                            </a:schemeClr>
                          </a:solidFill>
                        </a:rPr>
                        <a:t>10</a:t>
                      </a:r>
                      <a:endParaRPr lang="en-GB" sz="36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GB" sz="36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229057390"/>
                  </a:ext>
                </a:extLst>
              </a:tr>
              <a:tr h="519660">
                <a:tc>
                  <a:txBody>
                    <a:bodyPr/>
                    <a:lstStyle/>
                    <a:p>
                      <a:pPr algn="r"/>
                      <a:r>
                        <a:rPr lang="en-US" sz="3600" b="1" dirty="0" smtClean="0">
                          <a:solidFill>
                            <a:schemeClr val="bg2">
                              <a:lumMod val="10000"/>
                            </a:schemeClr>
                          </a:solidFill>
                        </a:rPr>
                        <a:t>5</a:t>
                      </a:r>
                      <a:endParaRPr lang="en-GB" sz="36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GB" sz="36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995063548"/>
                  </a:ext>
                </a:extLst>
              </a:tr>
              <a:tr h="519660">
                <a:tc>
                  <a:txBody>
                    <a:bodyPr/>
                    <a:lstStyle/>
                    <a:p>
                      <a:pPr algn="r"/>
                      <a:r>
                        <a:rPr lang="en-US" sz="3600" b="1" dirty="0" smtClean="0">
                          <a:solidFill>
                            <a:schemeClr val="bg2">
                              <a:lumMod val="10000"/>
                            </a:schemeClr>
                          </a:solidFill>
                        </a:rPr>
                        <a:t>2</a:t>
                      </a:r>
                      <a:endParaRPr lang="en-GB" sz="36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GB" sz="36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552305031"/>
                  </a:ext>
                </a:extLst>
              </a:tr>
              <a:tr h="519660">
                <a:tc>
                  <a:txBody>
                    <a:bodyPr/>
                    <a:lstStyle/>
                    <a:p>
                      <a:pPr algn="r"/>
                      <a:r>
                        <a:rPr lang="en-US" sz="3600" b="1" dirty="0" smtClean="0">
                          <a:solidFill>
                            <a:schemeClr val="bg2">
                              <a:lumMod val="10000"/>
                            </a:schemeClr>
                          </a:solidFill>
                        </a:rPr>
                        <a:t>1</a:t>
                      </a:r>
                      <a:endParaRPr lang="en-GB" sz="36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GB" sz="36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655543930"/>
                  </a:ext>
                </a:extLst>
              </a:tr>
            </a:tbl>
          </a:graphicData>
        </a:graphic>
      </p:graphicFrame>
    </p:spTree>
    <p:extLst>
      <p:ext uri="{BB962C8B-B14F-4D97-AF65-F5344CB8AC3E}">
        <p14:creationId xmlns:p14="http://schemas.microsoft.com/office/powerpoint/2010/main" val="3809703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505167678"/>
              </p:ext>
            </p:extLst>
          </p:nvPr>
        </p:nvGraphicFramePr>
        <p:xfrm>
          <a:off x="1104535" y="824171"/>
          <a:ext cx="3206206" cy="3474720"/>
        </p:xfrm>
        <a:graphic>
          <a:graphicData uri="http://schemas.openxmlformats.org/drawingml/2006/table">
            <a:tbl>
              <a:tblPr firstRow="1" bandRow="1">
                <a:tableStyleId>{5C22544A-7EE6-4342-B048-85BDC9FD1C3A}</a:tableStyleId>
              </a:tblPr>
              <a:tblGrid>
                <a:gridCol w="2161179">
                  <a:extLst>
                    <a:ext uri="{9D8B030D-6E8A-4147-A177-3AD203B41FA5}">
                      <a16:colId xmlns:a16="http://schemas.microsoft.com/office/drawing/2014/main" val="1715590132"/>
                    </a:ext>
                  </a:extLst>
                </a:gridCol>
                <a:gridCol w="1045027">
                  <a:extLst>
                    <a:ext uri="{9D8B030D-6E8A-4147-A177-3AD203B41FA5}">
                      <a16:colId xmlns:a16="http://schemas.microsoft.com/office/drawing/2014/main" val="209472676"/>
                    </a:ext>
                  </a:extLst>
                </a:gridCol>
              </a:tblGrid>
              <a:tr h="519660">
                <a:tc>
                  <a:txBody>
                    <a:bodyPr/>
                    <a:lstStyle/>
                    <a:p>
                      <a:pPr algn="l"/>
                      <a:r>
                        <a:rPr lang="en-US" sz="3200" b="1" dirty="0" smtClean="0">
                          <a:solidFill>
                            <a:schemeClr val="bg2">
                              <a:lumMod val="10000"/>
                            </a:schemeClr>
                          </a:solidFill>
                        </a:rPr>
                        <a:t>100% (1)</a:t>
                      </a:r>
                      <a:endParaRPr lang="en-GB" sz="32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3200" b="1" dirty="0" smtClean="0">
                          <a:solidFill>
                            <a:schemeClr val="bg2">
                              <a:lumMod val="10000"/>
                            </a:schemeClr>
                          </a:solidFill>
                        </a:rPr>
                        <a:t>360</a:t>
                      </a:r>
                      <a:endParaRPr lang="en-GB" sz="32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637498401"/>
                  </a:ext>
                </a:extLst>
              </a:tr>
              <a:tr h="519660">
                <a:tc>
                  <a:txBody>
                    <a:bodyPr/>
                    <a:lstStyle/>
                    <a:p>
                      <a:pPr algn="l"/>
                      <a:r>
                        <a:rPr lang="en-US" sz="3200" b="1" dirty="0" smtClean="0">
                          <a:solidFill>
                            <a:schemeClr val="bg2">
                              <a:lumMod val="10000"/>
                            </a:schemeClr>
                          </a:solidFill>
                        </a:rPr>
                        <a:t>50% (1/2)</a:t>
                      </a:r>
                      <a:r>
                        <a:rPr lang="en-US" sz="3200" b="1" baseline="0" dirty="0" smtClean="0">
                          <a:solidFill>
                            <a:schemeClr val="bg2">
                              <a:lumMod val="10000"/>
                            </a:schemeClr>
                          </a:solidFill>
                        </a:rPr>
                        <a:t> </a:t>
                      </a:r>
                      <a:endParaRPr lang="en-GB" sz="32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3200" b="1" dirty="0" smtClean="0">
                          <a:solidFill>
                            <a:schemeClr val="bg2">
                              <a:lumMod val="10000"/>
                            </a:schemeClr>
                          </a:solidFill>
                        </a:rPr>
                        <a:t>180</a:t>
                      </a:r>
                      <a:endParaRPr lang="en-GB" sz="32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535555153"/>
                  </a:ext>
                </a:extLst>
              </a:tr>
              <a:tr h="5196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smtClean="0">
                          <a:solidFill>
                            <a:schemeClr val="bg2">
                              <a:lumMod val="10000"/>
                            </a:schemeClr>
                          </a:solidFill>
                        </a:rPr>
                        <a:t>10% </a:t>
                      </a:r>
                      <a:r>
                        <a:rPr lang="en-US" sz="3200" b="1" baseline="0" dirty="0" smtClean="0">
                          <a:solidFill>
                            <a:schemeClr val="bg2">
                              <a:lumMod val="10000"/>
                            </a:schemeClr>
                          </a:solidFill>
                        </a:rPr>
                        <a:t>(1/10)</a:t>
                      </a:r>
                      <a:endParaRPr lang="en-GB" sz="3200" b="1" dirty="0" smtClean="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3200" b="1" dirty="0" smtClean="0">
                          <a:solidFill>
                            <a:schemeClr val="bg2">
                              <a:lumMod val="10000"/>
                            </a:schemeClr>
                          </a:solidFill>
                        </a:rPr>
                        <a:t>36</a:t>
                      </a:r>
                      <a:endParaRPr lang="en-GB" sz="32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229057390"/>
                  </a:ext>
                </a:extLst>
              </a:tr>
              <a:tr h="519660">
                <a:tc>
                  <a:txBody>
                    <a:bodyPr/>
                    <a:lstStyle/>
                    <a:p>
                      <a:pPr algn="l"/>
                      <a:r>
                        <a:rPr lang="en-US" sz="3200" b="1" dirty="0" smtClean="0">
                          <a:solidFill>
                            <a:schemeClr val="bg2">
                              <a:lumMod val="10000"/>
                            </a:schemeClr>
                          </a:solidFill>
                        </a:rPr>
                        <a:t>5%</a:t>
                      </a:r>
                      <a:r>
                        <a:rPr lang="en-US" sz="3200" b="1" baseline="0" dirty="0" smtClean="0">
                          <a:solidFill>
                            <a:schemeClr val="bg2">
                              <a:lumMod val="10000"/>
                            </a:schemeClr>
                          </a:solidFill>
                        </a:rPr>
                        <a:t> </a:t>
                      </a:r>
                      <a:r>
                        <a:rPr lang="en-US" sz="3200" b="1" dirty="0" smtClean="0">
                          <a:solidFill>
                            <a:schemeClr val="bg2">
                              <a:lumMod val="10000"/>
                            </a:schemeClr>
                          </a:solidFill>
                        </a:rPr>
                        <a:t>(1/20)</a:t>
                      </a:r>
                      <a:endParaRPr lang="en-GB" sz="32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3200" b="1" dirty="0" smtClean="0">
                          <a:solidFill>
                            <a:schemeClr val="bg2">
                              <a:lumMod val="10000"/>
                            </a:schemeClr>
                          </a:solidFill>
                        </a:rPr>
                        <a:t>18</a:t>
                      </a:r>
                      <a:endParaRPr lang="en-GB" sz="32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995063548"/>
                  </a:ext>
                </a:extLst>
              </a:tr>
              <a:tr h="519660">
                <a:tc>
                  <a:txBody>
                    <a:bodyPr/>
                    <a:lstStyle/>
                    <a:p>
                      <a:pPr algn="l"/>
                      <a:r>
                        <a:rPr lang="en-US" sz="3200" b="1" dirty="0" smtClean="0">
                          <a:solidFill>
                            <a:schemeClr val="bg2">
                              <a:lumMod val="10000"/>
                            </a:schemeClr>
                          </a:solidFill>
                        </a:rPr>
                        <a:t>2%(1/50)</a:t>
                      </a:r>
                      <a:endParaRPr lang="en-GB" sz="32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3200" b="1" dirty="0" smtClean="0">
                          <a:solidFill>
                            <a:schemeClr val="bg2">
                              <a:lumMod val="10000"/>
                            </a:schemeClr>
                          </a:solidFill>
                        </a:rPr>
                        <a:t>7.2</a:t>
                      </a:r>
                      <a:endParaRPr lang="en-GB" sz="32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552305031"/>
                  </a:ext>
                </a:extLst>
              </a:tr>
              <a:tr h="519660">
                <a:tc>
                  <a:txBody>
                    <a:bodyPr/>
                    <a:lstStyle/>
                    <a:p>
                      <a:pPr algn="l"/>
                      <a:r>
                        <a:rPr lang="en-US" sz="3200" b="1" dirty="0" smtClean="0">
                          <a:solidFill>
                            <a:schemeClr val="bg2">
                              <a:lumMod val="10000"/>
                            </a:schemeClr>
                          </a:solidFill>
                        </a:rPr>
                        <a:t>1% (1/100)</a:t>
                      </a:r>
                      <a:endParaRPr lang="en-GB" sz="32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3200" b="1" dirty="0" smtClean="0">
                          <a:solidFill>
                            <a:schemeClr val="bg2">
                              <a:lumMod val="10000"/>
                            </a:schemeClr>
                          </a:solidFill>
                        </a:rPr>
                        <a:t>3.6</a:t>
                      </a:r>
                      <a:endParaRPr lang="en-GB" sz="32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655543930"/>
                  </a:ext>
                </a:extLst>
              </a:tr>
            </a:tbl>
          </a:graphicData>
        </a:graphic>
      </p:graphicFrame>
      <p:sp>
        <p:nvSpPr>
          <p:cNvPr id="4" name="TextBox 3"/>
          <p:cNvSpPr txBox="1"/>
          <p:nvPr/>
        </p:nvSpPr>
        <p:spPr>
          <a:xfrm>
            <a:off x="4676503" y="274320"/>
            <a:ext cx="7001692" cy="5539978"/>
          </a:xfrm>
          <a:prstGeom prst="rect">
            <a:avLst/>
          </a:prstGeom>
          <a:noFill/>
        </p:spPr>
        <p:txBody>
          <a:bodyPr wrap="square" rtlCol="0">
            <a:spAutoFit/>
          </a:bodyPr>
          <a:lstStyle/>
          <a:p>
            <a:r>
              <a:rPr lang="en-US" sz="2800" dirty="0" smtClean="0"/>
              <a:t>This helps when you measure amounts in fractions or percentages.</a:t>
            </a:r>
          </a:p>
          <a:p>
            <a:r>
              <a:rPr lang="en-US" sz="2800" dirty="0" smtClean="0"/>
              <a:t>So if you had a pie chart that showed </a:t>
            </a:r>
          </a:p>
          <a:p>
            <a:r>
              <a:rPr lang="en-US" sz="2800" dirty="0" smtClean="0"/>
              <a:t> data as percentages </a:t>
            </a:r>
            <a:r>
              <a:rPr lang="en-US" sz="2800" dirty="0" err="1" smtClean="0"/>
              <a:t>e.g</a:t>
            </a:r>
            <a:r>
              <a:rPr lang="en-US" sz="2800" dirty="0" smtClean="0"/>
              <a:t> A class of children bought new sweatshirts.</a:t>
            </a:r>
          </a:p>
          <a:p>
            <a:r>
              <a:rPr lang="en-US" sz="2800" dirty="0" smtClean="0"/>
              <a:t> 20% chose green,  50 % chose blue, 10 % chose black, 5%  chose red and 15% chose purple.</a:t>
            </a:r>
          </a:p>
          <a:p>
            <a:r>
              <a:rPr lang="en-US" sz="2800" dirty="0" smtClean="0"/>
              <a:t>Represent this on a pie chart.</a:t>
            </a:r>
          </a:p>
          <a:p>
            <a:r>
              <a:rPr lang="en-US" sz="2800" dirty="0" smtClean="0"/>
              <a:t>You can calculate the degrees for each section using the coin card. 10% will be 36 degrees. See if you can work out the rest.</a:t>
            </a:r>
          </a:p>
          <a:p>
            <a:endParaRPr lang="en-GB" dirty="0"/>
          </a:p>
        </p:txBody>
      </p:sp>
    </p:spTree>
    <p:extLst>
      <p:ext uri="{BB962C8B-B14F-4D97-AF65-F5344CB8AC3E}">
        <p14:creationId xmlns:p14="http://schemas.microsoft.com/office/powerpoint/2010/main" val="3179034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4034" y="783771"/>
            <a:ext cx="7955280" cy="646331"/>
          </a:xfrm>
          <a:prstGeom prst="rect">
            <a:avLst/>
          </a:prstGeom>
          <a:noFill/>
        </p:spPr>
        <p:txBody>
          <a:bodyPr wrap="square" rtlCol="0">
            <a:spAutoFit/>
          </a:bodyPr>
          <a:lstStyle/>
          <a:p>
            <a:r>
              <a:rPr lang="en-US" dirty="0" smtClean="0"/>
              <a:t>Here is a set of questions to help you to </a:t>
            </a:r>
            <a:r>
              <a:rPr lang="en-US" dirty="0" err="1" smtClean="0"/>
              <a:t>practise</a:t>
            </a:r>
            <a:r>
              <a:rPr lang="en-US" dirty="0" smtClean="0"/>
              <a:t>.</a:t>
            </a:r>
          </a:p>
          <a:p>
            <a:endParaRPr lang="en-GB" dirty="0"/>
          </a:p>
        </p:txBody>
      </p:sp>
      <p:pic>
        <p:nvPicPr>
          <p:cNvPr id="3" name="Picture 2"/>
          <p:cNvPicPr/>
          <p:nvPr/>
        </p:nvPicPr>
        <p:blipFill rotWithShape="1">
          <a:blip r:embed="rId2"/>
          <a:srcRect l="34776" t="24901" r="15565" b="24513"/>
          <a:stretch/>
        </p:blipFill>
        <p:spPr bwMode="auto">
          <a:xfrm>
            <a:off x="1685110" y="1711234"/>
            <a:ext cx="8007530" cy="376210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79729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rotWithShape="1">
          <a:blip r:embed="rId2"/>
          <a:srcRect l="34624" t="17671" r="12104" b="13538"/>
          <a:stretch/>
        </p:blipFill>
        <p:spPr bwMode="auto">
          <a:xfrm>
            <a:off x="1186497" y="622753"/>
            <a:ext cx="7761560" cy="477220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79451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rotWithShape="1">
          <a:blip r:embed="rId2"/>
          <a:srcRect l="43503" t="16598" r="21133" b="8184"/>
          <a:stretch/>
        </p:blipFill>
        <p:spPr bwMode="auto">
          <a:xfrm>
            <a:off x="613954" y="287383"/>
            <a:ext cx="5708469" cy="6178731"/>
          </a:xfrm>
          <a:prstGeom prst="rect">
            <a:avLst/>
          </a:prstGeom>
          <a:ln>
            <a:noFill/>
          </a:ln>
          <a:extLst>
            <a:ext uri="{53640926-AAD7-44D8-BBD7-CCE9431645EC}">
              <a14:shadowObscured xmlns:a14="http://schemas.microsoft.com/office/drawing/2010/main"/>
            </a:ext>
          </a:extLst>
        </p:spPr>
      </p:pic>
      <p:sp>
        <p:nvSpPr>
          <p:cNvPr id="4" name="TextBox 3"/>
          <p:cNvSpPr txBox="1"/>
          <p:nvPr/>
        </p:nvSpPr>
        <p:spPr>
          <a:xfrm>
            <a:off x="6727371" y="966651"/>
            <a:ext cx="4153989" cy="4524315"/>
          </a:xfrm>
          <a:prstGeom prst="rect">
            <a:avLst/>
          </a:prstGeom>
          <a:noFill/>
        </p:spPr>
        <p:txBody>
          <a:bodyPr wrap="square" rtlCol="0">
            <a:spAutoFit/>
          </a:bodyPr>
          <a:lstStyle/>
          <a:p>
            <a:r>
              <a:rPr lang="en-US" dirty="0" smtClean="0"/>
              <a:t> </a:t>
            </a:r>
            <a:r>
              <a:rPr lang="en-US" sz="3200" dirty="0" smtClean="0"/>
              <a:t>Find the total number of students.</a:t>
            </a:r>
          </a:p>
          <a:p>
            <a:r>
              <a:rPr lang="en-US" sz="3200" dirty="0" smtClean="0"/>
              <a:t>100% of the circle is 360 degrees to represent 18 students.</a:t>
            </a:r>
          </a:p>
          <a:p>
            <a:r>
              <a:rPr lang="en-US" sz="3200" dirty="0" smtClean="0"/>
              <a:t>Add the degrees needed for each slice into the third column of the table</a:t>
            </a:r>
            <a:endParaRPr lang="en-GB" sz="3200" dirty="0"/>
          </a:p>
        </p:txBody>
      </p:sp>
    </p:spTree>
    <p:extLst>
      <p:ext uri="{BB962C8B-B14F-4D97-AF65-F5344CB8AC3E}">
        <p14:creationId xmlns:p14="http://schemas.microsoft.com/office/powerpoint/2010/main" val="908772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5028" y="1041904"/>
            <a:ext cx="8347166" cy="369332"/>
          </a:xfrm>
          <a:prstGeom prst="rect">
            <a:avLst/>
          </a:prstGeom>
        </p:spPr>
        <p:txBody>
          <a:bodyPr wrap="square">
            <a:spAutoFit/>
          </a:bodyPr>
          <a:lstStyle/>
          <a:p>
            <a:r>
              <a:rPr lang="en-GB" dirty="0"/>
              <a:t>https://corbettmathsprimary.com/wp-content/uploads/2018/07/pie-charts-pdf.pdf</a:t>
            </a:r>
          </a:p>
        </p:txBody>
      </p:sp>
    </p:spTree>
    <p:extLst>
      <p:ext uri="{BB962C8B-B14F-4D97-AF65-F5344CB8AC3E}">
        <p14:creationId xmlns:p14="http://schemas.microsoft.com/office/powerpoint/2010/main" val="2087821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887104" y="213342"/>
            <a:ext cx="10194878" cy="6122830"/>
          </a:xfrm>
          <a:prstGeom prst="rect">
            <a:avLst/>
          </a:prstGeom>
        </p:spPr>
        <p:txBody>
          <a:bodyPr wrap="square">
            <a:spAutoFit/>
          </a:bodyPr>
          <a:lstStyle/>
          <a:p>
            <a:pPr>
              <a:lnSpc>
                <a:spcPct val="107000"/>
              </a:lnSpc>
              <a:spcAft>
                <a:spcPts val="800"/>
              </a:spcAft>
            </a:pPr>
            <a:r>
              <a:rPr lang="en-GB" sz="3600" dirty="0">
                <a:latin typeface="Calibri" panose="020F0502020204030204" pitchFamily="34" charset="0"/>
                <a:ea typeface="Calibri" panose="020F0502020204030204" pitchFamily="34" charset="0"/>
                <a:cs typeface="Times New Roman" panose="02020603050405020304" pitchFamily="18" charset="0"/>
              </a:rPr>
              <a:t>Here is the data for the 2021 and 2020 Big Garden Birdwatch by the RSPB. People were asked to record each species of bird that landed in their garden for one hour for one day between 29</a:t>
            </a:r>
            <a:r>
              <a:rPr lang="en-GB" sz="3600" baseline="30000" dirty="0">
                <a:latin typeface="Calibri" panose="020F0502020204030204" pitchFamily="34" charset="0"/>
                <a:ea typeface="Calibri" panose="020F0502020204030204" pitchFamily="34" charset="0"/>
                <a:cs typeface="Times New Roman" panose="02020603050405020304" pitchFamily="18" charset="0"/>
              </a:rPr>
              <a:t>th</a:t>
            </a:r>
            <a:r>
              <a:rPr lang="en-GB" sz="3600" dirty="0">
                <a:latin typeface="Calibri" panose="020F0502020204030204" pitchFamily="34" charset="0"/>
                <a:ea typeface="Calibri" panose="020F0502020204030204" pitchFamily="34" charset="0"/>
                <a:cs typeface="Times New Roman" panose="02020603050405020304" pitchFamily="18" charset="0"/>
              </a:rPr>
              <a:t> and 31</a:t>
            </a:r>
            <a:r>
              <a:rPr lang="en-GB" sz="3600" baseline="30000" dirty="0">
                <a:latin typeface="Calibri" panose="020F0502020204030204" pitchFamily="34" charset="0"/>
                <a:ea typeface="Calibri" panose="020F0502020204030204" pitchFamily="34" charset="0"/>
                <a:cs typeface="Times New Roman" panose="02020603050405020304" pitchFamily="18" charset="0"/>
              </a:rPr>
              <a:t>st</a:t>
            </a:r>
            <a:r>
              <a:rPr lang="en-GB" sz="3600" dirty="0">
                <a:latin typeface="Calibri" panose="020F0502020204030204" pitchFamily="34" charset="0"/>
                <a:ea typeface="Calibri" panose="020F0502020204030204" pitchFamily="34" charset="0"/>
                <a:cs typeface="Times New Roman" panose="02020603050405020304" pitchFamily="18" charset="0"/>
              </a:rPr>
              <a:t> January. You had to record the highest number of birds you could see at any one time, not a running total to avoid any double counting.</a:t>
            </a:r>
          </a:p>
          <a:p>
            <a:pPr>
              <a:lnSpc>
                <a:spcPct val="107000"/>
              </a:lnSpc>
              <a:spcAft>
                <a:spcPts val="800"/>
              </a:spcAft>
            </a:pPr>
            <a:r>
              <a:rPr lang="en-GB" sz="3600" dirty="0">
                <a:latin typeface="Calibri" panose="020F0502020204030204" pitchFamily="34" charset="0"/>
                <a:ea typeface="Calibri" panose="020F0502020204030204" pitchFamily="34" charset="0"/>
                <a:cs typeface="Times New Roman" panose="02020603050405020304" pitchFamily="18" charset="0"/>
              </a:rPr>
              <a:t> </a:t>
            </a:r>
            <a:r>
              <a:rPr lang="en-GB" sz="3600" dirty="0" smtClean="0">
                <a:latin typeface="Calibri" panose="020F0502020204030204" pitchFamily="34" charset="0"/>
                <a:ea typeface="Calibri" panose="020F0502020204030204" pitchFamily="34" charset="0"/>
                <a:cs typeface="Times New Roman" panose="02020603050405020304" pitchFamily="18" charset="0"/>
              </a:rPr>
              <a:t>Across </a:t>
            </a:r>
            <a:r>
              <a:rPr lang="en-GB" sz="3600" dirty="0">
                <a:latin typeface="Calibri" panose="020F0502020204030204" pitchFamily="34" charset="0"/>
                <a:ea typeface="Calibri" panose="020F0502020204030204" pitchFamily="34" charset="0"/>
                <a:cs typeface="Times New Roman" panose="02020603050405020304" pitchFamily="18" charset="0"/>
              </a:rPr>
              <a:t>the UK, over one million people (1,019,802) took part in Big Garden Birdwatch, spotting a phenomenal 17,117,256 birds</a:t>
            </a:r>
          </a:p>
        </p:txBody>
      </p:sp>
    </p:spTree>
    <p:extLst>
      <p:ext uri="{BB962C8B-B14F-4D97-AF65-F5344CB8AC3E}">
        <p14:creationId xmlns:p14="http://schemas.microsoft.com/office/powerpoint/2010/main" val="532639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2" name="Picture 1"/>
          <p:cNvPicPr/>
          <p:nvPr/>
        </p:nvPicPr>
        <p:blipFill rotWithShape="1">
          <a:blip r:embed="rId2"/>
          <a:srcRect l="997" t="27783" r="57456" b="11626"/>
          <a:stretch/>
        </p:blipFill>
        <p:spPr bwMode="auto">
          <a:xfrm>
            <a:off x="750627" y="395786"/>
            <a:ext cx="10483430" cy="576241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2214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1228299" y="832513"/>
            <a:ext cx="7915701" cy="5347746"/>
          </a:xfrm>
          <a:prstGeom prst="rect">
            <a:avLst/>
          </a:prstGeom>
        </p:spPr>
        <p:txBody>
          <a:bodyPr wrap="square">
            <a:spAutoFit/>
          </a:bodyPr>
          <a:lstStyle/>
          <a:p>
            <a:pPr>
              <a:lnSpc>
                <a:spcPct val="107000"/>
              </a:lnSpc>
              <a:spcAft>
                <a:spcPts val="800"/>
              </a:spcAft>
            </a:pPr>
            <a:r>
              <a:rPr lang="en-GB" sz="3200" dirty="0">
                <a:latin typeface="Calibri" panose="020F0502020204030204" pitchFamily="34" charset="0"/>
                <a:ea typeface="Calibri" panose="020F0502020204030204" pitchFamily="34" charset="0"/>
                <a:cs typeface="Times New Roman" panose="02020603050405020304" pitchFamily="18" charset="0"/>
              </a:rPr>
              <a:t>What do you think </a:t>
            </a:r>
            <a:r>
              <a:rPr lang="en-GB" sz="3200" dirty="0" smtClean="0">
                <a:latin typeface="Calibri" panose="020F0502020204030204" pitchFamily="34" charset="0"/>
                <a:ea typeface="Calibri" panose="020F0502020204030204" pitchFamily="34" charset="0"/>
                <a:cs typeface="Times New Roman" panose="02020603050405020304" pitchFamily="18" charset="0"/>
              </a:rPr>
              <a:t>the heading “mean 2021” </a:t>
            </a:r>
            <a:r>
              <a:rPr lang="en-GB" sz="3200" dirty="0">
                <a:latin typeface="Calibri" panose="020F0502020204030204" pitchFamily="34" charset="0"/>
                <a:ea typeface="Calibri" panose="020F0502020204030204" pitchFamily="34" charset="0"/>
                <a:cs typeface="Times New Roman" panose="02020603050405020304" pitchFamily="18" charset="0"/>
              </a:rPr>
              <a:t>means? </a:t>
            </a:r>
          </a:p>
          <a:p>
            <a:pPr>
              <a:lnSpc>
                <a:spcPct val="107000"/>
              </a:lnSpc>
              <a:spcAft>
                <a:spcPts val="800"/>
              </a:spcAft>
            </a:pPr>
            <a:r>
              <a:rPr lang="en-GB" sz="3200" dirty="0">
                <a:latin typeface="Calibri" panose="020F0502020204030204" pitchFamily="34" charset="0"/>
                <a:ea typeface="Calibri" panose="020F0502020204030204" pitchFamily="34" charset="0"/>
                <a:cs typeface="Times New Roman" panose="02020603050405020304" pitchFamily="18" charset="0"/>
              </a:rPr>
              <a:t>What do you think </a:t>
            </a:r>
            <a:r>
              <a:rPr lang="en-GB" sz="3200" dirty="0" smtClean="0">
                <a:latin typeface="Calibri" panose="020F0502020204030204" pitchFamily="34" charset="0"/>
                <a:ea typeface="Calibri" panose="020F0502020204030204" pitchFamily="34" charset="0"/>
                <a:cs typeface="Times New Roman" panose="02020603050405020304" pitchFamily="18" charset="0"/>
              </a:rPr>
              <a:t>“rank” </a:t>
            </a:r>
            <a:r>
              <a:rPr lang="en-GB" sz="3200" dirty="0">
                <a:latin typeface="Calibri" panose="020F0502020204030204" pitchFamily="34" charset="0"/>
                <a:ea typeface="Calibri" panose="020F0502020204030204" pitchFamily="34" charset="0"/>
                <a:cs typeface="Times New Roman" panose="02020603050405020304" pitchFamily="18" charset="0"/>
              </a:rPr>
              <a:t>means?</a:t>
            </a:r>
          </a:p>
          <a:p>
            <a:pPr>
              <a:lnSpc>
                <a:spcPct val="107000"/>
              </a:lnSpc>
              <a:spcAft>
                <a:spcPts val="800"/>
              </a:spcAft>
            </a:pPr>
            <a:r>
              <a:rPr lang="en-GB" sz="3200" dirty="0">
                <a:latin typeface="Calibri" panose="020F0502020204030204" pitchFamily="34" charset="0"/>
                <a:ea typeface="Calibri" panose="020F0502020204030204" pitchFamily="34" charset="0"/>
                <a:cs typeface="Times New Roman" panose="02020603050405020304" pitchFamily="18" charset="0"/>
              </a:rPr>
              <a:t>What do you think </a:t>
            </a:r>
            <a:r>
              <a:rPr lang="en-GB" sz="3200" dirty="0" smtClean="0">
                <a:latin typeface="Calibri" panose="020F0502020204030204" pitchFamily="34" charset="0"/>
                <a:ea typeface="Calibri" panose="020F0502020204030204" pitchFamily="34" charset="0"/>
                <a:cs typeface="Times New Roman" panose="02020603050405020304" pitchFamily="18" charset="0"/>
              </a:rPr>
              <a:t>“% gardens” </a:t>
            </a:r>
            <a:r>
              <a:rPr lang="en-GB" sz="3200" dirty="0">
                <a:latin typeface="Calibri" panose="020F0502020204030204" pitchFamily="34" charset="0"/>
                <a:ea typeface="Calibri" panose="020F0502020204030204" pitchFamily="34" charset="0"/>
                <a:cs typeface="Times New Roman" panose="02020603050405020304" pitchFamily="18" charset="0"/>
              </a:rPr>
              <a:t>means?</a:t>
            </a:r>
          </a:p>
          <a:p>
            <a:pPr>
              <a:lnSpc>
                <a:spcPct val="107000"/>
              </a:lnSpc>
              <a:spcAft>
                <a:spcPts val="800"/>
              </a:spcAft>
            </a:pPr>
            <a:r>
              <a:rPr lang="en-GB" sz="3200" dirty="0">
                <a:latin typeface="Calibri" panose="020F0502020204030204" pitchFamily="34" charset="0"/>
                <a:ea typeface="Calibri" panose="020F0502020204030204" pitchFamily="34" charset="0"/>
                <a:cs typeface="Times New Roman" panose="02020603050405020304" pitchFamily="18" charset="0"/>
              </a:rPr>
              <a:t>Is it possible to see 0.6 carrion crow in your garden at any one time?</a:t>
            </a:r>
          </a:p>
          <a:p>
            <a:pPr>
              <a:lnSpc>
                <a:spcPct val="107000"/>
              </a:lnSpc>
              <a:spcAft>
                <a:spcPts val="800"/>
              </a:spcAft>
            </a:pPr>
            <a:r>
              <a:rPr lang="en-GB" sz="3200" dirty="0">
                <a:latin typeface="Calibri" panose="020F0502020204030204" pitchFamily="34" charset="0"/>
                <a:ea typeface="Calibri" panose="020F0502020204030204" pitchFamily="34" charset="0"/>
                <a:cs typeface="Times New Roman" panose="02020603050405020304" pitchFamily="18" charset="0"/>
              </a:rPr>
              <a:t>What does it mean by 4.2 sparrows?</a:t>
            </a:r>
          </a:p>
          <a:p>
            <a:pPr>
              <a:lnSpc>
                <a:spcPct val="107000"/>
              </a:lnSpc>
              <a:spcAft>
                <a:spcPts val="800"/>
              </a:spcAft>
            </a:pPr>
            <a:r>
              <a:rPr lang="en-GB" sz="3200" dirty="0">
                <a:latin typeface="Calibri" panose="020F0502020204030204" pitchFamily="34" charset="0"/>
                <a:ea typeface="Calibri" panose="020F0502020204030204" pitchFamily="34" charset="0"/>
                <a:cs typeface="Times New Roman" panose="02020603050405020304" pitchFamily="18" charset="0"/>
              </a:rPr>
              <a:t>What do you notice are the main differences between 2020 results and 2021?</a:t>
            </a:r>
          </a:p>
        </p:txBody>
      </p:sp>
    </p:spTree>
    <p:extLst>
      <p:ext uri="{BB962C8B-B14F-4D97-AF65-F5344CB8AC3E}">
        <p14:creationId xmlns:p14="http://schemas.microsoft.com/office/powerpoint/2010/main" val="551884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071395" y="1007706"/>
            <a:ext cx="9573209" cy="584775"/>
          </a:xfrm>
          <a:prstGeom prst="rect">
            <a:avLst/>
          </a:prstGeom>
          <a:noFill/>
        </p:spPr>
        <p:txBody>
          <a:bodyPr wrap="square" rtlCol="0">
            <a:spAutoFit/>
          </a:bodyPr>
          <a:lstStyle/>
          <a:p>
            <a:r>
              <a:rPr lang="en-US" sz="3200" dirty="0" smtClean="0"/>
              <a:t>How can we represent data?</a:t>
            </a:r>
            <a:endParaRPr lang="en-GB" sz="3200" dirty="0"/>
          </a:p>
        </p:txBody>
      </p:sp>
      <p:sp>
        <p:nvSpPr>
          <p:cNvPr id="3" name="TextBox 2"/>
          <p:cNvSpPr txBox="1"/>
          <p:nvPr/>
        </p:nvSpPr>
        <p:spPr>
          <a:xfrm>
            <a:off x="1623527" y="2873829"/>
            <a:ext cx="7539135" cy="2769989"/>
          </a:xfrm>
          <a:prstGeom prst="rect">
            <a:avLst/>
          </a:prstGeom>
          <a:noFill/>
        </p:spPr>
        <p:txBody>
          <a:bodyPr wrap="square" rtlCol="0">
            <a:spAutoFit/>
          </a:bodyPr>
          <a:lstStyle/>
          <a:p>
            <a:r>
              <a:rPr lang="en-US" sz="3600" dirty="0" smtClean="0"/>
              <a:t>Bar chart</a:t>
            </a:r>
          </a:p>
          <a:p>
            <a:r>
              <a:rPr lang="en-US" sz="3600" dirty="0" smtClean="0"/>
              <a:t> line graph</a:t>
            </a:r>
          </a:p>
          <a:p>
            <a:r>
              <a:rPr lang="en-US" sz="3600" dirty="0" smtClean="0"/>
              <a:t> tally chart </a:t>
            </a:r>
          </a:p>
          <a:p>
            <a:r>
              <a:rPr lang="en-US" sz="3600" dirty="0" smtClean="0"/>
              <a:t>pictogram              </a:t>
            </a:r>
            <a:r>
              <a:rPr lang="en-US" sz="6600" dirty="0" smtClean="0"/>
              <a:t>pie chart</a:t>
            </a:r>
            <a:endParaRPr lang="en-GB" sz="6600" dirty="0"/>
          </a:p>
        </p:txBody>
      </p:sp>
    </p:spTree>
    <p:extLst>
      <p:ext uri="{BB962C8B-B14F-4D97-AF65-F5344CB8AC3E}">
        <p14:creationId xmlns:p14="http://schemas.microsoft.com/office/powerpoint/2010/main" val="1246528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3" name="Picture 2"/>
          <p:cNvPicPr/>
          <p:nvPr/>
        </p:nvPicPr>
        <p:blipFill rotWithShape="1">
          <a:blip r:embed="rId2"/>
          <a:srcRect l="16287" t="9753" r="21725" b="17242"/>
          <a:stretch/>
        </p:blipFill>
        <p:spPr bwMode="auto">
          <a:xfrm>
            <a:off x="1623527" y="615820"/>
            <a:ext cx="8584163" cy="544907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18116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1026367" y="951722"/>
            <a:ext cx="9778482" cy="5816977"/>
          </a:xfrm>
          <a:prstGeom prst="rect">
            <a:avLst/>
          </a:prstGeom>
          <a:noFill/>
        </p:spPr>
        <p:txBody>
          <a:bodyPr wrap="square" rtlCol="0">
            <a:spAutoFit/>
          </a:bodyPr>
          <a:lstStyle/>
          <a:p>
            <a:r>
              <a:rPr lang="en-US" sz="3200" dirty="0" smtClean="0"/>
              <a:t>You need to know:  </a:t>
            </a:r>
          </a:p>
          <a:p>
            <a:pPr marL="457200" indent="-457200">
              <a:buFont typeface="Arial" panose="020B0604020202020204" pitchFamily="34" charset="0"/>
              <a:buChar char="•"/>
            </a:pPr>
            <a:r>
              <a:rPr lang="en-US" sz="3200" dirty="0" smtClean="0"/>
              <a:t>your data (the frequency of the items you are counting and the total of all the data)</a:t>
            </a:r>
          </a:p>
          <a:p>
            <a:pPr marL="457200" indent="-457200">
              <a:buFont typeface="Arial" panose="020B0604020202020204" pitchFamily="34" charset="0"/>
              <a:buChar char="•"/>
            </a:pPr>
            <a:r>
              <a:rPr lang="en-US" sz="3200" dirty="0" smtClean="0"/>
              <a:t>The number of degrees in a circle 360</a:t>
            </a:r>
          </a:p>
          <a:p>
            <a:pPr marL="457200" indent="-457200">
              <a:buFont typeface="Arial" panose="020B0604020202020204" pitchFamily="34" charset="0"/>
              <a:buChar char="•"/>
            </a:pPr>
            <a:r>
              <a:rPr lang="en-US" sz="3200" dirty="0" smtClean="0"/>
              <a:t>The relationship between the total number of items of data and the whole circle as 100% of your data</a:t>
            </a:r>
          </a:p>
          <a:p>
            <a:endParaRPr lang="en-US" dirty="0"/>
          </a:p>
          <a:p>
            <a:r>
              <a:rPr lang="en-US" sz="3600" dirty="0" smtClean="0"/>
              <a:t>For example: if 24 children are surveyed about the films, then each child will be represented by a 15 degree slice of the pie because </a:t>
            </a:r>
          </a:p>
          <a:p>
            <a:r>
              <a:rPr lang="en-US" sz="3600" dirty="0" smtClean="0"/>
              <a:t>360 divided by 24=15</a:t>
            </a:r>
          </a:p>
          <a:p>
            <a:endParaRPr lang="en-GB" dirty="0"/>
          </a:p>
        </p:txBody>
      </p:sp>
    </p:spTree>
    <p:extLst>
      <p:ext uri="{BB962C8B-B14F-4D97-AF65-F5344CB8AC3E}">
        <p14:creationId xmlns:p14="http://schemas.microsoft.com/office/powerpoint/2010/main" val="2162068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AutoShape 2" descr="Dividing fractions by whole numbers - free lesson with a vide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559837" y="765110"/>
            <a:ext cx="3321698" cy="646331"/>
          </a:xfrm>
          <a:prstGeom prst="rect">
            <a:avLst/>
          </a:prstGeom>
          <a:noFill/>
        </p:spPr>
        <p:txBody>
          <a:bodyPr wrap="square" rtlCol="0">
            <a:spAutoFit/>
          </a:bodyPr>
          <a:lstStyle/>
          <a:p>
            <a:r>
              <a:rPr lang="en-US" dirty="0" smtClean="0"/>
              <a:t>We need 24 slices so each slice will be 15 degrees</a:t>
            </a:r>
            <a:endParaRPr lang="en-GB" dirty="0"/>
          </a:p>
        </p:txBody>
      </p:sp>
      <p:sp>
        <p:nvSpPr>
          <p:cNvPr id="5" name="AutoShape 4" descr="How would you divide a circle into 24 equal parts? - Quor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2"/>
          <a:stretch>
            <a:fillRect/>
          </a:stretch>
        </p:blipFill>
        <p:spPr>
          <a:xfrm>
            <a:off x="4293023" y="573277"/>
            <a:ext cx="5733333" cy="5114286"/>
          </a:xfrm>
          <a:prstGeom prst="rect">
            <a:avLst/>
          </a:prstGeom>
        </p:spPr>
      </p:pic>
    </p:spTree>
    <p:extLst>
      <p:ext uri="{BB962C8B-B14F-4D97-AF65-F5344CB8AC3E}">
        <p14:creationId xmlns:p14="http://schemas.microsoft.com/office/powerpoint/2010/main" val="3499088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0066"/>
        </a:solidFill>
        <a:effectLst/>
      </p:bgPr>
    </p:bg>
    <p:spTree>
      <p:nvGrpSpPr>
        <p:cNvPr id="1" name=""/>
        <p:cNvGrpSpPr/>
        <p:nvPr/>
      </p:nvGrpSpPr>
      <p:grpSpPr>
        <a:xfrm>
          <a:off x="0" y="0"/>
          <a:ext cx="0" cy="0"/>
          <a:chOff x="0" y="0"/>
          <a:chExt cx="0" cy="0"/>
        </a:xfrm>
      </p:grpSpPr>
      <p:sp>
        <p:nvSpPr>
          <p:cNvPr id="2" name="TextBox 1"/>
          <p:cNvSpPr txBox="1"/>
          <p:nvPr/>
        </p:nvSpPr>
        <p:spPr>
          <a:xfrm>
            <a:off x="821094" y="1007706"/>
            <a:ext cx="10058400" cy="4154984"/>
          </a:xfrm>
          <a:prstGeom prst="rect">
            <a:avLst/>
          </a:prstGeom>
          <a:solidFill>
            <a:srgbClr val="FF0000"/>
          </a:solidFill>
        </p:spPr>
        <p:txBody>
          <a:bodyPr wrap="square" rtlCol="0">
            <a:spAutoFit/>
          </a:bodyPr>
          <a:lstStyle/>
          <a:p>
            <a:r>
              <a:rPr lang="en-US" sz="4400" dirty="0" smtClean="0"/>
              <a:t>When you draw a circle, always mark the middle.</a:t>
            </a:r>
          </a:p>
          <a:p>
            <a:r>
              <a:rPr lang="en-US" sz="4400" dirty="0" smtClean="0"/>
              <a:t>Read that again as it is important!</a:t>
            </a:r>
          </a:p>
          <a:p>
            <a:r>
              <a:rPr lang="en-US" sz="4400" dirty="0" smtClean="0"/>
              <a:t>When you draw a circle, always mark the middle.</a:t>
            </a:r>
          </a:p>
          <a:p>
            <a:endParaRPr lang="en-GB" sz="4400" dirty="0"/>
          </a:p>
        </p:txBody>
      </p:sp>
    </p:spTree>
    <p:extLst>
      <p:ext uri="{BB962C8B-B14F-4D97-AF65-F5344CB8AC3E}">
        <p14:creationId xmlns:p14="http://schemas.microsoft.com/office/powerpoint/2010/main" val="925979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727</Words>
  <Application>Microsoft Office PowerPoint</Application>
  <PresentationFormat>Widescreen</PresentationFormat>
  <Paragraphs>126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afellows</dc:creator>
  <cp:lastModifiedBy>afellows</cp:lastModifiedBy>
  <cp:revision>12</cp:revision>
  <dcterms:created xsi:type="dcterms:W3CDTF">2021-04-13T15:20:43Z</dcterms:created>
  <dcterms:modified xsi:type="dcterms:W3CDTF">2021-04-20T08:44:33Z</dcterms:modified>
</cp:coreProperties>
</file>