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275" r:id="rId2"/>
    <p:sldId id="277" r:id="rId3"/>
    <p:sldId id="278" r:id="rId4"/>
    <p:sldId id="299" r:id="rId5"/>
    <p:sldId id="300" r:id="rId6"/>
    <p:sldId id="280" r:id="rId7"/>
    <p:sldId id="281" r:id="rId8"/>
    <p:sldId id="282" r:id="rId9"/>
    <p:sldId id="283" r:id="rId10"/>
    <p:sldId id="284" r:id="rId11"/>
    <p:sldId id="285" r:id="rId12"/>
    <p:sldId id="287" r:id="rId13"/>
    <p:sldId id="293" r:id="rId14"/>
    <p:sldId id="289" r:id="rId15"/>
    <p:sldId id="290" r:id="rId16"/>
    <p:sldId id="291" r:id="rId17"/>
    <p:sldId id="292" r:id="rId18"/>
    <p:sldId id="288" r:id="rId19"/>
    <p:sldId id="294" r:id="rId20"/>
    <p:sldId id="295" r:id="rId21"/>
    <p:sldId id="296" r:id="rId22"/>
    <p:sldId id="297" r:id="rId23"/>
    <p:sldId id="298" r:id="rId24"/>
    <p:sldId id="267" r:id="rId25"/>
  </p:sldIdLst>
  <p:sldSz cx="9144000" cy="6858000" type="screen4x3"/>
  <p:notesSz cx="6858000" cy="9144000"/>
  <p:embeddedFontLst>
    <p:embeddedFont>
      <p:font typeface="Twinkl" panose="020B0604020202020204" charset="0"/>
      <p:regular r:id="rId28"/>
      <p:bold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C2"/>
    <a:srgbClr val="01407D"/>
    <a:srgbClr val="93CFE5"/>
    <a:srgbClr val="18A0DB"/>
    <a:srgbClr val="D9D9D9"/>
    <a:srgbClr val="DE1E5A"/>
    <a:srgbClr val="BC0105"/>
    <a:srgbClr val="4DB1E3"/>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2" d="100"/>
          <a:sy n="62" d="100"/>
        </p:scale>
        <p:origin x="1386"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21/04/2020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21/04/2020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tiff"/></Relationships>
</file>

<file path=ppt/slides/_rels/slide13.xml.rels><?xml version="1.0" encoding="UTF-8" standalone="yes"?>
<Relationships xmlns="http://schemas.openxmlformats.org/package/2006/relationships"><Relationship Id="rId3" Type="http://schemas.openxmlformats.org/officeDocument/2006/relationships/hyperlink" Target="https://www.bbc.co.uk/teach/class-clips-video/pshe-eyfs-ks1-go-jetters-continent-of-south-america/zjrbf4j" TargetMode="External"/><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24.tiff"/><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hyperlink" Target="https://www.bbc.co.uk/teach/class-clips-video/pshe-eyfs-ks1-go-jetters-continent-of-south-america/zjrbf4j"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tiff"/></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tiff"/></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south-america/zjrbf4j" TargetMode="External"/><Relationship Id="rId4" Type="http://schemas.openxmlformats.org/officeDocument/2006/relationships/image" Target="../media/image36.tiff"/></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38.tiff"/></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5" Type="http://schemas.openxmlformats.org/officeDocument/2006/relationships/image" Target="../media/image12.tiff"/><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5" Type="http://schemas.openxmlformats.org/officeDocument/2006/relationships/image" Target="../media/image12.tiff"/><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237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What Is a Landmark? </a:t>
            </a:r>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r="10608" b="3946"/>
          <a:stretch/>
        </p:blipFill>
        <p:spPr>
          <a:xfrm>
            <a:off x="4622074" y="1473201"/>
            <a:ext cx="2954204" cy="4768632"/>
          </a:xfrm>
          <a:custGeom>
            <a:avLst/>
            <a:gdLst>
              <a:gd name="connsiteX0" fmla="*/ 205881 w 2954204"/>
              <a:gd name="connsiteY0" fmla="*/ 0 h 4768632"/>
              <a:gd name="connsiteX1" fmla="*/ 2737393 w 2954204"/>
              <a:gd name="connsiteY1" fmla="*/ 0 h 4768632"/>
              <a:gd name="connsiteX2" fmla="*/ 2954204 w 2954204"/>
              <a:gd name="connsiteY2" fmla="*/ 216811 h 4768632"/>
              <a:gd name="connsiteX3" fmla="*/ 2954204 w 2954204"/>
              <a:gd name="connsiteY3" fmla="*/ 4566950 h 4768632"/>
              <a:gd name="connsiteX4" fmla="*/ 2821786 w 2954204"/>
              <a:gd name="connsiteY4" fmla="*/ 4766723 h 4768632"/>
              <a:gd name="connsiteX5" fmla="*/ 2812330 w 2954204"/>
              <a:gd name="connsiteY5" fmla="*/ 4768632 h 4768632"/>
              <a:gd name="connsiteX6" fmla="*/ 130945 w 2954204"/>
              <a:gd name="connsiteY6" fmla="*/ 4768632 h 4768632"/>
              <a:gd name="connsiteX7" fmla="*/ 121489 w 2954204"/>
              <a:gd name="connsiteY7" fmla="*/ 4766723 h 4768632"/>
              <a:gd name="connsiteX8" fmla="*/ 6108 w 2954204"/>
              <a:gd name="connsiteY8" fmla="*/ 4651343 h 4768632"/>
              <a:gd name="connsiteX9" fmla="*/ 0 w 2954204"/>
              <a:gd name="connsiteY9" fmla="*/ 4631666 h 4768632"/>
              <a:gd name="connsiteX10" fmla="*/ 0 w 2954204"/>
              <a:gd name="connsiteY10" fmla="*/ 152096 h 4768632"/>
              <a:gd name="connsiteX11" fmla="*/ 6108 w 2954204"/>
              <a:gd name="connsiteY11" fmla="*/ 132419 h 4768632"/>
              <a:gd name="connsiteX12" fmla="*/ 205881 w 2954204"/>
              <a:gd name="connsiteY12" fmla="*/ 0 h 476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4204" h="4768632">
                <a:moveTo>
                  <a:pt x="205881" y="0"/>
                </a:moveTo>
                <a:lnTo>
                  <a:pt x="2737393" y="0"/>
                </a:lnTo>
                <a:cubicBezTo>
                  <a:pt x="2857134" y="0"/>
                  <a:pt x="2954204" y="97070"/>
                  <a:pt x="2954204" y="216811"/>
                </a:cubicBezTo>
                <a:lnTo>
                  <a:pt x="2954204" y="4566950"/>
                </a:lnTo>
                <a:cubicBezTo>
                  <a:pt x="2954204" y="4656756"/>
                  <a:pt x="2899602" y="4733809"/>
                  <a:pt x="2821786" y="4766723"/>
                </a:cubicBezTo>
                <a:lnTo>
                  <a:pt x="2812330" y="4768632"/>
                </a:lnTo>
                <a:lnTo>
                  <a:pt x="130945" y="4768632"/>
                </a:lnTo>
                <a:lnTo>
                  <a:pt x="121489" y="4766723"/>
                </a:lnTo>
                <a:cubicBezTo>
                  <a:pt x="69611" y="4744781"/>
                  <a:pt x="28051" y="4703220"/>
                  <a:pt x="6108" y="4651343"/>
                </a:cubicBezTo>
                <a:lnTo>
                  <a:pt x="0" y="4631666"/>
                </a:lnTo>
                <a:lnTo>
                  <a:pt x="0" y="152096"/>
                </a:lnTo>
                <a:lnTo>
                  <a:pt x="6108" y="132419"/>
                </a:lnTo>
                <a:cubicBezTo>
                  <a:pt x="39022" y="54602"/>
                  <a:pt x="116075" y="0"/>
                  <a:pt x="205881" y="0"/>
                </a:cubicBezTo>
                <a:close/>
              </a:path>
            </a:pathLst>
          </a:custGeom>
          <a:ln w="76200">
            <a:solidFill>
              <a:srgbClr val="D9D9D9"/>
            </a:solidFill>
          </a:ln>
        </p:spPr>
      </p:pic>
      <p:grpSp>
        <p:nvGrpSpPr>
          <p:cNvPr id="12" name="Group 11"/>
          <p:cNvGrpSpPr/>
          <p:nvPr/>
        </p:nvGrpSpPr>
        <p:grpSpPr>
          <a:xfrm>
            <a:off x="4265493" y="1738587"/>
            <a:ext cx="3786307" cy="4359002"/>
            <a:chOff x="3716909" y="1738587"/>
            <a:chExt cx="3786307" cy="4359002"/>
          </a:xfrm>
        </p:grpSpPr>
        <p:sp>
          <p:nvSpPr>
            <p:cNvPr id="6" name="Rounded Rectangle 5"/>
            <p:cNvSpPr/>
            <p:nvPr/>
          </p:nvSpPr>
          <p:spPr>
            <a:xfrm>
              <a:off x="3873358" y="1738587"/>
              <a:ext cx="3354469" cy="4359002"/>
            </a:xfrm>
            <a:prstGeom prst="roundRect">
              <a:avLst>
                <a:gd name="adj" fmla="val 9569"/>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5-Point Star 18"/>
            <p:cNvSpPr/>
            <p:nvPr/>
          </p:nvSpPr>
          <p:spPr>
            <a:xfrm>
              <a:off x="6952437" y="1846171"/>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5-Point Star 19"/>
            <p:cNvSpPr/>
            <p:nvPr/>
          </p:nvSpPr>
          <p:spPr>
            <a:xfrm>
              <a:off x="3716909" y="5013659"/>
              <a:ext cx="322522" cy="322522"/>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Rounded Rectangle 6"/>
          <p:cNvSpPr/>
          <p:nvPr/>
        </p:nvSpPr>
        <p:spPr>
          <a:xfrm>
            <a:off x="1298986" y="2026906"/>
            <a:ext cx="3519594" cy="680190"/>
          </a:xfrm>
          <a:prstGeom prst="roundRect">
            <a:avLst>
              <a:gd name="adj" fmla="val 3063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The Leaning Tower of Pisa, Italy</a:t>
            </a:r>
          </a:p>
        </p:txBody>
      </p:sp>
      <p:sp>
        <p:nvSpPr>
          <p:cNvPr id="22" name="Pentagon 21"/>
          <p:cNvSpPr/>
          <p:nvPr/>
        </p:nvSpPr>
        <p:spPr>
          <a:xfrm>
            <a:off x="426446" y="4344632"/>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entagon 22"/>
          <p:cNvSpPr/>
          <p:nvPr/>
        </p:nvSpPr>
        <p:spPr>
          <a:xfrm>
            <a:off x="423935" y="5013659"/>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3255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4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140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South America</a:t>
            </a:r>
          </a:p>
        </p:txBody>
      </p:sp>
      <p:sp>
        <p:nvSpPr>
          <p:cNvPr id="22" name="Pentagon 21"/>
          <p:cNvSpPr/>
          <p:nvPr/>
        </p:nvSpPr>
        <p:spPr>
          <a:xfrm rot="10800000">
            <a:off x="7242549" y="4383888"/>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entagon 22"/>
          <p:cNvSpPr/>
          <p:nvPr/>
        </p:nvSpPr>
        <p:spPr>
          <a:xfrm rot="10800000">
            <a:off x="7240038" y="5052915"/>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941" b="6320"/>
          <a:stretch/>
        </p:blipFill>
        <p:spPr>
          <a:xfrm>
            <a:off x="423935" y="2227923"/>
            <a:ext cx="6711469" cy="4194848"/>
          </a:xfrm>
          <a:prstGeom prst="rect">
            <a:avLst/>
          </a:prstGeom>
        </p:spPr>
      </p:pic>
      <p:sp>
        <p:nvSpPr>
          <p:cNvPr id="25" name="Rounded Rectangle 24"/>
          <p:cNvSpPr/>
          <p:nvPr/>
        </p:nvSpPr>
        <p:spPr>
          <a:xfrm>
            <a:off x="780835" y="1397568"/>
            <a:ext cx="4941870" cy="1020651"/>
          </a:xfrm>
          <a:prstGeom prst="roundRect">
            <a:avLst>
              <a:gd name="adj" fmla="val 19563"/>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spcBef>
                <a:spcPct val="0"/>
              </a:spcBef>
              <a:buFontTx/>
              <a:buNone/>
            </a:pPr>
            <a:r>
              <a:rPr lang="en-US" altLang="en-US" sz="1600" dirty="0">
                <a:solidFill>
                  <a:srgbClr val="007AC2"/>
                </a:solidFill>
              </a:rPr>
              <a:t>Today, we are going to be learning about the continent of South </a:t>
            </a:r>
            <a:r>
              <a:rPr lang="en-US" altLang="en-US" sz="1600" dirty="0" smtClean="0">
                <a:solidFill>
                  <a:srgbClr val="007AC2"/>
                </a:solidFill>
              </a:rPr>
              <a:t>America. Do you know about any landmarks you might find in South America?</a:t>
            </a:r>
            <a:endParaRPr lang="en-US" altLang="en-US" sz="1600" dirty="0">
              <a:solidFill>
                <a:srgbClr val="007AC2"/>
              </a:solidFill>
            </a:endParaRPr>
          </a:p>
        </p:txBody>
      </p:sp>
      <p:sp>
        <p:nvSpPr>
          <p:cNvPr id="26" name="Rounded Rectangle 25"/>
          <p:cNvSpPr/>
          <p:nvPr/>
        </p:nvSpPr>
        <p:spPr>
          <a:xfrm>
            <a:off x="5137779" y="2882136"/>
            <a:ext cx="2488059" cy="799775"/>
          </a:xfrm>
          <a:prstGeom prst="roundRect">
            <a:avLst>
              <a:gd name="adj" fmla="val 36263"/>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Tx/>
              <a:buNone/>
            </a:pPr>
            <a:r>
              <a:rPr lang="en-US" altLang="en-US" sz="1600" b="1" dirty="0" err="1">
                <a:solidFill>
                  <a:srgbClr val="007AC2"/>
                </a:solidFill>
              </a:rPr>
              <a:t>Truckster</a:t>
            </a:r>
            <a:r>
              <a:rPr lang="en-US" altLang="en-US" sz="1600" b="1" dirty="0">
                <a:solidFill>
                  <a:srgbClr val="007AC2"/>
                </a:solidFill>
              </a:rPr>
              <a:t>! </a:t>
            </a:r>
            <a:r>
              <a:rPr lang="en-US" altLang="en-US" sz="1600" dirty="0">
                <a:solidFill>
                  <a:srgbClr val="01407D"/>
                </a:solidFill>
              </a:rPr>
              <a:t>Let’s roll!</a:t>
            </a:r>
          </a:p>
        </p:txBody>
      </p:sp>
    </p:spTree>
    <p:extLst>
      <p:ext uri="{BB962C8B-B14F-4D97-AF65-F5344CB8AC3E}">
        <p14:creationId xmlns:p14="http://schemas.microsoft.com/office/powerpoint/2010/main" val="360440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30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26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Iguazu Falls, Argentina</a:t>
            </a:r>
          </a:p>
        </p:txBody>
      </p:sp>
      <p:sp>
        <p:nvSpPr>
          <p:cNvPr id="12" name="Oval 11"/>
          <p:cNvSpPr/>
          <p:nvPr/>
        </p:nvSpPr>
        <p:spPr>
          <a:xfrm>
            <a:off x="771525" y="1473201"/>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61077" y="1398551"/>
            <a:ext cx="2643470" cy="3833974"/>
          </a:xfrm>
          <a:custGeom>
            <a:avLst/>
            <a:gdLst>
              <a:gd name="connsiteX0" fmla="*/ 0 w 2643470"/>
              <a:gd name="connsiteY0" fmla="*/ 0 h 3833974"/>
              <a:gd name="connsiteX1" fmla="*/ 2643470 w 2643470"/>
              <a:gd name="connsiteY1" fmla="*/ 0 h 3833974"/>
              <a:gd name="connsiteX2" fmla="*/ 2643470 w 2643470"/>
              <a:gd name="connsiteY2" fmla="*/ 3833974 h 3833974"/>
              <a:gd name="connsiteX3" fmla="*/ 2371236 w 2643470"/>
              <a:gd name="connsiteY3" fmla="*/ 3833974 h 3833974"/>
              <a:gd name="connsiteX4" fmla="*/ 2308251 w 2643470"/>
              <a:gd name="connsiteY4" fmla="*/ 3324369 h 3833974"/>
              <a:gd name="connsiteX5" fmla="*/ 2093561 w 2643470"/>
              <a:gd name="connsiteY5" fmla="*/ 3321852 h 3833974"/>
              <a:gd name="connsiteX6" fmla="*/ 2059676 w 2643470"/>
              <a:gd name="connsiteY6" fmla="*/ 3058040 h 3833974"/>
              <a:gd name="connsiteX7" fmla="*/ 1929471 w 2643470"/>
              <a:gd name="connsiteY7" fmla="*/ 2765077 h 3833974"/>
              <a:gd name="connsiteX8" fmla="*/ 1834775 w 2643470"/>
              <a:gd name="connsiteY8" fmla="*/ 2806506 h 3833974"/>
              <a:gd name="connsiteX9" fmla="*/ 1689773 w 2643470"/>
              <a:gd name="connsiteY9" fmla="*/ 2853853 h 3833974"/>
              <a:gd name="connsiteX10" fmla="*/ 1479669 w 2643470"/>
              <a:gd name="connsiteY10" fmla="*/ 2895282 h 3833974"/>
              <a:gd name="connsiteX11" fmla="*/ 1331707 w 2643470"/>
              <a:gd name="connsiteY11" fmla="*/ 2898242 h 3833974"/>
              <a:gd name="connsiteX12" fmla="*/ 1195583 w 2643470"/>
              <a:gd name="connsiteY12" fmla="*/ 2895282 h 3833974"/>
              <a:gd name="connsiteX13" fmla="*/ 1050581 w 2643470"/>
              <a:gd name="connsiteY13" fmla="*/ 2871609 h 3833974"/>
              <a:gd name="connsiteX14" fmla="*/ 914457 w 2643470"/>
              <a:gd name="connsiteY14" fmla="*/ 2839057 h 3833974"/>
              <a:gd name="connsiteX15" fmla="*/ 760577 w 2643470"/>
              <a:gd name="connsiteY15" fmla="*/ 2782832 h 3833974"/>
              <a:gd name="connsiteX16" fmla="*/ 648127 w 2643470"/>
              <a:gd name="connsiteY16" fmla="*/ 2732525 h 3833974"/>
              <a:gd name="connsiteX17" fmla="*/ 556391 w 2643470"/>
              <a:gd name="connsiteY17" fmla="*/ 2664463 h 3833974"/>
              <a:gd name="connsiteX18" fmla="*/ 577106 w 2643470"/>
              <a:gd name="connsiteY18" fmla="*/ 2735484 h 3833974"/>
              <a:gd name="connsiteX19" fmla="*/ 562309 w 2643470"/>
              <a:gd name="connsiteY19" fmla="*/ 2830180 h 3833974"/>
              <a:gd name="connsiteX20" fmla="*/ 461696 w 2643470"/>
              <a:gd name="connsiteY20" fmla="*/ 3105387 h 3833974"/>
              <a:gd name="connsiteX21" fmla="*/ 378838 w 2643470"/>
              <a:gd name="connsiteY21" fmla="*/ 3353962 h 3833974"/>
              <a:gd name="connsiteX22" fmla="*/ 529652 w 2643470"/>
              <a:gd name="connsiteY22" fmla="*/ 3368213 h 3833974"/>
              <a:gd name="connsiteX23" fmla="*/ 443486 w 2643470"/>
              <a:gd name="connsiteY23" fmla="*/ 3833974 h 3833974"/>
              <a:gd name="connsiteX24" fmla="*/ 0 w 2643470"/>
              <a:gd name="connsiteY24" fmla="*/ 3833974 h 383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43470" h="3833974">
                <a:moveTo>
                  <a:pt x="0" y="0"/>
                </a:moveTo>
                <a:lnTo>
                  <a:pt x="2643470" y="0"/>
                </a:lnTo>
                <a:lnTo>
                  <a:pt x="2643470" y="3833974"/>
                </a:lnTo>
                <a:lnTo>
                  <a:pt x="2371236" y="3833974"/>
                </a:lnTo>
                <a:lnTo>
                  <a:pt x="2308251" y="3324369"/>
                </a:lnTo>
                <a:lnTo>
                  <a:pt x="2093561" y="3321852"/>
                </a:lnTo>
                <a:lnTo>
                  <a:pt x="2059676" y="3058040"/>
                </a:lnTo>
                <a:lnTo>
                  <a:pt x="1929471" y="2765077"/>
                </a:lnTo>
                <a:lnTo>
                  <a:pt x="1834775" y="2806506"/>
                </a:lnTo>
                <a:lnTo>
                  <a:pt x="1689773" y="2853853"/>
                </a:lnTo>
                <a:lnTo>
                  <a:pt x="1479669" y="2895282"/>
                </a:lnTo>
                <a:lnTo>
                  <a:pt x="1331707" y="2898242"/>
                </a:lnTo>
                <a:lnTo>
                  <a:pt x="1195583" y="2895282"/>
                </a:lnTo>
                <a:lnTo>
                  <a:pt x="1050581" y="2871609"/>
                </a:lnTo>
                <a:lnTo>
                  <a:pt x="914457" y="2839057"/>
                </a:lnTo>
                <a:lnTo>
                  <a:pt x="760577" y="2782832"/>
                </a:lnTo>
                <a:lnTo>
                  <a:pt x="648127" y="2732525"/>
                </a:lnTo>
                <a:lnTo>
                  <a:pt x="556391" y="2664463"/>
                </a:lnTo>
                <a:lnTo>
                  <a:pt x="577106" y="2735484"/>
                </a:lnTo>
                <a:lnTo>
                  <a:pt x="562309" y="2830180"/>
                </a:lnTo>
                <a:lnTo>
                  <a:pt x="461696" y="3105387"/>
                </a:lnTo>
                <a:lnTo>
                  <a:pt x="378838" y="3353962"/>
                </a:lnTo>
                <a:lnTo>
                  <a:pt x="529652" y="3368213"/>
                </a:lnTo>
                <a:lnTo>
                  <a:pt x="443486" y="3833974"/>
                </a:lnTo>
                <a:lnTo>
                  <a:pt x="0" y="3833974"/>
                </a:lnTo>
                <a:close/>
              </a:path>
            </a:pathLst>
          </a:custGeom>
        </p:spPr>
      </p:pic>
      <p:grpSp>
        <p:nvGrpSpPr>
          <p:cNvPr id="13" name="Group 12"/>
          <p:cNvGrpSpPr/>
          <p:nvPr/>
        </p:nvGrpSpPr>
        <p:grpSpPr>
          <a:xfrm>
            <a:off x="876300" y="1606551"/>
            <a:ext cx="2822574" cy="2907463"/>
            <a:chOff x="914400" y="1663701"/>
            <a:chExt cx="2822574" cy="2907463"/>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2704077" y="402038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rcRect l="74221" t="56298" b="24721"/>
          <a:stretch>
            <a:fillRect/>
          </a:stretch>
        </p:blipFill>
        <p:spPr>
          <a:xfrm>
            <a:off x="2823099" y="3556986"/>
            <a:ext cx="681448" cy="727750"/>
          </a:xfrm>
          <a:custGeom>
            <a:avLst/>
            <a:gdLst>
              <a:gd name="connsiteX0" fmla="*/ 358066 w 681448"/>
              <a:gd name="connsiteY0" fmla="*/ 0 h 727750"/>
              <a:gd name="connsiteX1" fmla="*/ 681448 w 681448"/>
              <a:gd name="connsiteY1" fmla="*/ 125898 h 727750"/>
              <a:gd name="connsiteX2" fmla="*/ 681448 w 681448"/>
              <a:gd name="connsiteY2" fmla="*/ 727750 h 727750"/>
              <a:gd name="connsiteX3" fmla="*/ 201227 w 681448"/>
              <a:gd name="connsiteY3" fmla="*/ 618478 h 727750"/>
              <a:gd name="connsiteX4" fmla="*/ 32551 w 681448"/>
              <a:gd name="connsiteY4" fmla="*/ 470517 h 727750"/>
              <a:gd name="connsiteX5" fmla="*/ 0 w 681448"/>
              <a:gd name="connsiteY5" fmla="*/ 245616 h 727750"/>
              <a:gd name="connsiteX6" fmla="*/ 124287 w 681448"/>
              <a:gd name="connsiteY6" fmla="*/ 11837 h 72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448" h="727750">
                <a:moveTo>
                  <a:pt x="358066" y="0"/>
                </a:moveTo>
                <a:lnTo>
                  <a:pt x="681448" y="125898"/>
                </a:lnTo>
                <a:lnTo>
                  <a:pt x="681448" y="727750"/>
                </a:lnTo>
                <a:lnTo>
                  <a:pt x="201227" y="618478"/>
                </a:lnTo>
                <a:lnTo>
                  <a:pt x="32551" y="470517"/>
                </a:lnTo>
                <a:lnTo>
                  <a:pt x="0" y="245616"/>
                </a:lnTo>
                <a:lnTo>
                  <a:pt x="124287" y="11837"/>
                </a:lnTo>
                <a:close/>
              </a:path>
            </a:pathLst>
          </a:custGeom>
        </p:spPr>
      </p:pic>
      <p:sp>
        <p:nvSpPr>
          <p:cNvPr id="28" name="Rounded Rectangle 27"/>
          <p:cNvSpPr/>
          <p:nvPr/>
        </p:nvSpPr>
        <p:spPr>
          <a:xfrm>
            <a:off x="3385996" y="1570869"/>
            <a:ext cx="4121463" cy="1901228"/>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Iguazu Falls are at the borders of Argentina, Brazil and Paraguay. They are 82 metres high and almost 3000 metres wide. All the falls together make the biggest waterfalls in the world. </a:t>
            </a:r>
            <a:r>
              <a:rPr lang="en-GB" altLang="en-US" sz="1700" b="1" dirty="0">
                <a:solidFill>
                  <a:srgbClr val="007AC2"/>
                </a:solidFill>
              </a:rPr>
              <a:t>Geographic!</a:t>
            </a:r>
          </a:p>
        </p:txBody>
      </p:sp>
      <p:sp>
        <p:nvSpPr>
          <p:cNvPr id="29" name="Pentagon 28"/>
          <p:cNvSpPr/>
          <p:nvPr/>
        </p:nvSpPr>
        <p:spPr>
          <a:xfrm rot="10800000">
            <a:off x="7453511" y="1959868"/>
            <a:ext cx="1272176"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p:cNvCxnSpPr/>
          <p:nvPr/>
        </p:nvCxnSpPr>
        <p:spPr>
          <a:xfrm>
            <a:off x="480677" y="5376250"/>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sp>
        <p:nvSpPr>
          <p:cNvPr id="30" name="Pentagon 29"/>
          <p:cNvSpPr/>
          <p:nvPr/>
        </p:nvSpPr>
        <p:spPr>
          <a:xfrm rot="10800000">
            <a:off x="7451000" y="2628895"/>
            <a:ext cx="1272176"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rcRect l="4210" t="2362" r="2698" b="2362"/>
          <a:stretch>
            <a:fillRect/>
          </a:stretch>
        </p:blipFill>
        <p:spPr>
          <a:xfrm>
            <a:off x="3751221" y="3722479"/>
            <a:ext cx="4155540" cy="2390115"/>
          </a:xfrm>
          <a:custGeom>
            <a:avLst/>
            <a:gdLst>
              <a:gd name="connsiteX0" fmla="*/ 316881 w 4155540"/>
              <a:gd name="connsiteY0" fmla="*/ 0 h 2390115"/>
              <a:gd name="connsiteX1" fmla="*/ 3838659 w 4155540"/>
              <a:gd name="connsiteY1" fmla="*/ 0 h 2390115"/>
              <a:gd name="connsiteX2" fmla="*/ 4155540 w 4155540"/>
              <a:gd name="connsiteY2" fmla="*/ 316881 h 2390115"/>
              <a:gd name="connsiteX3" fmla="*/ 4155540 w 4155540"/>
              <a:gd name="connsiteY3" fmla="*/ 2073234 h 2390115"/>
              <a:gd name="connsiteX4" fmla="*/ 3838659 w 4155540"/>
              <a:gd name="connsiteY4" fmla="*/ 2390115 h 2390115"/>
              <a:gd name="connsiteX5" fmla="*/ 316881 w 4155540"/>
              <a:gd name="connsiteY5" fmla="*/ 2390115 h 2390115"/>
              <a:gd name="connsiteX6" fmla="*/ 0 w 4155540"/>
              <a:gd name="connsiteY6" fmla="*/ 2073234 h 2390115"/>
              <a:gd name="connsiteX7" fmla="*/ 0 w 4155540"/>
              <a:gd name="connsiteY7" fmla="*/ 316881 h 2390115"/>
              <a:gd name="connsiteX8" fmla="*/ 316881 w 4155540"/>
              <a:gd name="connsiteY8" fmla="*/ 0 h 239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5540" h="2390115">
                <a:moveTo>
                  <a:pt x="316881" y="0"/>
                </a:moveTo>
                <a:lnTo>
                  <a:pt x="3838659" y="0"/>
                </a:lnTo>
                <a:cubicBezTo>
                  <a:pt x="4013668" y="0"/>
                  <a:pt x="4155540" y="141872"/>
                  <a:pt x="4155540" y="316881"/>
                </a:cubicBezTo>
                <a:lnTo>
                  <a:pt x="4155540" y="2073234"/>
                </a:lnTo>
                <a:cubicBezTo>
                  <a:pt x="4155540" y="2248243"/>
                  <a:pt x="4013668" y="2390115"/>
                  <a:pt x="3838659" y="2390115"/>
                </a:cubicBezTo>
                <a:lnTo>
                  <a:pt x="316881" y="2390115"/>
                </a:lnTo>
                <a:cubicBezTo>
                  <a:pt x="141872" y="2390115"/>
                  <a:pt x="0" y="2248243"/>
                  <a:pt x="0" y="2073234"/>
                </a:cubicBezTo>
                <a:lnTo>
                  <a:pt x="0" y="316881"/>
                </a:lnTo>
                <a:cubicBezTo>
                  <a:pt x="0" y="141872"/>
                  <a:pt x="141872" y="0"/>
                  <a:pt x="316881" y="0"/>
                </a:cubicBezTo>
                <a:close/>
              </a:path>
            </a:pathLst>
          </a:custGeom>
          <a:ln w="76200">
            <a:solidFill>
              <a:srgbClr val="D9D9D9"/>
            </a:solidFill>
          </a:ln>
        </p:spPr>
      </p:pic>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46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2" fill="hold" grpId="0"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wipe(right)">
                                      <p:cBhvr>
                                        <p:cTn id="10" dur="500"/>
                                        <p:tgtEl>
                                          <p:spTgt spid="30"/>
                                        </p:tgtEl>
                                      </p:cBhvr>
                                    </p:animEffect>
                                  </p:childTnLst>
                                </p:cTn>
                              </p:par>
                              <p:par>
                                <p:cTn id="11" presetID="22" presetClass="entr" presetSubtype="2" fill="hold" grpId="0"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wipe(right)">
                                      <p:cBhvr>
                                        <p:cTn id="13" dur="500"/>
                                        <p:tgtEl>
                                          <p:spTgt spid="29"/>
                                        </p:tgtEl>
                                      </p:cBhvr>
                                    </p:animEffect>
                                  </p:childTnLst>
                                </p:cTn>
                              </p:par>
                              <p:par>
                                <p:cTn id="14" presetID="10" presetClass="entr" presetSubtype="0" fill="hold" nodeType="withEffect">
                                  <p:stCondLst>
                                    <p:cond delay="9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22" presetClass="entr" presetSubtype="8" fill="hold" nodeType="withEffect">
                                  <p:stCondLst>
                                    <p:cond delay="120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21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Amazon Rainforest</a:t>
            </a:r>
          </a:p>
        </p:txBody>
      </p:sp>
      <p:sp>
        <p:nvSpPr>
          <p:cNvPr id="28" name="Rounded Rectangle 27"/>
          <p:cNvSpPr/>
          <p:nvPr/>
        </p:nvSpPr>
        <p:spPr>
          <a:xfrm>
            <a:off x="3275316" y="1444284"/>
            <a:ext cx="5052680" cy="962574"/>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This is the Amazon rainforest which is in South America. </a:t>
            </a:r>
            <a:r>
              <a:rPr lang="en-GB" altLang="en-US" sz="1700" u="sng" dirty="0">
                <a:solidFill>
                  <a:srgbClr val="007AC2"/>
                </a:solidFill>
              </a:rPr>
              <a:t>Here is </a:t>
            </a:r>
            <a:r>
              <a:rPr lang="en-GB" altLang="en-US" sz="1700" u="sng" dirty="0" err="1">
                <a:solidFill>
                  <a:srgbClr val="007AC2"/>
                </a:solidFill>
              </a:rPr>
              <a:t>Ubercorn</a:t>
            </a:r>
            <a:r>
              <a:rPr lang="en-GB" altLang="en-US" sz="1700" u="sng" dirty="0">
                <a:solidFill>
                  <a:srgbClr val="007AC2"/>
                </a:solidFill>
              </a:rPr>
              <a:t> with some funky facts.</a:t>
            </a:r>
          </a:p>
        </p:txBody>
      </p:sp>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hlinkClick r:id="rId3"/>
          </p:cNvPr>
          <p:cNvSpPr/>
          <p:nvPr/>
        </p:nvSpPr>
        <p:spPr>
          <a:xfrm>
            <a:off x="4239169" y="1893610"/>
            <a:ext cx="4020036" cy="379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589603" y="2437436"/>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rcRect l="1002" t="10290" b="5239"/>
          <a:stretch>
            <a:fillRect/>
          </a:stretch>
        </p:blipFill>
        <p:spPr>
          <a:xfrm>
            <a:off x="3269955" y="2643457"/>
            <a:ext cx="5058041" cy="2881050"/>
          </a:xfrm>
          <a:custGeom>
            <a:avLst/>
            <a:gdLst>
              <a:gd name="connsiteX0" fmla="*/ 301704 w 5058041"/>
              <a:gd name="connsiteY0" fmla="*/ 0 h 2881050"/>
              <a:gd name="connsiteX1" fmla="*/ 4756337 w 5058041"/>
              <a:gd name="connsiteY1" fmla="*/ 0 h 2881050"/>
              <a:gd name="connsiteX2" fmla="*/ 5058041 w 5058041"/>
              <a:gd name="connsiteY2" fmla="*/ 301704 h 2881050"/>
              <a:gd name="connsiteX3" fmla="*/ 5058041 w 5058041"/>
              <a:gd name="connsiteY3" fmla="*/ 2579346 h 2881050"/>
              <a:gd name="connsiteX4" fmla="*/ 4756337 w 5058041"/>
              <a:gd name="connsiteY4" fmla="*/ 2881050 h 2881050"/>
              <a:gd name="connsiteX5" fmla="*/ 301704 w 5058041"/>
              <a:gd name="connsiteY5" fmla="*/ 2881050 h 2881050"/>
              <a:gd name="connsiteX6" fmla="*/ 0 w 5058041"/>
              <a:gd name="connsiteY6" fmla="*/ 2579346 h 2881050"/>
              <a:gd name="connsiteX7" fmla="*/ 0 w 5058041"/>
              <a:gd name="connsiteY7" fmla="*/ 301704 h 2881050"/>
              <a:gd name="connsiteX8" fmla="*/ 301704 w 5058041"/>
              <a:gd name="connsiteY8" fmla="*/ 0 h 28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8041" h="2881050">
                <a:moveTo>
                  <a:pt x="301704" y="0"/>
                </a:moveTo>
                <a:lnTo>
                  <a:pt x="4756337" y="0"/>
                </a:lnTo>
                <a:cubicBezTo>
                  <a:pt x="4922964" y="0"/>
                  <a:pt x="5058041" y="135077"/>
                  <a:pt x="5058041" y="301704"/>
                </a:cubicBezTo>
                <a:lnTo>
                  <a:pt x="5058041" y="2579346"/>
                </a:lnTo>
                <a:cubicBezTo>
                  <a:pt x="5058041" y="2745973"/>
                  <a:pt x="4922964" y="2881050"/>
                  <a:pt x="4756337" y="2881050"/>
                </a:cubicBezTo>
                <a:lnTo>
                  <a:pt x="301704" y="2881050"/>
                </a:lnTo>
                <a:cubicBezTo>
                  <a:pt x="135077" y="2881050"/>
                  <a:pt x="0" y="2745973"/>
                  <a:pt x="0" y="2579346"/>
                </a:cubicBezTo>
                <a:lnTo>
                  <a:pt x="0" y="301704"/>
                </a:lnTo>
                <a:cubicBezTo>
                  <a:pt x="0" y="135077"/>
                  <a:pt x="135077" y="0"/>
                  <a:pt x="301704" y="0"/>
                </a:cubicBezTo>
                <a:close/>
              </a:path>
            </a:pathLst>
          </a:custGeom>
          <a:ln w="76200">
            <a:solidFill>
              <a:srgbClr val="D9D9D9"/>
            </a:solidFill>
          </a:ln>
        </p:spPr>
      </p:pic>
      <p:grpSp>
        <p:nvGrpSpPr>
          <p:cNvPr id="13" name="Group 12"/>
          <p:cNvGrpSpPr/>
          <p:nvPr/>
        </p:nvGrpSpPr>
        <p:grpSpPr>
          <a:xfrm>
            <a:off x="694378" y="2377940"/>
            <a:ext cx="2822574" cy="3015420"/>
            <a:chOff x="914400" y="1470855"/>
            <a:chExt cx="2822574" cy="3015420"/>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2564973" y="147085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Pentagon 20"/>
          <p:cNvSpPr/>
          <p:nvPr/>
        </p:nvSpPr>
        <p:spPr>
          <a:xfrm>
            <a:off x="428623" y="1035052"/>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Pentagon 21"/>
          <p:cNvSpPr/>
          <p:nvPr/>
        </p:nvSpPr>
        <p:spPr>
          <a:xfrm>
            <a:off x="426112" y="1704079"/>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65036" y="1142779"/>
            <a:ext cx="2236128" cy="4882390"/>
          </a:xfrm>
          <a:custGeom>
            <a:avLst/>
            <a:gdLst>
              <a:gd name="connsiteX0" fmla="*/ 0 w 2236128"/>
              <a:gd name="connsiteY0" fmla="*/ 4875463 h 4882390"/>
              <a:gd name="connsiteX1" fmla="*/ 8428 w 2236128"/>
              <a:gd name="connsiteY1" fmla="*/ 4882390 h 4882390"/>
              <a:gd name="connsiteX2" fmla="*/ 0 w 2236128"/>
              <a:gd name="connsiteY2" fmla="*/ 4882390 h 4882390"/>
              <a:gd name="connsiteX3" fmla="*/ 0 w 2236128"/>
              <a:gd name="connsiteY3" fmla="*/ 0 h 4882390"/>
              <a:gd name="connsiteX4" fmla="*/ 2236128 w 2236128"/>
              <a:gd name="connsiteY4" fmla="*/ 0 h 4882390"/>
              <a:gd name="connsiteX5" fmla="*/ 2236128 w 2236128"/>
              <a:gd name="connsiteY5" fmla="*/ 4882390 h 4882390"/>
              <a:gd name="connsiteX6" fmla="*/ 1887685 w 2236128"/>
              <a:gd name="connsiteY6" fmla="*/ 4882390 h 4882390"/>
              <a:gd name="connsiteX7" fmla="*/ 1896461 w 2236128"/>
              <a:gd name="connsiteY7" fmla="*/ 4839187 h 4882390"/>
              <a:gd name="connsiteX8" fmla="*/ 1813333 w 2236128"/>
              <a:gd name="connsiteY8" fmla="*/ 4231719 h 4882390"/>
              <a:gd name="connsiteX9" fmla="*/ 1686891 w 2236128"/>
              <a:gd name="connsiteY9" fmla="*/ 4245447 h 4882390"/>
              <a:gd name="connsiteX10" fmla="*/ 1605515 w 2236128"/>
              <a:gd name="connsiteY10" fmla="*/ 3991929 h 4882390"/>
              <a:gd name="connsiteX11" fmla="*/ 1515993 w 2236128"/>
              <a:gd name="connsiteY11" fmla="*/ 4033492 h 4882390"/>
              <a:gd name="connsiteX12" fmla="*/ 1365725 w 2236128"/>
              <a:gd name="connsiteY12" fmla="*/ 4081450 h 4882390"/>
              <a:gd name="connsiteX13" fmla="*/ 1189879 w 2236128"/>
              <a:gd name="connsiteY13" fmla="*/ 4110225 h 4882390"/>
              <a:gd name="connsiteX14" fmla="*/ 1023624 w 2236128"/>
              <a:gd name="connsiteY14" fmla="*/ 4119817 h 4882390"/>
              <a:gd name="connsiteX15" fmla="*/ 847778 w 2236128"/>
              <a:gd name="connsiteY15" fmla="*/ 4107028 h 4882390"/>
              <a:gd name="connsiteX16" fmla="*/ 694312 w 2236128"/>
              <a:gd name="connsiteY16" fmla="*/ 4075056 h 4882390"/>
              <a:gd name="connsiteX17" fmla="*/ 576016 w 2236128"/>
              <a:gd name="connsiteY17" fmla="*/ 4036690 h 4882390"/>
              <a:gd name="connsiteX18" fmla="*/ 476902 w 2236128"/>
              <a:gd name="connsiteY18" fmla="*/ 3998323 h 4882390"/>
              <a:gd name="connsiteX19" fmla="*/ 380986 w 2236128"/>
              <a:gd name="connsiteY19" fmla="*/ 3956759 h 4882390"/>
              <a:gd name="connsiteX20" fmla="*/ 288267 w 2236128"/>
              <a:gd name="connsiteY20" fmla="*/ 3896013 h 4882390"/>
              <a:gd name="connsiteX21" fmla="*/ 259493 w 2236128"/>
              <a:gd name="connsiteY21" fmla="*/ 3982337 h 4882390"/>
              <a:gd name="connsiteX22" fmla="*/ 198746 w 2236128"/>
              <a:gd name="connsiteY22" fmla="*/ 4142197 h 4882390"/>
              <a:gd name="connsiteX23" fmla="*/ 38886 w 2236128"/>
              <a:gd name="connsiteY23" fmla="*/ 4506678 h 4882390"/>
              <a:gd name="connsiteX24" fmla="*/ 103390 w 2236128"/>
              <a:gd name="connsiteY24" fmla="*/ 4536897 h 4882390"/>
              <a:gd name="connsiteX25" fmla="*/ 0 w 2236128"/>
              <a:gd name="connsiteY25" fmla="*/ 466872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36128" h="4882390">
                <a:moveTo>
                  <a:pt x="0" y="4875463"/>
                </a:moveTo>
                <a:lnTo>
                  <a:pt x="8428" y="4882390"/>
                </a:lnTo>
                <a:lnTo>
                  <a:pt x="0" y="4882390"/>
                </a:lnTo>
                <a:close/>
                <a:moveTo>
                  <a:pt x="0" y="0"/>
                </a:moveTo>
                <a:lnTo>
                  <a:pt x="2236128" y="0"/>
                </a:lnTo>
                <a:lnTo>
                  <a:pt x="2236128" y="4882390"/>
                </a:lnTo>
                <a:lnTo>
                  <a:pt x="1887685" y="4882390"/>
                </a:lnTo>
                <a:lnTo>
                  <a:pt x="1896461" y="4839187"/>
                </a:lnTo>
                <a:lnTo>
                  <a:pt x="1813333" y="4231719"/>
                </a:lnTo>
                <a:lnTo>
                  <a:pt x="1686891" y="4245447"/>
                </a:lnTo>
                <a:lnTo>
                  <a:pt x="1605515" y="3991929"/>
                </a:lnTo>
                <a:lnTo>
                  <a:pt x="1515993" y="4033492"/>
                </a:lnTo>
                <a:lnTo>
                  <a:pt x="1365725" y="4081450"/>
                </a:lnTo>
                <a:lnTo>
                  <a:pt x="1189879" y="4110225"/>
                </a:lnTo>
                <a:lnTo>
                  <a:pt x="1023624" y="4119817"/>
                </a:lnTo>
                <a:lnTo>
                  <a:pt x="847778" y="4107028"/>
                </a:lnTo>
                <a:lnTo>
                  <a:pt x="694312" y="4075056"/>
                </a:lnTo>
                <a:lnTo>
                  <a:pt x="576016" y="4036690"/>
                </a:lnTo>
                <a:lnTo>
                  <a:pt x="476902" y="3998323"/>
                </a:lnTo>
                <a:lnTo>
                  <a:pt x="380986" y="3956759"/>
                </a:lnTo>
                <a:lnTo>
                  <a:pt x="288267" y="3896013"/>
                </a:lnTo>
                <a:lnTo>
                  <a:pt x="259493" y="3982337"/>
                </a:lnTo>
                <a:lnTo>
                  <a:pt x="198746" y="4142197"/>
                </a:lnTo>
                <a:lnTo>
                  <a:pt x="38886" y="4506678"/>
                </a:lnTo>
                <a:lnTo>
                  <a:pt x="103390" y="4536897"/>
                </a:lnTo>
                <a:lnTo>
                  <a:pt x="0" y="4668720"/>
                </a:lnTo>
                <a:close/>
              </a:path>
            </a:pathLst>
          </a:custGeom>
        </p:spPr>
      </p:pic>
    </p:spTree>
    <p:extLst>
      <p:ext uri="{BB962C8B-B14F-4D97-AF65-F5344CB8AC3E}">
        <p14:creationId xmlns:p14="http://schemas.microsoft.com/office/powerpoint/2010/main" val="181647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nodeType="withEffect">
                                  <p:stCondLst>
                                    <p:cond delay="120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2100"/>
                                        <p:tgtEl>
                                          <p:spTgt spid="38"/>
                                        </p:tgtEl>
                                      </p:cBhvr>
                                    </p:animEffect>
                                  </p:childTnLst>
                                </p:cTn>
                              </p:par>
                              <p:par>
                                <p:cTn id="11" presetID="22" presetClass="entr" presetSubtype="8" fill="hold" grpId="0" nodeType="withEffect">
                                  <p:stCondLst>
                                    <p:cond delay="140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140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10" presetClass="entr" presetSubtype="0" fill="hold" nodeType="withEffect">
                                  <p:stCondLst>
                                    <p:cond delay="18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Mount Fitz Roy, Patagonia</a:t>
            </a:r>
          </a:p>
        </p:txBody>
      </p:sp>
      <p:sp>
        <p:nvSpPr>
          <p:cNvPr id="12" name="Oval 11"/>
          <p:cNvSpPr/>
          <p:nvPr/>
        </p:nvSpPr>
        <p:spPr>
          <a:xfrm>
            <a:off x="589603" y="2437436"/>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871465" y="1380404"/>
            <a:ext cx="7387656" cy="962574"/>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Mount Fitz Roy is a mountain which is over 3300 metres high (which is about the same height as 736 double decker buses) and is one of the most difficult mountains to climb in the world! </a:t>
            </a:r>
          </a:p>
        </p:txBody>
      </p:sp>
      <p:grpSp>
        <p:nvGrpSpPr>
          <p:cNvPr id="13" name="Group 12"/>
          <p:cNvGrpSpPr/>
          <p:nvPr/>
        </p:nvGrpSpPr>
        <p:grpSpPr>
          <a:xfrm>
            <a:off x="694378" y="2377940"/>
            <a:ext cx="2822574" cy="3015420"/>
            <a:chOff x="914400" y="1470855"/>
            <a:chExt cx="2822574" cy="3015420"/>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2564973" y="147085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849275" y="2434925"/>
            <a:ext cx="2718266" cy="3358709"/>
          </a:xfrm>
          <a:custGeom>
            <a:avLst/>
            <a:gdLst>
              <a:gd name="connsiteX0" fmla="*/ 2718266 w 2718266"/>
              <a:gd name="connsiteY0" fmla="*/ 0 h 3358709"/>
              <a:gd name="connsiteX1" fmla="*/ 0 w 2718266"/>
              <a:gd name="connsiteY1" fmla="*/ 0 h 3358709"/>
              <a:gd name="connsiteX2" fmla="*/ 0 w 2718266"/>
              <a:gd name="connsiteY2" fmla="*/ 3358709 h 3358709"/>
              <a:gd name="connsiteX3" fmla="*/ 575163 w 2718266"/>
              <a:gd name="connsiteY3" fmla="*/ 3358709 h 3358709"/>
              <a:gd name="connsiteX4" fmla="*/ 664481 w 2718266"/>
              <a:gd name="connsiteY4" fmla="*/ 2862840 h 3358709"/>
              <a:gd name="connsiteX5" fmla="*/ 873117 w 2718266"/>
              <a:gd name="connsiteY5" fmla="*/ 2859971 h 3358709"/>
              <a:gd name="connsiteX6" fmla="*/ 923454 w 2718266"/>
              <a:gd name="connsiteY6" fmla="*/ 2661417 h 3358709"/>
              <a:gd name="connsiteX7" fmla="*/ 1012976 w 2718266"/>
              <a:gd name="connsiteY7" fmla="*/ 2709375 h 3358709"/>
              <a:gd name="connsiteX8" fmla="*/ 1140864 w 2718266"/>
              <a:gd name="connsiteY8" fmla="*/ 2760530 h 3358709"/>
              <a:gd name="connsiteX9" fmla="*/ 1300724 w 2718266"/>
              <a:gd name="connsiteY9" fmla="*/ 2802094 h 3358709"/>
              <a:gd name="connsiteX10" fmla="*/ 1444598 w 2718266"/>
              <a:gd name="connsiteY10" fmla="*/ 2821277 h 3358709"/>
              <a:gd name="connsiteX11" fmla="*/ 1594867 w 2718266"/>
              <a:gd name="connsiteY11" fmla="*/ 2821277 h 3358709"/>
              <a:gd name="connsiteX12" fmla="*/ 1713163 w 2718266"/>
              <a:gd name="connsiteY12" fmla="*/ 2818080 h 3358709"/>
              <a:gd name="connsiteX13" fmla="*/ 1841051 w 2718266"/>
              <a:gd name="connsiteY13" fmla="*/ 2798897 h 3358709"/>
              <a:gd name="connsiteX14" fmla="*/ 1952954 w 2718266"/>
              <a:gd name="connsiteY14" fmla="*/ 2770122 h 3358709"/>
              <a:gd name="connsiteX15" fmla="*/ 2042475 w 2718266"/>
              <a:gd name="connsiteY15" fmla="*/ 2741347 h 3358709"/>
              <a:gd name="connsiteX16" fmla="*/ 2147983 w 2718266"/>
              <a:gd name="connsiteY16" fmla="*/ 2706178 h 3358709"/>
              <a:gd name="connsiteX17" fmla="*/ 2247096 w 2718266"/>
              <a:gd name="connsiteY17" fmla="*/ 2642234 h 3358709"/>
              <a:gd name="connsiteX18" fmla="*/ 2224716 w 2718266"/>
              <a:gd name="connsiteY18" fmla="*/ 2773319 h 3358709"/>
              <a:gd name="connsiteX19" fmla="*/ 2248549 w 2718266"/>
              <a:gd name="connsiteY19" fmla="*/ 2841056 h 3358709"/>
              <a:gd name="connsiteX20" fmla="*/ 2291857 w 2718266"/>
              <a:gd name="connsiteY20" fmla="*/ 2840460 h 3358709"/>
              <a:gd name="connsiteX21" fmla="*/ 2422942 w 2718266"/>
              <a:gd name="connsiteY21" fmla="*/ 3140997 h 3358709"/>
              <a:gd name="connsiteX22" fmla="*/ 2332854 w 2718266"/>
              <a:gd name="connsiteY22" fmla="*/ 3358709 h 3358709"/>
              <a:gd name="connsiteX23" fmla="*/ 2718266 w 2718266"/>
              <a:gd name="connsiteY23" fmla="*/ 3358709 h 33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18266" h="3358709">
                <a:moveTo>
                  <a:pt x="2718266" y="0"/>
                </a:moveTo>
                <a:lnTo>
                  <a:pt x="0" y="0"/>
                </a:lnTo>
                <a:lnTo>
                  <a:pt x="0" y="3358709"/>
                </a:lnTo>
                <a:lnTo>
                  <a:pt x="575163" y="3358709"/>
                </a:lnTo>
                <a:lnTo>
                  <a:pt x="664481" y="2862840"/>
                </a:lnTo>
                <a:lnTo>
                  <a:pt x="873117" y="2859971"/>
                </a:lnTo>
                <a:lnTo>
                  <a:pt x="923454" y="2661417"/>
                </a:lnTo>
                <a:lnTo>
                  <a:pt x="1012976" y="2709375"/>
                </a:lnTo>
                <a:lnTo>
                  <a:pt x="1140864" y="2760530"/>
                </a:lnTo>
                <a:lnTo>
                  <a:pt x="1300724" y="2802094"/>
                </a:lnTo>
                <a:lnTo>
                  <a:pt x="1444598" y="2821277"/>
                </a:lnTo>
                <a:lnTo>
                  <a:pt x="1594867" y="2821277"/>
                </a:lnTo>
                <a:lnTo>
                  <a:pt x="1713163" y="2818080"/>
                </a:lnTo>
                <a:lnTo>
                  <a:pt x="1841051" y="2798897"/>
                </a:lnTo>
                <a:lnTo>
                  <a:pt x="1952954" y="2770122"/>
                </a:lnTo>
                <a:lnTo>
                  <a:pt x="2042475" y="2741347"/>
                </a:lnTo>
                <a:lnTo>
                  <a:pt x="2147983" y="2706178"/>
                </a:lnTo>
                <a:lnTo>
                  <a:pt x="2247096" y="2642234"/>
                </a:lnTo>
                <a:lnTo>
                  <a:pt x="2224716" y="2773319"/>
                </a:lnTo>
                <a:lnTo>
                  <a:pt x="2248549" y="2841056"/>
                </a:lnTo>
                <a:lnTo>
                  <a:pt x="2291857" y="2840460"/>
                </a:lnTo>
                <a:lnTo>
                  <a:pt x="2422942" y="3140997"/>
                </a:lnTo>
                <a:lnTo>
                  <a:pt x="2332854" y="3358709"/>
                </a:lnTo>
                <a:lnTo>
                  <a:pt x="2718266" y="3358709"/>
                </a:lnTo>
                <a:close/>
              </a:path>
            </a:pathLst>
          </a:custGeom>
        </p:spPr>
      </p:pic>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845122" y="2529403"/>
            <a:ext cx="4535522" cy="3023681"/>
          </a:xfrm>
          <a:custGeom>
            <a:avLst/>
            <a:gdLst>
              <a:gd name="connsiteX0" fmla="*/ 270499 w 4535522"/>
              <a:gd name="connsiteY0" fmla="*/ 0 h 3023681"/>
              <a:gd name="connsiteX1" fmla="*/ 4265023 w 4535522"/>
              <a:gd name="connsiteY1" fmla="*/ 0 h 3023681"/>
              <a:gd name="connsiteX2" fmla="*/ 4535522 w 4535522"/>
              <a:gd name="connsiteY2" fmla="*/ 270499 h 3023681"/>
              <a:gd name="connsiteX3" fmla="*/ 4535522 w 4535522"/>
              <a:gd name="connsiteY3" fmla="*/ 2753182 h 3023681"/>
              <a:gd name="connsiteX4" fmla="*/ 4265023 w 4535522"/>
              <a:gd name="connsiteY4" fmla="*/ 3023681 h 3023681"/>
              <a:gd name="connsiteX5" fmla="*/ 270499 w 4535522"/>
              <a:gd name="connsiteY5" fmla="*/ 3023681 h 3023681"/>
              <a:gd name="connsiteX6" fmla="*/ 0 w 4535522"/>
              <a:gd name="connsiteY6" fmla="*/ 2753182 h 3023681"/>
              <a:gd name="connsiteX7" fmla="*/ 0 w 4535522"/>
              <a:gd name="connsiteY7" fmla="*/ 270499 h 3023681"/>
              <a:gd name="connsiteX8" fmla="*/ 270499 w 4535522"/>
              <a:gd name="connsiteY8" fmla="*/ 0 h 302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5522" h="3023681">
                <a:moveTo>
                  <a:pt x="270499" y="0"/>
                </a:moveTo>
                <a:lnTo>
                  <a:pt x="4265023" y="0"/>
                </a:lnTo>
                <a:cubicBezTo>
                  <a:pt x="4414415" y="0"/>
                  <a:pt x="4535522" y="121107"/>
                  <a:pt x="4535522" y="270499"/>
                </a:cubicBezTo>
                <a:lnTo>
                  <a:pt x="4535522" y="2753182"/>
                </a:lnTo>
                <a:cubicBezTo>
                  <a:pt x="4535522" y="2902574"/>
                  <a:pt x="4414415" y="3023681"/>
                  <a:pt x="4265023" y="3023681"/>
                </a:cubicBezTo>
                <a:lnTo>
                  <a:pt x="270499" y="3023681"/>
                </a:lnTo>
                <a:cubicBezTo>
                  <a:pt x="121107" y="3023681"/>
                  <a:pt x="0" y="2902574"/>
                  <a:pt x="0" y="2753182"/>
                </a:cubicBezTo>
                <a:lnTo>
                  <a:pt x="0" y="270499"/>
                </a:lnTo>
                <a:cubicBezTo>
                  <a:pt x="0" y="121107"/>
                  <a:pt x="121107" y="0"/>
                  <a:pt x="270499" y="0"/>
                </a:cubicBezTo>
                <a:close/>
              </a:path>
            </a:pathLst>
          </a:custGeom>
          <a:ln w="76200">
            <a:solidFill>
              <a:srgbClr val="D9D9D9"/>
            </a:solidFill>
          </a:ln>
        </p:spPr>
      </p:pic>
      <p:sp>
        <p:nvSpPr>
          <p:cNvPr id="32" name="Rounded Rectangle 31"/>
          <p:cNvSpPr/>
          <p:nvPr/>
        </p:nvSpPr>
        <p:spPr>
          <a:xfrm>
            <a:off x="2149375" y="4853803"/>
            <a:ext cx="2590459" cy="697095"/>
          </a:xfrm>
          <a:prstGeom prst="roundRect">
            <a:avLst>
              <a:gd name="adj" fmla="val 270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Tx/>
              <a:buNone/>
            </a:pPr>
            <a:r>
              <a:rPr lang="en-GB" altLang="en-US" sz="1600" b="1" dirty="0">
                <a:solidFill>
                  <a:srgbClr val="007AC2"/>
                </a:solidFill>
              </a:rPr>
              <a:t>Awesome! </a:t>
            </a:r>
            <a:r>
              <a:rPr lang="en-GB" altLang="en-US" sz="1600" b="1" dirty="0">
                <a:solidFill>
                  <a:srgbClr val="01407D"/>
                </a:solidFill>
              </a:rPr>
              <a:t>I would love to climb this mountain!</a:t>
            </a:r>
          </a:p>
        </p:txBody>
      </p:sp>
    </p:spTree>
    <p:extLst>
      <p:ext uri="{BB962C8B-B14F-4D97-AF65-F5344CB8AC3E}">
        <p14:creationId xmlns:p14="http://schemas.microsoft.com/office/powerpoint/2010/main" val="115034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nodeType="withEffect">
                                  <p:stCondLst>
                                    <p:cond delay="120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2100"/>
                                        <p:tgtEl>
                                          <p:spTgt spid="38"/>
                                        </p:tgtEl>
                                      </p:cBhvr>
                                    </p:animEffect>
                                  </p:childTnLst>
                                </p:cTn>
                              </p:par>
                              <p:par>
                                <p:cTn id="11" presetID="10" presetClass="entr" presetSubtype="0" fill="hold" grpId="0" nodeType="withEffect">
                                  <p:stCondLst>
                                    <p:cond delay="26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4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Rio Carnival, Brazil</a:t>
            </a:r>
          </a:p>
        </p:txBody>
      </p:sp>
      <p:sp>
        <p:nvSpPr>
          <p:cNvPr id="12" name="Oval 11"/>
          <p:cNvSpPr/>
          <p:nvPr/>
        </p:nvSpPr>
        <p:spPr>
          <a:xfrm>
            <a:off x="5528318" y="1654906"/>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871466" y="1380404"/>
            <a:ext cx="5276416" cy="962574"/>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Rio de Janeiro is a city in Brazil. It is famous for its carnivals. </a:t>
            </a:r>
            <a:r>
              <a:rPr lang="en-GB" altLang="en-US" sz="1700" u="sng" dirty="0">
                <a:solidFill>
                  <a:srgbClr val="007AC2"/>
                </a:solidFill>
              </a:rPr>
              <a:t>Here is </a:t>
            </a:r>
            <a:r>
              <a:rPr lang="en-GB" altLang="en-US" sz="1700" u="sng" dirty="0" err="1">
                <a:solidFill>
                  <a:srgbClr val="007AC2"/>
                </a:solidFill>
              </a:rPr>
              <a:t>Ubercorn</a:t>
            </a:r>
            <a:r>
              <a:rPr lang="en-GB" altLang="en-US" sz="1700" u="sng" dirty="0">
                <a:solidFill>
                  <a:srgbClr val="007AC2"/>
                </a:solidFill>
              </a:rPr>
              <a:t> to tell us more about it. </a:t>
            </a:r>
          </a:p>
        </p:txBody>
      </p:sp>
      <p:grpSp>
        <p:nvGrpSpPr>
          <p:cNvPr id="13" name="Group 12"/>
          <p:cNvGrpSpPr/>
          <p:nvPr/>
        </p:nvGrpSpPr>
        <p:grpSpPr>
          <a:xfrm>
            <a:off x="5633093" y="1788256"/>
            <a:ext cx="2822574" cy="2822574"/>
            <a:chOff x="914400" y="1663701"/>
            <a:chExt cx="2822574" cy="2822574"/>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3135042" y="3716587"/>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420360" y="1076499"/>
            <a:ext cx="3038490" cy="4567910"/>
          </a:xfrm>
          <a:custGeom>
            <a:avLst/>
            <a:gdLst>
              <a:gd name="connsiteX0" fmla="*/ 3038490 w 3038490"/>
              <a:gd name="connsiteY0" fmla="*/ 0 h 4567910"/>
              <a:gd name="connsiteX1" fmla="*/ 0 w 3038490"/>
              <a:gd name="connsiteY1" fmla="*/ 0 h 4567910"/>
              <a:gd name="connsiteX2" fmla="*/ 0 w 3038490"/>
              <a:gd name="connsiteY2" fmla="*/ 4567910 h 4567910"/>
              <a:gd name="connsiteX3" fmla="*/ 942447 w 3038490"/>
              <a:gd name="connsiteY3" fmla="*/ 4567910 h 4567910"/>
              <a:gd name="connsiteX4" fmla="*/ 632332 w 3038490"/>
              <a:gd name="connsiteY4" fmla="*/ 4312863 h 4567910"/>
              <a:gd name="connsiteX5" fmla="*/ 598742 w 3038490"/>
              <a:gd name="connsiteY5" fmla="*/ 3592539 h 4567910"/>
              <a:gd name="connsiteX6" fmla="*/ 708008 w 3038490"/>
              <a:gd name="connsiteY6" fmla="*/ 3561917 h 4567910"/>
              <a:gd name="connsiteX7" fmla="*/ 703245 w 3038490"/>
              <a:gd name="connsiteY7" fmla="*/ 3551485 h 4567910"/>
              <a:gd name="connsiteX8" fmla="*/ 800283 w 3038490"/>
              <a:gd name="connsiteY8" fmla="*/ 3211851 h 4567910"/>
              <a:gd name="connsiteX9" fmla="*/ 863732 w 3038490"/>
              <a:gd name="connsiteY9" fmla="*/ 3245441 h 4567910"/>
              <a:gd name="connsiteX10" fmla="*/ 1016754 w 3038490"/>
              <a:gd name="connsiteY10" fmla="*/ 3320086 h 4567910"/>
              <a:gd name="connsiteX11" fmla="*/ 1188437 w 3038490"/>
              <a:gd name="connsiteY11" fmla="*/ 3361140 h 4567910"/>
              <a:gd name="connsiteX12" fmla="*/ 1378781 w 3038490"/>
              <a:gd name="connsiteY12" fmla="*/ 3398463 h 4567910"/>
              <a:gd name="connsiteX13" fmla="*/ 1550465 w 3038490"/>
              <a:gd name="connsiteY13" fmla="*/ 3402195 h 4567910"/>
              <a:gd name="connsiteX14" fmla="*/ 1696022 w 3038490"/>
              <a:gd name="connsiteY14" fmla="*/ 3394731 h 4567910"/>
              <a:gd name="connsiteX15" fmla="*/ 1830383 w 3038490"/>
              <a:gd name="connsiteY15" fmla="*/ 3368605 h 4567910"/>
              <a:gd name="connsiteX16" fmla="*/ 1972208 w 3038490"/>
              <a:gd name="connsiteY16" fmla="*/ 3331282 h 4567910"/>
              <a:gd name="connsiteX17" fmla="*/ 2080443 w 3038490"/>
              <a:gd name="connsiteY17" fmla="*/ 3286496 h 4567910"/>
              <a:gd name="connsiteX18" fmla="*/ 2207340 w 3038490"/>
              <a:gd name="connsiteY18" fmla="*/ 3223047 h 4567910"/>
              <a:gd name="connsiteX19" fmla="*/ 2330504 w 3038490"/>
              <a:gd name="connsiteY19" fmla="*/ 3148402 h 4567910"/>
              <a:gd name="connsiteX20" fmla="*/ 2352897 w 3038490"/>
              <a:gd name="connsiteY20" fmla="*/ 3226780 h 4567910"/>
              <a:gd name="connsiteX21" fmla="*/ 2364094 w 3038490"/>
              <a:gd name="connsiteY21" fmla="*/ 3402195 h 4567910"/>
              <a:gd name="connsiteX22" fmla="*/ 2416529 w 3038490"/>
              <a:gd name="connsiteY22" fmla="*/ 3561440 h 4567910"/>
              <a:gd name="connsiteX23" fmla="*/ 2569368 w 3038490"/>
              <a:gd name="connsiteY23" fmla="*/ 3570146 h 4567910"/>
              <a:gd name="connsiteX24" fmla="*/ 2744783 w 3038490"/>
              <a:gd name="connsiteY24" fmla="*/ 3894851 h 4567910"/>
              <a:gd name="connsiteX25" fmla="*/ 2751831 w 3038490"/>
              <a:gd name="connsiteY25" fmla="*/ 4567910 h 4567910"/>
              <a:gd name="connsiteX26" fmla="*/ 3038490 w 3038490"/>
              <a:gd name="connsiteY26" fmla="*/ 4567910 h 456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38490" h="4567910">
                <a:moveTo>
                  <a:pt x="3038490" y="0"/>
                </a:moveTo>
                <a:lnTo>
                  <a:pt x="0" y="0"/>
                </a:lnTo>
                <a:lnTo>
                  <a:pt x="0" y="4567910"/>
                </a:lnTo>
                <a:lnTo>
                  <a:pt x="942447" y="4567910"/>
                </a:lnTo>
                <a:lnTo>
                  <a:pt x="632332" y="4312863"/>
                </a:lnTo>
                <a:lnTo>
                  <a:pt x="598742" y="3592539"/>
                </a:lnTo>
                <a:lnTo>
                  <a:pt x="708008" y="3561917"/>
                </a:lnTo>
                <a:lnTo>
                  <a:pt x="703245" y="3551485"/>
                </a:lnTo>
                <a:lnTo>
                  <a:pt x="800283" y="3211851"/>
                </a:lnTo>
                <a:lnTo>
                  <a:pt x="863732" y="3245441"/>
                </a:lnTo>
                <a:lnTo>
                  <a:pt x="1016754" y="3320086"/>
                </a:lnTo>
                <a:lnTo>
                  <a:pt x="1188437" y="3361140"/>
                </a:lnTo>
                <a:lnTo>
                  <a:pt x="1378781" y="3398463"/>
                </a:lnTo>
                <a:lnTo>
                  <a:pt x="1550465" y="3402195"/>
                </a:lnTo>
                <a:lnTo>
                  <a:pt x="1696022" y="3394731"/>
                </a:lnTo>
                <a:lnTo>
                  <a:pt x="1830383" y="3368605"/>
                </a:lnTo>
                <a:lnTo>
                  <a:pt x="1972208" y="3331282"/>
                </a:lnTo>
                <a:lnTo>
                  <a:pt x="2080443" y="3286496"/>
                </a:lnTo>
                <a:lnTo>
                  <a:pt x="2207340" y="3223047"/>
                </a:lnTo>
                <a:lnTo>
                  <a:pt x="2330504" y="3148402"/>
                </a:lnTo>
                <a:lnTo>
                  <a:pt x="2352897" y="3226780"/>
                </a:lnTo>
                <a:lnTo>
                  <a:pt x="2364094" y="3402195"/>
                </a:lnTo>
                <a:lnTo>
                  <a:pt x="2416529" y="3561440"/>
                </a:lnTo>
                <a:lnTo>
                  <a:pt x="2569368" y="3570146"/>
                </a:lnTo>
                <a:lnTo>
                  <a:pt x="2744783" y="3894851"/>
                </a:lnTo>
                <a:lnTo>
                  <a:pt x="2751831" y="4567910"/>
                </a:lnTo>
                <a:lnTo>
                  <a:pt x="3038490" y="4567910"/>
                </a:lnTo>
                <a:close/>
              </a:path>
            </a:pathLst>
          </a:custGeom>
        </p:spPr>
      </p:pic>
      <p:sp>
        <p:nvSpPr>
          <p:cNvPr id="26" name="Rectangle 25">
            <a:hlinkClick r:id="rId4"/>
          </p:cNvPr>
          <p:cNvSpPr/>
          <p:nvPr/>
        </p:nvSpPr>
        <p:spPr>
          <a:xfrm>
            <a:off x="1943442" y="1856485"/>
            <a:ext cx="4020036" cy="379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09000" y="2544557"/>
            <a:ext cx="4303402" cy="2868934"/>
          </a:xfrm>
          <a:custGeom>
            <a:avLst/>
            <a:gdLst>
              <a:gd name="connsiteX0" fmla="*/ 239613 w 4303402"/>
              <a:gd name="connsiteY0" fmla="*/ 0 h 2868934"/>
              <a:gd name="connsiteX1" fmla="*/ 4063789 w 4303402"/>
              <a:gd name="connsiteY1" fmla="*/ 0 h 2868934"/>
              <a:gd name="connsiteX2" fmla="*/ 4303402 w 4303402"/>
              <a:gd name="connsiteY2" fmla="*/ 239613 h 2868934"/>
              <a:gd name="connsiteX3" fmla="*/ 4303402 w 4303402"/>
              <a:gd name="connsiteY3" fmla="*/ 2629321 h 2868934"/>
              <a:gd name="connsiteX4" fmla="*/ 4063789 w 4303402"/>
              <a:gd name="connsiteY4" fmla="*/ 2868934 h 2868934"/>
              <a:gd name="connsiteX5" fmla="*/ 239613 w 4303402"/>
              <a:gd name="connsiteY5" fmla="*/ 2868934 h 2868934"/>
              <a:gd name="connsiteX6" fmla="*/ 0 w 4303402"/>
              <a:gd name="connsiteY6" fmla="*/ 2629321 h 2868934"/>
              <a:gd name="connsiteX7" fmla="*/ 0 w 4303402"/>
              <a:gd name="connsiteY7" fmla="*/ 239613 h 2868934"/>
              <a:gd name="connsiteX8" fmla="*/ 239613 w 4303402"/>
              <a:gd name="connsiteY8" fmla="*/ 0 h 286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3402" h="2868934">
                <a:moveTo>
                  <a:pt x="239613" y="0"/>
                </a:moveTo>
                <a:lnTo>
                  <a:pt x="4063789" y="0"/>
                </a:lnTo>
                <a:cubicBezTo>
                  <a:pt x="4196124" y="0"/>
                  <a:pt x="4303402" y="107278"/>
                  <a:pt x="4303402" y="239613"/>
                </a:cubicBezTo>
                <a:lnTo>
                  <a:pt x="4303402" y="2629321"/>
                </a:lnTo>
                <a:cubicBezTo>
                  <a:pt x="4303402" y="2761656"/>
                  <a:pt x="4196124" y="2868934"/>
                  <a:pt x="4063789" y="2868934"/>
                </a:cubicBezTo>
                <a:lnTo>
                  <a:pt x="239613" y="2868934"/>
                </a:lnTo>
                <a:cubicBezTo>
                  <a:pt x="107278" y="2868934"/>
                  <a:pt x="0" y="2761656"/>
                  <a:pt x="0" y="2629321"/>
                </a:cubicBezTo>
                <a:lnTo>
                  <a:pt x="0" y="239613"/>
                </a:lnTo>
                <a:cubicBezTo>
                  <a:pt x="0" y="107278"/>
                  <a:pt x="107278" y="0"/>
                  <a:pt x="239613" y="0"/>
                </a:cubicBezTo>
                <a:close/>
              </a:path>
            </a:pathLst>
          </a:custGeom>
          <a:ln w="76200">
            <a:solidFill>
              <a:srgbClr val="D9D9D9"/>
            </a:solidFill>
          </a:ln>
        </p:spPr>
      </p:pic>
      <p:sp>
        <p:nvSpPr>
          <p:cNvPr id="30" name="Pentagon 29"/>
          <p:cNvSpPr/>
          <p:nvPr/>
        </p:nvSpPr>
        <p:spPr>
          <a:xfrm rot="10800000">
            <a:off x="7453167" y="4829655"/>
            <a:ext cx="1272176"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Pentagon 32"/>
          <p:cNvSpPr/>
          <p:nvPr/>
        </p:nvSpPr>
        <p:spPr>
          <a:xfrm rot="10800000">
            <a:off x="7450656" y="5498682"/>
            <a:ext cx="1272176"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135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nodeType="withEffect">
                                  <p:stCondLst>
                                    <p:cond delay="120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2100"/>
                                        <p:tgtEl>
                                          <p:spTgt spid="38"/>
                                        </p:tgtEl>
                                      </p:cBhvr>
                                    </p:animEffect>
                                  </p:childTnLst>
                                </p:cTn>
                              </p:par>
                              <p:par>
                                <p:cTn id="11" presetID="10" presetClass="entr" presetSubtype="0"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22" presetClass="entr" presetSubtype="2" fill="hold" grpId="0" nodeType="withEffect">
                                  <p:stCondLst>
                                    <p:cond delay="1000"/>
                                  </p:stCondLst>
                                  <p:childTnLst>
                                    <p:set>
                                      <p:cBhvr>
                                        <p:cTn id="15" dur="1" fill="hold">
                                          <p:stCondLst>
                                            <p:cond delay="0"/>
                                          </p:stCondLst>
                                        </p:cTn>
                                        <p:tgtEl>
                                          <p:spTgt spid="33"/>
                                        </p:tgtEl>
                                        <p:attrNameLst>
                                          <p:attrName>style.visibility</p:attrName>
                                        </p:attrNameLst>
                                      </p:cBhvr>
                                      <p:to>
                                        <p:strVal val="visible"/>
                                      </p:to>
                                    </p:set>
                                    <p:animEffect transition="in" filter="wipe(right)">
                                      <p:cBhvr>
                                        <p:cTn id="16" dur="600"/>
                                        <p:tgtEl>
                                          <p:spTgt spid="33"/>
                                        </p:tgtEl>
                                      </p:cBhvr>
                                    </p:animEffect>
                                  </p:childTnLst>
                                </p:cTn>
                              </p:par>
                              <p:par>
                                <p:cTn id="17" presetID="22" presetClass="entr" presetSubtype="2" fill="hold" grpId="0" nodeType="withEffect">
                                  <p:stCondLst>
                                    <p:cond delay="1000"/>
                                  </p:stCondLst>
                                  <p:childTnLst>
                                    <p:set>
                                      <p:cBhvr>
                                        <p:cTn id="18" dur="1" fill="hold">
                                          <p:stCondLst>
                                            <p:cond delay="0"/>
                                          </p:stCondLst>
                                        </p:cTn>
                                        <p:tgtEl>
                                          <p:spTgt spid="30"/>
                                        </p:tgtEl>
                                        <p:attrNameLst>
                                          <p:attrName>style.visibility</p:attrName>
                                        </p:attrNameLst>
                                      </p:cBhvr>
                                      <p:to>
                                        <p:strVal val="visible"/>
                                      </p:to>
                                    </p:set>
                                    <p:animEffect transition="in" filter="wipe(right)">
                                      <p:cBhvr>
                                        <p:cTn id="19" dur="6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ounded Rectangle 27"/>
          <p:cNvSpPr/>
          <p:nvPr/>
        </p:nvSpPr>
        <p:spPr>
          <a:xfrm>
            <a:off x="1819345" y="1346229"/>
            <a:ext cx="5495779" cy="560486"/>
          </a:xfrm>
          <a:prstGeom prst="roundRect">
            <a:avLst>
              <a:gd name="adj" fmla="val 4648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Here are some funky facts about the Atacama Desert. </a:t>
            </a:r>
          </a:p>
        </p:txBody>
      </p:sp>
      <p:sp>
        <p:nvSpPr>
          <p:cNvPr id="2" name="Title 1"/>
          <p:cNvSpPr>
            <a:spLocks noGrp="1"/>
          </p:cNvSpPr>
          <p:nvPr>
            <p:ph type="title"/>
          </p:nvPr>
        </p:nvSpPr>
        <p:spPr/>
        <p:txBody>
          <a:bodyPr/>
          <a:lstStyle/>
          <a:p>
            <a:r>
              <a:rPr lang="en-GB" dirty="0">
                <a:solidFill>
                  <a:srgbClr val="007AC2"/>
                </a:solidFill>
              </a:rPr>
              <a:t>Atacama Desert, Chile</a:t>
            </a:r>
          </a:p>
        </p:txBody>
      </p:sp>
      <p:sp>
        <p:nvSpPr>
          <p:cNvPr id="12" name="Oval 11"/>
          <p:cNvSpPr/>
          <p:nvPr/>
        </p:nvSpPr>
        <p:spPr>
          <a:xfrm>
            <a:off x="564015" y="2701098"/>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l="1298" t="2317" r="4167" b="10239"/>
          <a:stretch>
            <a:fillRect/>
          </a:stretch>
        </p:blipFill>
        <p:spPr>
          <a:xfrm>
            <a:off x="3460167" y="2680084"/>
            <a:ext cx="2987257" cy="1849313"/>
          </a:xfrm>
          <a:custGeom>
            <a:avLst/>
            <a:gdLst>
              <a:gd name="connsiteX0" fmla="*/ 172042 w 2987257"/>
              <a:gd name="connsiteY0" fmla="*/ 0 h 1849313"/>
              <a:gd name="connsiteX1" fmla="*/ 2815215 w 2987257"/>
              <a:gd name="connsiteY1" fmla="*/ 0 h 1849313"/>
              <a:gd name="connsiteX2" fmla="*/ 2987257 w 2987257"/>
              <a:gd name="connsiteY2" fmla="*/ 172042 h 1849313"/>
              <a:gd name="connsiteX3" fmla="*/ 2987257 w 2987257"/>
              <a:gd name="connsiteY3" fmla="*/ 1677271 h 1849313"/>
              <a:gd name="connsiteX4" fmla="*/ 2815215 w 2987257"/>
              <a:gd name="connsiteY4" fmla="*/ 1849313 h 1849313"/>
              <a:gd name="connsiteX5" fmla="*/ 172042 w 2987257"/>
              <a:gd name="connsiteY5" fmla="*/ 1849313 h 1849313"/>
              <a:gd name="connsiteX6" fmla="*/ 0 w 2987257"/>
              <a:gd name="connsiteY6" fmla="*/ 1677271 h 1849313"/>
              <a:gd name="connsiteX7" fmla="*/ 0 w 2987257"/>
              <a:gd name="connsiteY7" fmla="*/ 172042 h 1849313"/>
              <a:gd name="connsiteX8" fmla="*/ 172042 w 2987257"/>
              <a:gd name="connsiteY8" fmla="*/ 0 h 184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7257" h="1849313">
                <a:moveTo>
                  <a:pt x="172042" y="0"/>
                </a:moveTo>
                <a:lnTo>
                  <a:pt x="2815215" y="0"/>
                </a:lnTo>
                <a:cubicBezTo>
                  <a:pt x="2910231" y="0"/>
                  <a:pt x="2987257" y="77026"/>
                  <a:pt x="2987257" y="172042"/>
                </a:cubicBezTo>
                <a:lnTo>
                  <a:pt x="2987257" y="1677271"/>
                </a:lnTo>
                <a:cubicBezTo>
                  <a:pt x="2987257" y="1772287"/>
                  <a:pt x="2910231" y="1849313"/>
                  <a:pt x="2815215" y="1849313"/>
                </a:cubicBezTo>
                <a:lnTo>
                  <a:pt x="172042" y="1849313"/>
                </a:lnTo>
                <a:cubicBezTo>
                  <a:pt x="77026" y="1849313"/>
                  <a:pt x="0" y="1772287"/>
                  <a:pt x="0" y="1677271"/>
                </a:cubicBezTo>
                <a:lnTo>
                  <a:pt x="0" y="172042"/>
                </a:lnTo>
                <a:cubicBezTo>
                  <a:pt x="0" y="77026"/>
                  <a:pt x="77026" y="0"/>
                  <a:pt x="172042" y="0"/>
                </a:cubicBezTo>
                <a:close/>
              </a:path>
            </a:pathLst>
          </a:custGeom>
          <a:ln w="76200">
            <a:solidFill>
              <a:srgbClr val="D9D9D9"/>
            </a:solidFill>
          </a:ln>
        </p:spPr>
      </p:pic>
      <p:grpSp>
        <p:nvGrpSpPr>
          <p:cNvPr id="13" name="Group 12"/>
          <p:cNvGrpSpPr/>
          <p:nvPr/>
        </p:nvGrpSpPr>
        <p:grpSpPr>
          <a:xfrm>
            <a:off x="668790" y="2834448"/>
            <a:ext cx="2822574" cy="2822574"/>
            <a:chOff x="914400" y="1663701"/>
            <a:chExt cx="2822574" cy="2822574"/>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3094484" y="1918862"/>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880222" y="1989926"/>
            <a:ext cx="5488914" cy="690328"/>
            <a:chOff x="2593450" y="2105593"/>
            <a:chExt cx="5488914" cy="690328"/>
          </a:xfrm>
        </p:grpSpPr>
        <p:sp>
          <p:nvSpPr>
            <p:cNvPr id="17" name="Rounded Rectangle 16"/>
            <p:cNvSpPr/>
            <p:nvPr/>
          </p:nvSpPr>
          <p:spPr>
            <a:xfrm>
              <a:off x="2848874" y="2185992"/>
              <a:ext cx="5233490" cy="560486"/>
            </a:xfrm>
            <a:prstGeom prst="roundRect">
              <a:avLst>
                <a:gd name="adj" fmla="val 4648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b="1" dirty="0">
                  <a:solidFill>
                    <a:srgbClr val="007AC2"/>
                  </a:solidFill>
                </a:rPr>
                <a:t>It stretches from Peru all the way to Chile. </a:t>
              </a:r>
            </a:p>
          </p:txBody>
        </p:sp>
        <p:sp>
          <p:nvSpPr>
            <p:cNvPr id="19" name="Oval 18"/>
            <p:cNvSpPr/>
            <p:nvPr/>
          </p:nvSpPr>
          <p:spPr>
            <a:xfrm>
              <a:off x="2593450" y="2105593"/>
              <a:ext cx="690328" cy="690328"/>
            </a:xfrm>
            <a:prstGeom prst="ellipse">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grpSp>
      <p:cxnSp>
        <p:nvCxnSpPr>
          <p:cNvPr id="35" name="Straight Connector 34"/>
          <p:cNvCxnSpPr/>
          <p:nvPr/>
        </p:nvCxnSpPr>
        <p:spPr>
          <a:xfrm>
            <a:off x="480677" y="5940133"/>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3300555" y="4069403"/>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81215" y="2554308"/>
            <a:ext cx="2759579" cy="4483290"/>
          </a:xfrm>
          <a:custGeom>
            <a:avLst/>
            <a:gdLst>
              <a:gd name="connsiteX0" fmla="*/ 0 w 2759579"/>
              <a:gd name="connsiteY0" fmla="*/ 4296958 h 4483290"/>
              <a:gd name="connsiteX1" fmla="*/ 303002 w 2759579"/>
              <a:gd name="connsiteY1" fmla="*/ 4473509 h 4483290"/>
              <a:gd name="connsiteX2" fmla="*/ 442107 w 2759579"/>
              <a:gd name="connsiteY2" fmla="*/ 4483290 h 4483290"/>
              <a:gd name="connsiteX3" fmla="*/ 0 w 2759579"/>
              <a:gd name="connsiteY3" fmla="*/ 4483290 h 4483290"/>
              <a:gd name="connsiteX4" fmla="*/ 0 w 2759579"/>
              <a:gd name="connsiteY4" fmla="*/ 0 h 4483290"/>
              <a:gd name="connsiteX5" fmla="*/ 2759579 w 2759579"/>
              <a:gd name="connsiteY5" fmla="*/ 0 h 4483290"/>
              <a:gd name="connsiteX6" fmla="*/ 2759579 w 2759579"/>
              <a:gd name="connsiteY6" fmla="*/ 4483290 h 4483290"/>
              <a:gd name="connsiteX7" fmla="*/ 2058300 w 2759579"/>
              <a:gd name="connsiteY7" fmla="*/ 4483290 h 4483290"/>
              <a:gd name="connsiteX8" fmla="*/ 2575939 w 2759579"/>
              <a:gd name="connsiteY8" fmla="*/ 4186127 h 4483290"/>
              <a:gd name="connsiteX9" fmla="*/ 2311416 w 2759579"/>
              <a:gd name="connsiteY9" fmla="*/ 3206412 h 4483290"/>
              <a:gd name="connsiteX10" fmla="*/ 1870545 w 2759579"/>
              <a:gd name="connsiteY10" fmla="*/ 2902701 h 4483290"/>
              <a:gd name="connsiteX11" fmla="*/ 1826150 w 2759579"/>
              <a:gd name="connsiteY11" fmla="*/ 2914971 h 4483290"/>
              <a:gd name="connsiteX12" fmla="*/ 1792168 w 2759579"/>
              <a:gd name="connsiteY12" fmla="*/ 2843918 h 4483290"/>
              <a:gd name="connsiteX13" fmla="*/ 1723588 w 2759579"/>
              <a:gd name="connsiteY13" fmla="*/ 2879841 h 4483290"/>
              <a:gd name="connsiteX14" fmla="*/ 1632148 w 2759579"/>
              <a:gd name="connsiteY14" fmla="*/ 2909232 h 4483290"/>
              <a:gd name="connsiteX15" fmla="*/ 1504785 w 2759579"/>
              <a:gd name="connsiteY15" fmla="*/ 2945155 h 4483290"/>
              <a:gd name="connsiteX16" fmla="*/ 1380688 w 2759579"/>
              <a:gd name="connsiteY16" fmla="*/ 2964749 h 4483290"/>
              <a:gd name="connsiteX17" fmla="*/ 1227199 w 2759579"/>
              <a:gd name="connsiteY17" fmla="*/ 2977812 h 4483290"/>
              <a:gd name="connsiteX18" fmla="*/ 1099836 w 2759579"/>
              <a:gd name="connsiteY18" fmla="*/ 2968015 h 4483290"/>
              <a:gd name="connsiteX19" fmla="*/ 995334 w 2759579"/>
              <a:gd name="connsiteY19" fmla="*/ 2964749 h 4483290"/>
              <a:gd name="connsiteX20" fmla="*/ 877768 w 2759579"/>
              <a:gd name="connsiteY20" fmla="*/ 2935358 h 4483290"/>
              <a:gd name="connsiteX21" fmla="*/ 769999 w 2759579"/>
              <a:gd name="connsiteY21" fmla="*/ 2912498 h 4483290"/>
              <a:gd name="connsiteX22" fmla="*/ 681825 w 2759579"/>
              <a:gd name="connsiteY22" fmla="*/ 2876575 h 4483290"/>
              <a:gd name="connsiteX23" fmla="*/ 655699 w 2759579"/>
              <a:gd name="connsiteY23" fmla="*/ 3118238 h 4483290"/>
              <a:gd name="connsiteX24" fmla="*/ 626308 w 2759579"/>
              <a:gd name="connsiteY24" fmla="*/ 3356635 h 4483290"/>
              <a:gd name="connsiteX25" fmla="*/ 629978 w 2759579"/>
              <a:gd name="connsiteY25" fmla="*/ 3360305 h 4483290"/>
              <a:gd name="connsiteX26" fmla="*/ 273611 w 2759579"/>
              <a:gd name="connsiteY26" fmla="*/ 3477467 h 4483290"/>
              <a:gd name="connsiteX27" fmla="*/ 0 w 2759579"/>
              <a:gd name="connsiteY27" fmla="*/ 3791315 h 448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9579" h="4483290">
                <a:moveTo>
                  <a:pt x="0" y="4296958"/>
                </a:moveTo>
                <a:lnTo>
                  <a:pt x="303002" y="4473509"/>
                </a:lnTo>
                <a:lnTo>
                  <a:pt x="442107" y="4483290"/>
                </a:lnTo>
                <a:lnTo>
                  <a:pt x="0" y="4483290"/>
                </a:lnTo>
                <a:close/>
                <a:moveTo>
                  <a:pt x="0" y="0"/>
                </a:moveTo>
                <a:lnTo>
                  <a:pt x="2759579" y="0"/>
                </a:lnTo>
                <a:lnTo>
                  <a:pt x="2759579" y="4483290"/>
                </a:lnTo>
                <a:lnTo>
                  <a:pt x="2058300" y="4483290"/>
                </a:lnTo>
                <a:lnTo>
                  <a:pt x="2575939" y="4186127"/>
                </a:lnTo>
                <a:lnTo>
                  <a:pt x="2311416" y="3206412"/>
                </a:lnTo>
                <a:lnTo>
                  <a:pt x="1870545" y="2902701"/>
                </a:lnTo>
                <a:lnTo>
                  <a:pt x="1826150" y="2914971"/>
                </a:lnTo>
                <a:lnTo>
                  <a:pt x="1792168" y="2843918"/>
                </a:lnTo>
                <a:lnTo>
                  <a:pt x="1723588" y="2879841"/>
                </a:lnTo>
                <a:lnTo>
                  <a:pt x="1632148" y="2909232"/>
                </a:lnTo>
                <a:lnTo>
                  <a:pt x="1504785" y="2945155"/>
                </a:lnTo>
                <a:lnTo>
                  <a:pt x="1380688" y="2964749"/>
                </a:lnTo>
                <a:lnTo>
                  <a:pt x="1227199" y="2977812"/>
                </a:lnTo>
                <a:lnTo>
                  <a:pt x="1099836" y="2968015"/>
                </a:lnTo>
                <a:lnTo>
                  <a:pt x="995334" y="2964749"/>
                </a:lnTo>
                <a:lnTo>
                  <a:pt x="877768" y="2935358"/>
                </a:lnTo>
                <a:lnTo>
                  <a:pt x="769999" y="2912498"/>
                </a:lnTo>
                <a:lnTo>
                  <a:pt x="681825" y="2876575"/>
                </a:lnTo>
                <a:lnTo>
                  <a:pt x="655699" y="3118238"/>
                </a:lnTo>
                <a:lnTo>
                  <a:pt x="626308" y="3356635"/>
                </a:lnTo>
                <a:lnTo>
                  <a:pt x="629978" y="3360305"/>
                </a:lnTo>
                <a:lnTo>
                  <a:pt x="273611" y="3477467"/>
                </a:lnTo>
                <a:lnTo>
                  <a:pt x="0" y="3791315"/>
                </a:lnTo>
                <a:close/>
              </a:path>
            </a:pathLst>
          </a:cu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rcRect l="2118" t="10251" r="7456" b="5780"/>
          <a:stretch>
            <a:fillRect/>
          </a:stretch>
        </p:blipFill>
        <p:spPr>
          <a:xfrm>
            <a:off x="5567831" y="4386801"/>
            <a:ext cx="2987257" cy="1849313"/>
          </a:xfrm>
          <a:custGeom>
            <a:avLst/>
            <a:gdLst>
              <a:gd name="connsiteX0" fmla="*/ 172042 w 2987257"/>
              <a:gd name="connsiteY0" fmla="*/ 0 h 1849313"/>
              <a:gd name="connsiteX1" fmla="*/ 2815215 w 2987257"/>
              <a:gd name="connsiteY1" fmla="*/ 0 h 1849313"/>
              <a:gd name="connsiteX2" fmla="*/ 2987257 w 2987257"/>
              <a:gd name="connsiteY2" fmla="*/ 172042 h 1849313"/>
              <a:gd name="connsiteX3" fmla="*/ 2987257 w 2987257"/>
              <a:gd name="connsiteY3" fmla="*/ 1677271 h 1849313"/>
              <a:gd name="connsiteX4" fmla="*/ 2815215 w 2987257"/>
              <a:gd name="connsiteY4" fmla="*/ 1849313 h 1849313"/>
              <a:gd name="connsiteX5" fmla="*/ 172042 w 2987257"/>
              <a:gd name="connsiteY5" fmla="*/ 1849313 h 1849313"/>
              <a:gd name="connsiteX6" fmla="*/ 0 w 2987257"/>
              <a:gd name="connsiteY6" fmla="*/ 1677271 h 1849313"/>
              <a:gd name="connsiteX7" fmla="*/ 0 w 2987257"/>
              <a:gd name="connsiteY7" fmla="*/ 172042 h 1849313"/>
              <a:gd name="connsiteX8" fmla="*/ 172042 w 2987257"/>
              <a:gd name="connsiteY8" fmla="*/ 0 h 184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7257" h="1849313">
                <a:moveTo>
                  <a:pt x="172042" y="0"/>
                </a:moveTo>
                <a:lnTo>
                  <a:pt x="2815215" y="0"/>
                </a:lnTo>
                <a:cubicBezTo>
                  <a:pt x="2910231" y="0"/>
                  <a:pt x="2987257" y="77026"/>
                  <a:pt x="2987257" y="172042"/>
                </a:cubicBezTo>
                <a:lnTo>
                  <a:pt x="2987257" y="1677271"/>
                </a:lnTo>
                <a:cubicBezTo>
                  <a:pt x="2987257" y="1772287"/>
                  <a:pt x="2910231" y="1849313"/>
                  <a:pt x="2815215" y="1849313"/>
                </a:cubicBezTo>
                <a:lnTo>
                  <a:pt x="172042" y="1849313"/>
                </a:lnTo>
                <a:cubicBezTo>
                  <a:pt x="77026" y="1849313"/>
                  <a:pt x="0" y="1772287"/>
                  <a:pt x="0" y="1677271"/>
                </a:cubicBezTo>
                <a:lnTo>
                  <a:pt x="0" y="172042"/>
                </a:lnTo>
                <a:cubicBezTo>
                  <a:pt x="0" y="77026"/>
                  <a:pt x="77026" y="0"/>
                  <a:pt x="172042" y="0"/>
                </a:cubicBezTo>
                <a:close/>
              </a:path>
            </a:pathLst>
          </a:custGeom>
          <a:ln w="76200">
            <a:solidFill>
              <a:srgbClr val="D9D9D9"/>
            </a:solidFill>
          </a:ln>
        </p:spPr>
      </p:pic>
      <p:grpSp>
        <p:nvGrpSpPr>
          <p:cNvPr id="4" name="Group 3"/>
          <p:cNvGrpSpPr/>
          <p:nvPr/>
        </p:nvGrpSpPr>
        <p:grpSpPr>
          <a:xfrm>
            <a:off x="5280559" y="2718243"/>
            <a:ext cx="3304008" cy="1055140"/>
            <a:chOff x="5280559" y="2718243"/>
            <a:chExt cx="3304008" cy="1055140"/>
          </a:xfrm>
        </p:grpSpPr>
        <p:sp>
          <p:nvSpPr>
            <p:cNvPr id="18" name="Rounded Rectangle 17"/>
            <p:cNvSpPr/>
            <p:nvPr/>
          </p:nvSpPr>
          <p:spPr>
            <a:xfrm>
              <a:off x="5787062" y="2851771"/>
              <a:ext cx="2797505" cy="921612"/>
            </a:xfrm>
            <a:prstGeom prst="roundRect">
              <a:avLst>
                <a:gd name="adj" fmla="val 2827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b="1" dirty="0">
                  <a:solidFill>
                    <a:srgbClr val="007AC2"/>
                  </a:solidFill>
                </a:rPr>
                <a:t>It has less than 1mm of rain a year and is the driest place on Earth. </a:t>
              </a:r>
            </a:p>
          </p:txBody>
        </p:sp>
        <p:sp>
          <p:nvSpPr>
            <p:cNvPr id="20" name="Oval 19"/>
            <p:cNvSpPr/>
            <p:nvPr/>
          </p:nvSpPr>
          <p:spPr>
            <a:xfrm>
              <a:off x="5280559" y="2718243"/>
              <a:ext cx="703397" cy="703397"/>
            </a:xfrm>
            <a:prstGeom prst="ellipse">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grpSp>
      <p:grpSp>
        <p:nvGrpSpPr>
          <p:cNvPr id="8" name="Group 7"/>
          <p:cNvGrpSpPr/>
          <p:nvPr/>
        </p:nvGrpSpPr>
        <p:grpSpPr>
          <a:xfrm>
            <a:off x="3117692" y="4496910"/>
            <a:ext cx="3518000" cy="1811904"/>
            <a:chOff x="3117692" y="4496910"/>
            <a:chExt cx="3518000" cy="1811904"/>
          </a:xfrm>
        </p:grpSpPr>
        <p:sp>
          <p:nvSpPr>
            <p:cNvPr id="21" name="Rounded Rectangle 20"/>
            <p:cNvSpPr/>
            <p:nvPr/>
          </p:nvSpPr>
          <p:spPr>
            <a:xfrm>
              <a:off x="3708564" y="4496910"/>
              <a:ext cx="2927128" cy="1777512"/>
            </a:xfrm>
            <a:prstGeom prst="roundRect">
              <a:avLst>
                <a:gd name="adj" fmla="val 13642"/>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b="1" dirty="0">
                  <a:solidFill>
                    <a:srgbClr val="007AC2"/>
                  </a:solidFill>
                </a:rPr>
                <a:t>Not many animals can live in such a dry place  but some animals such as red scorpions, grey foxes, desert wasps and butterflies do. </a:t>
              </a:r>
            </a:p>
          </p:txBody>
        </p:sp>
        <p:sp>
          <p:nvSpPr>
            <p:cNvPr id="23" name="Oval 22"/>
            <p:cNvSpPr/>
            <p:nvPr/>
          </p:nvSpPr>
          <p:spPr>
            <a:xfrm>
              <a:off x="3117692" y="5605417"/>
              <a:ext cx="703397" cy="703397"/>
            </a:xfrm>
            <a:prstGeom prst="ellipse">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grpSp>
    </p:spTree>
    <p:extLst>
      <p:ext uri="{BB962C8B-B14F-4D97-AF65-F5344CB8AC3E}">
        <p14:creationId xmlns:p14="http://schemas.microsoft.com/office/powerpoint/2010/main" val="218571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8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8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ounded Rectangle 27"/>
          <p:cNvSpPr/>
          <p:nvPr/>
        </p:nvSpPr>
        <p:spPr>
          <a:xfrm>
            <a:off x="737963" y="1459609"/>
            <a:ext cx="4935948" cy="2003336"/>
          </a:xfrm>
          <a:prstGeom prst="roundRect">
            <a:avLst>
              <a:gd name="adj" fmla="val 15090"/>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The Galapagos Islands have been formed from volcanos. The islands are famous for having a wide range of animals and plants, many of which cannot be found anywhere else in the world, such as: the giant tortoise, land iguana, Galapagos fur-seal, Galapagos penguin and Galapagos hawk. </a:t>
            </a:r>
            <a:r>
              <a:rPr lang="en-GB" altLang="en-US" sz="1700" b="1" dirty="0">
                <a:solidFill>
                  <a:srgbClr val="007AC2"/>
                </a:solidFill>
              </a:rPr>
              <a:t>Geographic!</a:t>
            </a:r>
          </a:p>
        </p:txBody>
      </p:sp>
      <p:sp>
        <p:nvSpPr>
          <p:cNvPr id="2" name="Title 1"/>
          <p:cNvSpPr>
            <a:spLocks noGrp="1"/>
          </p:cNvSpPr>
          <p:nvPr>
            <p:ph type="title"/>
          </p:nvPr>
        </p:nvSpPr>
        <p:spPr/>
        <p:txBody>
          <a:bodyPr/>
          <a:lstStyle/>
          <a:p>
            <a:r>
              <a:rPr lang="en-GB" dirty="0">
                <a:solidFill>
                  <a:srgbClr val="007AC2"/>
                </a:solidFill>
              </a:rPr>
              <a:t>Galapagos Islands, Ecuador</a:t>
            </a:r>
          </a:p>
        </p:txBody>
      </p:sp>
      <p:sp>
        <p:nvSpPr>
          <p:cNvPr id="12" name="Oval 11"/>
          <p:cNvSpPr/>
          <p:nvPr/>
        </p:nvSpPr>
        <p:spPr>
          <a:xfrm>
            <a:off x="5569136" y="1362612"/>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5595312" y="1358520"/>
            <a:ext cx="2822574" cy="2857268"/>
            <a:chOff x="835801" y="1526259"/>
            <a:chExt cx="2822574" cy="2857268"/>
          </a:xfrm>
        </p:grpSpPr>
        <p:sp>
          <p:nvSpPr>
            <p:cNvPr id="14" name="Oval 13"/>
            <p:cNvSpPr/>
            <p:nvPr/>
          </p:nvSpPr>
          <p:spPr>
            <a:xfrm>
              <a:off x="835801" y="1560953"/>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5-Point Star 14"/>
            <p:cNvSpPr/>
            <p:nvPr/>
          </p:nvSpPr>
          <p:spPr>
            <a:xfrm rot="1548566">
              <a:off x="1060164" y="1526259"/>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rcRect t="2370" r="13313" b="5437"/>
          <a:stretch>
            <a:fillRect/>
          </a:stretch>
        </p:blipFill>
        <p:spPr>
          <a:xfrm>
            <a:off x="4046708" y="3239310"/>
            <a:ext cx="2097194" cy="2973887"/>
          </a:xfrm>
          <a:custGeom>
            <a:avLst/>
            <a:gdLst>
              <a:gd name="connsiteX0" fmla="*/ 239583 w 2097194"/>
              <a:gd name="connsiteY0" fmla="*/ 0 h 2973887"/>
              <a:gd name="connsiteX1" fmla="*/ 1857611 w 2097194"/>
              <a:gd name="connsiteY1" fmla="*/ 0 h 2973887"/>
              <a:gd name="connsiteX2" fmla="*/ 2097194 w 2097194"/>
              <a:gd name="connsiteY2" fmla="*/ 239583 h 2973887"/>
              <a:gd name="connsiteX3" fmla="*/ 2097194 w 2097194"/>
              <a:gd name="connsiteY3" fmla="*/ 2734304 h 2973887"/>
              <a:gd name="connsiteX4" fmla="*/ 1857611 w 2097194"/>
              <a:gd name="connsiteY4" fmla="*/ 2973887 h 2973887"/>
              <a:gd name="connsiteX5" fmla="*/ 239583 w 2097194"/>
              <a:gd name="connsiteY5" fmla="*/ 2973887 h 2973887"/>
              <a:gd name="connsiteX6" fmla="*/ 0 w 2097194"/>
              <a:gd name="connsiteY6" fmla="*/ 2734304 h 2973887"/>
              <a:gd name="connsiteX7" fmla="*/ 0 w 2097194"/>
              <a:gd name="connsiteY7" fmla="*/ 239583 h 2973887"/>
              <a:gd name="connsiteX8" fmla="*/ 239583 w 2097194"/>
              <a:gd name="connsiteY8" fmla="*/ 0 h 297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7194" h="2973887">
                <a:moveTo>
                  <a:pt x="239583" y="0"/>
                </a:moveTo>
                <a:lnTo>
                  <a:pt x="1857611" y="0"/>
                </a:lnTo>
                <a:cubicBezTo>
                  <a:pt x="1989929" y="0"/>
                  <a:pt x="2097194" y="107265"/>
                  <a:pt x="2097194" y="239583"/>
                </a:cubicBezTo>
                <a:lnTo>
                  <a:pt x="2097194" y="2734304"/>
                </a:lnTo>
                <a:cubicBezTo>
                  <a:pt x="2097194" y="2866622"/>
                  <a:pt x="1989929" y="2973887"/>
                  <a:pt x="1857611" y="2973887"/>
                </a:cubicBezTo>
                <a:lnTo>
                  <a:pt x="239583" y="2973887"/>
                </a:lnTo>
                <a:cubicBezTo>
                  <a:pt x="107265" y="2973887"/>
                  <a:pt x="0" y="2866622"/>
                  <a:pt x="0" y="2734304"/>
                </a:cubicBezTo>
                <a:lnTo>
                  <a:pt x="0" y="239583"/>
                </a:lnTo>
                <a:cubicBezTo>
                  <a:pt x="0" y="107265"/>
                  <a:pt x="107265" y="0"/>
                  <a:pt x="239583" y="0"/>
                </a:cubicBezTo>
                <a:close/>
              </a:path>
            </a:pathLst>
          </a:custGeom>
          <a:ln w="76200">
            <a:solidFill>
              <a:srgbClr val="D9D9D9"/>
            </a:solidFill>
          </a:ln>
        </p:spPr>
      </p:pic>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088144" y="1290627"/>
            <a:ext cx="2123093" cy="4085617"/>
          </a:xfrm>
          <a:custGeom>
            <a:avLst/>
            <a:gdLst>
              <a:gd name="connsiteX0" fmla="*/ 2123093 w 2123093"/>
              <a:gd name="connsiteY0" fmla="*/ 3812751 h 4085617"/>
              <a:gd name="connsiteX1" fmla="*/ 2123093 w 2123093"/>
              <a:gd name="connsiteY1" fmla="*/ 4085617 h 4085617"/>
              <a:gd name="connsiteX2" fmla="*/ 1933015 w 2123093"/>
              <a:gd name="connsiteY2" fmla="*/ 4085617 h 4085617"/>
              <a:gd name="connsiteX3" fmla="*/ 2039451 w 2123093"/>
              <a:gd name="connsiteY3" fmla="*/ 4042766 h 4085617"/>
              <a:gd name="connsiteX4" fmla="*/ 0 w 2123093"/>
              <a:gd name="connsiteY4" fmla="*/ 0 h 4085617"/>
              <a:gd name="connsiteX5" fmla="*/ 2123093 w 2123093"/>
              <a:gd name="connsiteY5" fmla="*/ 0 h 4085617"/>
              <a:gd name="connsiteX6" fmla="*/ 2123093 w 2123093"/>
              <a:gd name="connsiteY6" fmla="*/ 3644941 h 4085617"/>
              <a:gd name="connsiteX7" fmla="*/ 1635075 w 2123093"/>
              <a:gd name="connsiteY7" fmla="*/ 3263158 h 4085617"/>
              <a:gd name="connsiteX8" fmla="*/ 1614513 w 2123093"/>
              <a:gd name="connsiteY8" fmla="*/ 3264533 h 4085617"/>
              <a:gd name="connsiteX9" fmla="*/ 1671505 w 2123093"/>
              <a:gd name="connsiteY9" fmla="*/ 3164796 h 4085617"/>
              <a:gd name="connsiteX10" fmla="*/ 1656933 w 2123093"/>
              <a:gd name="connsiteY10" fmla="*/ 2665701 h 4085617"/>
              <a:gd name="connsiteX11" fmla="*/ 1616860 w 2123093"/>
              <a:gd name="connsiteY11" fmla="*/ 2691202 h 4085617"/>
              <a:gd name="connsiteX12" fmla="*/ 1507569 w 2123093"/>
              <a:gd name="connsiteY12" fmla="*/ 2749491 h 4085617"/>
              <a:gd name="connsiteX13" fmla="*/ 1372777 w 2123093"/>
              <a:gd name="connsiteY13" fmla="*/ 2811422 h 4085617"/>
              <a:gd name="connsiteX14" fmla="*/ 1245271 w 2123093"/>
              <a:gd name="connsiteY14" fmla="*/ 2847853 h 4085617"/>
              <a:gd name="connsiteX15" fmla="*/ 1074049 w 2123093"/>
              <a:gd name="connsiteY15" fmla="*/ 2884283 h 4085617"/>
              <a:gd name="connsiteX16" fmla="*/ 931971 w 2123093"/>
              <a:gd name="connsiteY16" fmla="*/ 2895212 h 4085617"/>
              <a:gd name="connsiteX17" fmla="*/ 789893 w 2123093"/>
              <a:gd name="connsiteY17" fmla="*/ 2895212 h 4085617"/>
              <a:gd name="connsiteX18" fmla="*/ 607741 w 2123093"/>
              <a:gd name="connsiteY18" fmla="*/ 2876997 h 4085617"/>
              <a:gd name="connsiteX19" fmla="*/ 472949 w 2123093"/>
              <a:gd name="connsiteY19" fmla="*/ 2829638 h 4085617"/>
              <a:gd name="connsiteX20" fmla="*/ 360015 w 2123093"/>
              <a:gd name="connsiteY20" fmla="*/ 2796850 h 4085617"/>
              <a:gd name="connsiteX21" fmla="*/ 272583 w 2123093"/>
              <a:gd name="connsiteY21" fmla="*/ 2753134 h 4085617"/>
              <a:gd name="connsiteX22" fmla="*/ 185150 w 2123093"/>
              <a:gd name="connsiteY22" fmla="*/ 2702132 h 4085617"/>
              <a:gd name="connsiteX23" fmla="*/ 188793 w 2123093"/>
              <a:gd name="connsiteY23" fmla="*/ 2771349 h 4085617"/>
              <a:gd name="connsiteX24" fmla="*/ 203365 w 2123093"/>
              <a:gd name="connsiteY24" fmla="*/ 2953500 h 4085617"/>
              <a:gd name="connsiteX25" fmla="*/ 207008 w 2123093"/>
              <a:gd name="connsiteY25" fmla="*/ 3150224 h 4085617"/>
              <a:gd name="connsiteX26" fmla="*/ 250725 w 2123093"/>
              <a:gd name="connsiteY26" fmla="*/ 3419808 h 4085617"/>
              <a:gd name="connsiteX27" fmla="*/ 254368 w 2123093"/>
              <a:gd name="connsiteY27" fmla="*/ 3459881 h 4085617"/>
              <a:gd name="connsiteX28" fmla="*/ 269098 w 2123093"/>
              <a:gd name="connsiteY28" fmla="*/ 3465773 h 4085617"/>
              <a:gd name="connsiteX29" fmla="*/ 261654 w 2123093"/>
              <a:gd name="connsiteY29" fmla="*/ 3703964 h 4085617"/>
              <a:gd name="connsiteX30" fmla="*/ 274929 w 2123093"/>
              <a:gd name="connsiteY30" fmla="*/ 4085617 h 4085617"/>
              <a:gd name="connsiteX31" fmla="*/ 0 w 2123093"/>
              <a:gd name="connsiteY31" fmla="*/ 4085617 h 408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23093" h="4085617">
                <a:moveTo>
                  <a:pt x="2123093" y="3812751"/>
                </a:moveTo>
                <a:lnTo>
                  <a:pt x="2123093" y="4085617"/>
                </a:lnTo>
                <a:lnTo>
                  <a:pt x="1933015" y="4085617"/>
                </a:lnTo>
                <a:lnTo>
                  <a:pt x="2039451" y="4042766"/>
                </a:lnTo>
                <a:close/>
                <a:moveTo>
                  <a:pt x="0" y="0"/>
                </a:moveTo>
                <a:lnTo>
                  <a:pt x="2123093" y="0"/>
                </a:lnTo>
                <a:lnTo>
                  <a:pt x="2123093" y="3644941"/>
                </a:lnTo>
                <a:lnTo>
                  <a:pt x="1635075" y="3263158"/>
                </a:lnTo>
                <a:lnTo>
                  <a:pt x="1614513" y="3264533"/>
                </a:lnTo>
                <a:lnTo>
                  <a:pt x="1671505" y="3164796"/>
                </a:lnTo>
                <a:lnTo>
                  <a:pt x="1656933" y="2665701"/>
                </a:lnTo>
                <a:lnTo>
                  <a:pt x="1616860" y="2691202"/>
                </a:lnTo>
                <a:lnTo>
                  <a:pt x="1507569" y="2749491"/>
                </a:lnTo>
                <a:lnTo>
                  <a:pt x="1372777" y="2811422"/>
                </a:lnTo>
                <a:lnTo>
                  <a:pt x="1245271" y="2847853"/>
                </a:lnTo>
                <a:lnTo>
                  <a:pt x="1074049" y="2884283"/>
                </a:lnTo>
                <a:lnTo>
                  <a:pt x="931971" y="2895212"/>
                </a:lnTo>
                <a:lnTo>
                  <a:pt x="789893" y="2895212"/>
                </a:lnTo>
                <a:lnTo>
                  <a:pt x="607741" y="2876997"/>
                </a:lnTo>
                <a:lnTo>
                  <a:pt x="472949" y="2829638"/>
                </a:lnTo>
                <a:lnTo>
                  <a:pt x="360015" y="2796850"/>
                </a:lnTo>
                <a:lnTo>
                  <a:pt x="272583" y="2753134"/>
                </a:lnTo>
                <a:lnTo>
                  <a:pt x="185150" y="2702132"/>
                </a:lnTo>
                <a:lnTo>
                  <a:pt x="188793" y="2771349"/>
                </a:lnTo>
                <a:lnTo>
                  <a:pt x="203365" y="2953500"/>
                </a:lnTo>
                <a:cubicBezTo>
                  <a:pt x="204579" y="3019075"/>
                  <a:pt x="205794" y="3084649"/>
                  <a:pt x="207008" y="3150224"/>
                </a:cubicBezTo>
                <a:lnTo>
                  <a:pt x="250725" y="3419808"/>
                </a:lnTo>
                <a:lnTo>
                  <a:pt x="254368" y="3459881"/>
                </a:lnTo>
                <a:lnTo>
                  <a:pt x="269098" y="3465773"/>
                </a:lnTo>
                <a:lnTo>
                  <a:pt x="261654" y="3703964"/>
                </a:lnTo>
                <a:lnTo>
                  <a:pt x="274929" y="4085617"/>
                </a:lnTo>
                <a:lnTo>
                  <a:pt x="0" y="4085617"/>
                </a:lnTo>
                <a:close/>
              </a:path>
            </a:pathLst>
          </a:custGeom>
        </p:spPr>
      </p:pic>
      <p:sp>
        <p:nvSpPr>
          <p:cNvPr id="36" name="5-Point Star 35"/>
          <p:cNvSpPr/>
          <p:nvPr/>
        </p:nvSpPr>
        <p:spPr>
          <a:xfrm>
            <a:off x="6462882" y="5584638"/>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rcRect l="593" t="2479" r="2652" b="9528"/>
          <a:stretch>
            <a:fillRect/>
          </a:stretch>
        </p:blipFill>
        <p:spPr>
          <a:xfrm>
            <a:off x="737963" y="3672524"/>
            <a:ext cx="2803346" cy="1912114"/>
          </a:xfrm>
          <a:custGeom>
            <a:avLst/>
            <a:gdLst>
              <a:gd name="connsiteX0" fmla="*/ 289513 w 2803346"/>
              <a:gd name="connsiteY0" fmla="*/ 0 h 1912114"/>
              <a:gd name="connsiteX1" fmla="*/ 2513833 w 2803346"/>
              <a:gd name="connsiteY1" fmla="*/ 0 h 1912114"/>
              <a:gd name="connsiteX2" fmla="*/ 2803346 w 2803346"/>
              <a:gd name="connsiteY2" fmla="*/ 289513 h 1912114"/>
              <a:gd name="connsiteX3" fmla="*/ 2803346 w 2803346"/>
              <a:gd name="connsiteY3" fmla="*/ 1622601 h 1912114"/>
              <a:gd name="connsiteX4" fmla="*/ 2513833 w 2803346"/>
              <a:gd name="connsiteY4" fmla="*/ 1912114 h 1912114"/>
              <a:gd name="connsiteX5" fmla="*/ 289513 w 2803346"/>
              <a:gd name="connsiteY5" fmla="*/ 1912114 h 1912114"/>
              <a:gd name="connsiteX6" fmla="*/ 0 w 2803346"/>
              <a:gd name="connsiteY6" fmla="*/ 1622601 h 1912114"/>
              <a:gd name="connsiteX7" fmla="*/ 0 w 2803346"/>
              <a:gd name="connsiteY7" fmla="*/ 289513 h 1912114"/>
              <a:gd name="connsiteX8" fmla="*/ 289513 w 2803346"/>
              <a:gd name="connsiteY8" fmla="*/ 0 h 191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346" h="1912114">
                <a:moveTo>
                  <a:pt x="289513" y="0"/>
                </a:moveTo>
                <a:lnTo>
                  <a:pt x="2513833" y="0"/>
                </a:lnTo>
                <a:cubicBezTo>
                  <a:pt x="2673727" y="0"/>
                  <a:pt x="2803346" y="129619"/>
                  <a:pt x="2803346" y="289513"/>
                </a:cubicBezTo>
                <a:lnTo>
                  <a:pt x="2803346" y="1622601"/>
                </a:lnTo>
                <a:cubicBezTo>
                  <a:pt x="2803346" y="1782495"/>
                  <a:pt x="2673727" y="1912114"/>
                  <a:pt x="2513833" y="1912114"/>
                </a:cubicBezTo>
                <a:lnTo>
                  <a:pt x="289513" y="1912114"/>
                </a:lnTo>
                <a:cubicBezTo>
                  <a:pt x="129619" y="1912114"/>
                  <a:pt x="0" y="1782495"/>
                  <a:pt x="0" y="1622601"/>
                </a:cubicBezTo>
                <a:lnTo>
                  <a:pt x="0" y="289513"/>
                </a:lnTo>
                <a:cubicBezTo>
                  <a:pt x="0" y="129619"/>
                  <a:pt x="129619" y="0"/>
                  <a:pt x="289513" y="0"/>
                </a:cubicBezTo>
                <a:close/>
              </a:path>
            </a:pathLst>
          </a:custGeom>
          <a:ln w="76200">
            <a:solidFill>
              <a:srgbClr val="D9D9D9"/>
            </a:solidFill>
          </a:ln>
        </p:spPr>
      </p:pic>
      <p:sp>
        <p:nvSpPr>
          <p:cNvPr id="34" name="Pentagon 33"/>
          <p:cNvSpPr/>
          <p:nvPr/>
        </p:nvSpPr>
        <p:spPr>
          <a:xfrm rot="10800000">
            <a:off x="7444009" y="4236662"/>
            <a:ext cx="1272176"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Pentagon 36"/>
          <p:cNvSpPr/>
          <p:nvPr/>
        </p:nvSpPr>
        <p:spPr>
          <a:xfrm rot="10800000">
            <a:off x="7451226" y="4905689"/>
            <a:ext cx="1272176"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111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nodeType="withEffect">
                                  <p:stCondLst>
                                    <p:cond delay="120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2100"/>
                                        <p:tgtEl>
                                          <p:spTgt spid="38"/>
                                        </p:tgtEl>
                                      </p:cBhvr>
                                    </p:animEffect>
                                  </p:childTnLst>
                                </p:cTn>
                              </p:par>
                              <p:par>
                                <p:cTn id="11" presetID="10" presetClass="entr" presetSubtype="0" fill="hold" nodeType="withEffect">
                                  <p:stCondLst>
                                    <p:cond delay="17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24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22" presetClass="entr" presetSubtype="2" fill="hold" grpId="0" nodeType="withEffect">
                                  <p:stCondLst>
                                    <p:cond delay="1000"/>
                                  </p:stCondLst>
                                  <p:childTnLst>
                                    <p:set>
                                      <p:cBhvr>
                                        <p:cTn id="18" dur="1" fill="hold">
                                          <p:stCondLst>
                                            <p:cond delay="0"/>
                                          </p:stCondLst>
                                        </p:cTn>
                                        <p:tgtEl>
                                          <p:spTgt spid="37"/>
                                        </p:tgtEl>
                                        <p:attrNameLst>
                                          <p:attrName>style.visibility</p:attrName>
                                        </p:attrNameLst>
                                      </p:cBhvr>
                                      <p:to>
                                        <p:strVal val="visible"/>
                                      </p:to>
                                    </p:set>
                                    <p:animEffect transition="in" filter="wipe(right)">
                                      <p:cBhvr>
                                        <p:cTn id="19" dur="600"/>
                                        <p:tgtEl>
                                          <p:spTgt spid="37"/>
                                        </p:tgtEl>
                                      </p:cBhvr>
                                    </p:animEffect>
                                  </p:childTnLst>
                                </p:cTn>
                              </p:par>
                              <p:par>
                                <p:cTn id="20" presetID="22" presetClass="entr" presetSubtype="2" fill="hold" grpId="0" nodeType="withEffect">
                                  <p:stCondLst>
                                    <p:cond delay="1000"/>
                                  </p:stCondLst>
                                  <p:childTnLst>
                                    <p:set>
                                      <p:cBhvr>
                                        <p:cTn id="21" dur="1" fill="hold">
                                          <p:stCondLst>
                                            <p:cond delay="0"/>
                                          </p:stCondLst>
                                        </p:cTn>
                                        <p:tgtEl>
                                          <p:spTgt spid="34"/>
                                        </p:tgtEl>
                                        <p:attrNameLst>
                                          <p:attrName>style.visibility</p:attrName>
                                        </p:attrNameLst>
                                      </p:cBhvr>
                                      <p:to>
                                        <p:strVal val="visible"/>
                                      </p:to>
                                    </p:set>
                                    <p:animEffect transition="in" filter="wipe(right)">
                                      <p:cBhvr>
                                        <p:cTn id="22" dur="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Easter Island</a:t>
            </a:r>
          </a:p>
        </p:txBody>
      </p:sp>
      <p:sp>
        <p:nvSpPr>
          <p:cNvPr id="28" name="Rounded Rectangle 27"/>
          <p:cNvSpPr/>
          <p:nvPr/>
        </p:nvSpPr>
        <p:spPr>
          <a:xfrm>
            <a:off x="738659" y="1470733"/>
            <a:ext cx="4121463" cy="1079240"/>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Easter Island is also called Rapa Nui. </a:t>
            </a:r>
            <a:r>
              <a:rPr lang="en-GB" altLang="en-US" sz="1700" u="sng" dirty="0">
                <a:solidFill>
                  <a:srgbClr val="007AC2"/>
                </a:solidFill>
              </a:rPr>
              <a:t>Let’s find out more from </a:t>
            </a:r>
            <a:r>
              <a:rPr lang="en-GB" altLang="en-US" sz="1700" u="sng" dirty="0" err="1">
                <a:solidFill>
                  <a:srgbClr val="007AC2"/>
                </a:solidFill>
              </a:rPr>
              <a:t>Ubercorn’s</a:t>
            </a:r>
            <a:r>
              <a:rPr lang="en-GB" altLang="en-US" sz="1700" u="sng" dirty="0">
                <a:solidFill>
                  <a:srgbClr val="007AC2"/>
                </a:solidFill>
              </a:rPr>
              <a:t> top three funky facts.</a:t>
            </a:r>
          </a:p>
        </p:txBody>
      </p:sp>
      <p:sp>
        <p:nvSpPr>
          <p:cNvPr id="29" name="Pentagon 28"/>
          <p:cNvSpPr/>
          <p:nvPr/>
        </p:nvSpPr>
        <p:spPr>
          <a:xfrm rot="10800000">
            <a:off x="7452176" y="4402536"/>
            <a:ext cx="1272176"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p:cNvCxnSpPr/>
          <p:nvPr/>
        </p:nvCxnSpPr>
        <p:spPr>
          <a:xfrm>
            <a:off x="480677" y="5376250"/>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rcRect l="26716" t="3502" r="11037" b="3502"/>
          <a:stretch>
            <a:fillRect/>
          </a:stretch>
        </p:blipFill>
        <p:spPr>
          <a:xfrm>
            <a:off x="738660" y="3005750"/>
            <a:ext cx="4725909" cy="3096285"/>
          </a:xfrm>
          <a:custGeom>
            <a:avLst/>
            <a:gdLst>
              <a:gd name="connsiteX0" fmla="*/ 255877 w 4725909"/>
              <a:gd name="connsiteY0" fmla="*/ 0 h 3096285"/>
              <a:gd name="connsiteX1" fmla="*/ 4470032 w 4725909"/>
              <a:gd name="connsiteY1" fmla="*/ 0 h 3096285"/>
              <a:gd name="connsiteX2" fmla="*/ 4725909 w 4725909"/>
              <a:gd name="connsiteY2" fmla="*/ 255877 h 3096285"/>
              <a:gd name="connsiteX3" fmla="*/ 4725909 w 4725909"/>
              <a:gd name="connsiteY3" fmla="*/ 2840408 h 3096285"/>
              <a:gd name="connsiteX4" fmla="*/ 4470032 w 4725909"/>
              <a:gd name="connsiteY4" fmla="*/ 3096285 h 3096285"/>
              <a:gd name="connsiteX5" fmla="*/ 255877 w 4725909"/>
              <a:gd name="connsiteY5" fmla="*/ 3096285 h 3096285"/>
              <a:gd name="connsiteX6" fmla="*/ 0 w 4725909"/>
              <a:gd name="connsiteY6" fmla="*/ 2840408 h 3096285"/>
              <a:gd name="connsiteX7" fmla="*/ 0 w 4725909"/>
              <a:gd name="connsiteY7" fmla="*/ 255877 h 3096285"/>
              <a:gd name="connsiteX8" fmla="*/ 255877 w 4725909"/>
              <a:gd name="connsiteY8" fmla="*/ 0 h 309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5909" h="3096285">
                <a:moveTo>
                  <a:pt x="255877" y="0"/>
                </a:moveTo>
                <a:lnTo>
                  <a:pt x="4470032" y="0"/>
                </a:lnTo>
                <a:cubicBezTo>
                  <a:pt x="4611349" y="0"/>
                  <a:pt x="4725909" y="114560"/>
                  <a:pt x="4725909" y="255877"/>
                </a:cubicBezTo>
                <a:lnTo>
                  <a:pt x="4725909" y="2840408"/>
                </a:lnTo>
                <a:cubicBezTo>
                  <a:pt x="4725909" y="2981725"/>
                  <a:pt x="4611349" y="3096285"/>
                  <a:pt x="4470032" y="3096285"/>
                </a:cubicBezTo>
                <a:lnTo>
                  <a:pt x="255877" y="3096285"/>
                </a:lnTo>
                <a:cubicBezTo>
                  <a:pt x="114560" y="3096285"/>
                  <a:pt x="0" y="2981725"/>
                  <a:pt x="0" y="2840408"/>
                </a:cubicBezTo>
                <a:lnTo>
                  <a:pt x="0" y="255877"/>
                </a:lnTo>
                <a:cubicBezTo>
                  <a:pt x="0" y="114560"/>
                  <a:pt x="114560" y="0"/>
                  <a:pt x="255877" y="0"/>
                </a:cubicBezTo>
                <a:close/>
              </a:path>
            </a:pathLst>
          </a:custGeom>
          <a:ln w="76200">
            <a:solidFill>
              <a:srgbClr val="D9D9D9"/>
            </a:solidFill>
          </a:ln>
        </p:spPr>
      </p:pic>
      <p:sp>
        <p:nvSpPr>
          <p:cNvPr id="12" name="Oval 11"/>
          <p:cNvSpPr/>
          <p:nvPr/>
        </p:nvSpPr>
        <p:spPr>
          <a:xfrm>
            <a:off x="4988537" y="1414258"/>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251990" y="1060726"/>
            <a:ext cx="2461185" cy="3858493"/>
          </a:xfrm>
          <a:custGeom>
            <a:avLst/>
            <a:gdLst>
              <a:gd name="connsiteX0" fmla="*/ 2461185 w 2461185"/>
              <a:gd name="connsiteY0" fmla="*/ 3589831 h 3858493"/>
              <a:gd name="connsiteX1" fmla="*/ 2461185 w 2461185"/>
              <a:gd name="connsiteY1" fmla="*/ 3858493 h 3858493"/>
              <a:gd name="connsiteX2" fmla="*/ 2312953 w 2461185"/>
              <a:gd name="connsiteY2" fmla="*/ 3858493 h 3858493"/>
              <a:gd name="connsiteX3" fmla="*/ 2406110 w 2461185"/>
              <a:gd name="connsiteY3" fmla="*/ 3756203 h 3858493"/>
              <a:gd name="connsiteX4" fmla="*/ 0 w 2461185"/>
              <a:gd name="connsiteY4" fmla="*/ 0 h 3858493"/>
              <a:gd name="connsiteX5" fmla="*/ 2461185 w 2461185"/>
              <a:gd name="connsiteY5" fmla="*/ 0 h 3858493"/>
              <a:gd name="connsiteX6" fmla="*/ 2461185 w 2461185"/>
              <a:gd name="connsiteY6" fmla="*/ 3020682 h 3858493"/>
              <a:gd name="connsiteX7" fmla="*/ 2425160 w 2461185"/>
              <a:gd name="connsiteY7" fmla="*/ 2858131 h 3858493"/>
              <a:gd name="connsiteX8" fmla="*/ 2300808 w 2461185"/>
              <a:gd name="connsiteY8" fmla="*/ 2868214 h 3858493"/>
              <a:gd name="connsiteX9" fmla="*/ 2290407 w 2461185"/>
              <a:gd name="connsiteY9" fmla="*/ 2838096 h 3858493"/>
              <a:gd name="connsiteX10" fmla="*/ 2175406 w 2461185"/>
              <a:gd name="connsiteY10" fmla="*/ 2725900 h 3858493"/>
              <a:gd name="connsiteX11" fmla="*/ 2144552 w 2461185"/>
              <a:gd name="connsiteY11" fmla="*/ 2765168 h 3858493"/>
              <a:gd name="connsiteX12" fmla="*/ 2029551 w 2461185"/>
              <a:gd name="connsiteY12" fmla="*/ 2882975 h 3858493"/>
              <a:gd name="connsiteX13" fmla="*/ 1894915 w 2461185"/>
              <a:gd name="connsiteY13" fmla="*/ 2969927 h 3858493"/>
              <a:gd name="connsiteX14" fmla="*/ 1805158 w 2461185"/>
              <a:gd name="connsiteY14" fmla="*/ 3017610 h 3858493"/>
              <a:gd name="connsiteX15" fmla="*/ 1701377 w 2461185"/>
              <a:gd name="connsiteY15" fmla="*/ 3062489 h 3858493"/>
              <a:gd name="connsiteX16" fmla="*/ 1572351 w 2461185"/>
              <a:gd name="connsiteY16" fmla="*/ 3110172 h 3858493"/>
              <a:gd name="connsiteX17" fmla="*/ 1437715 w 2461185"/>
              <a:gd name="connsiteY17" fmla="*/ 3143831 h 3858493"/>
              <a:gd name="connsiteX18" fmla="*/ 1305885 w 2461185"/>
              <a:gd name="connsiteY18" fmla="*/ 3169075 h 3858493"/>
              <a:gd name="connsiteX19" fmla="*/ 1165639 w 2461185"/>
              <a:gd name="connsiteY19" fmla="*/ 3183100 h 3858493"/>
              <a:gd name="connsiteX20" fmla="*/ 1047833 w 2461185"/>
              <a:gd name="connsiteY20" fmla="*/ 3177490 h 3858493"/>
              <a:gd name="connsiteX21" fmla="*/ 941247 w 2461185"/>
              <a:gd name="connsiteY21" fmla="*/ 3166270 h 3858493"/>
              <a:gd name="connsiteX22" fmla="*/ 857099 w 2461185"/>
              <a:gd name="connsiteY22" fmla="*/ 3143831 h 3858493"/>
              <a:gd name="connsiteX23" fmla="*/ 859904 w 2461185"/>
              <a:gd name="connsiteY23" fmla="*/ 3233588 h 3858493"/>
              <a:gd name="connsiteX24" fmla="*/ 831855 w 2461185"/>
              <a:gd name="connsiteY24" fmla="*/ 3334565 h 3858493"/>
              <a:gd name="connsiteX25" fmla="*/ 806407 w 2461185"/>
              <a:gd name="connsiteY25" fmla="*/ 3512707 h 3858493"/>
              <a:gd name="connsiteX26" fmla="*/ 634460 w 2461185"/>
              <a:gd name="connsiteY26" fmla="*/ 3530324 h 3858493"/>
              <a:gd name="connsiteX27" fmla="*/ 607246 w 2461185"/>
              <a:gd name="connsiteY27" fmla="*/ 3851453 h 3858493"/>
              <a:gd name="connsiteX28" fmla="*/ 675053 w 2461185"/>
              <a:gd name="connsiteY28" fmla="*/ 3858493 h 3858493"/>
              <a:gd name="connsiteX29" fmla="*/ 0 w 2461185"/>
              <a:gd name="connsiteY29" fmla="*/ 3858493 h 385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61185" h="3858493">
                <a:moveTo>
                  <a:pt x="2461185" y="3589831"/>
                </a:moveTo>
                <a:lnTo>
                  <a:pt x="2461185" y="3858493"/>
                </a:lnTo>
                <a:lnTo>
                  <a:pt x="2312953" y="3858493"/>
                </a:lnTo>
                <a:lnTo>
                  <a:pt x="2406110" y="3756203"/>
                </a:lnTo>
                <a:close/>
                <a:moveTo>
                  <a:pt x="0" y="0"/>
                </a:moveTo>
                <a:lnTo>
                  <a:pt x="2461185" y="0"/>
                </a:lnTo>
                <a:lnTo>
                  <a:pt x="2461185" y="3020682"/>
                </a:lnTo>
                <a:lnTo>
                  <a:pt x="2425160" y="2858131"/>
                </a:lnTo>
                <a:lnTo>
                  <a:pt x="2300808" y="2868214"/>
                </a:lnTo>
                <a:lnTo>
                  <a:pt x="2290407" y="2838096"/>
                </a:lnTo>
                <a:lnTo>
                  <a:pt x="2175406" y="2725900"/>
                </a:lnTo>
                <a:lnTo>
                  <a:pt x="2144552" y="2765168"/>
                </a:lnTo>
                <a:lnTo>
                  <a:pt x="2029551" y="2882975"/>
                </a:lnTo>
                <a:lnTo>
                  <a:pt x="1894915" y="2969927"/>
                </a:lnTo>
                <a:lnTo>
                  <a:pt x="1805158" y="3017610"/>
                </a:lnTo>
                <a:lnTo>
                  <a:pt x="1701377" y="3062489"/>
                </a:lnTo>
                <a:lnTo>
                  <a:pt x="1572351" y="3110172"/>
                </a:lnTo>
                <a:lnTo>
                  <a:pt x="1437715" y="3143831"/>
                </a:lnTo>
                <a:lnTo>
                  <a:pt x="1305885" y="3169075"/>
                </a:lnTo>
                <a:lnTo>
                  <a:pt x="1165639" y="3183100"/>
                </a:lnTo>
                <a:lnTo>
                  <a:pt x="1047833" y="3177490"/>
                </a:lnTo>
                <a:lnTo>
                  <a:pt x="941247" y="3166270"/>
                </a:lnTo>
                <a:lnTo>
                  <a:pt x="857099" y="3143831"/>
                </a:lnTo>
                <a:lnTo>
                  <a:pt x="859904" y="3233588"/>
                </a:lnTo>
                <a:lnTo>
                  <a:pt x="831855" y="3334565"/>
                </a:lnTo>
                <a:lnTo>
                  <a:pt x="806407" y="3512707"/>
                </a:lnTo>
                <a:lnTo>
                  <a:pt x="634460" y="3530324"/>
                </a:lnTo>
                <a:lnTo>
                  <a:pt x="607246" y="3851453"/>
                </a:lnTo>
                <a:lnTo>
                  <a:pt x="675053" y="3858493"/>
                </a:lnTo>
                <a:lnTo>
                  <a:pt x="0" y="3858493"/>
                </a:lnTo>
                <a:close/>
              </a:path>
            </a:pathLst>
          </a:custGeom>
        </p:spPr>
      </p:pic>
      <p:grpSp>
        <p:nvGrpSpPr>
          <p:cNvPr id="13" name="Group 12"/>
          <p:cNvGrpSpPr/>
          <p:nvPr/>
        </p:nvGrpSpPr>
        <p:grpSpPr>
          <a:xfrm>
            <a:off x="5252790" y="1325953"/>
            <a:ext cx="2822574" cy="2907463"/>
            <a:chOff x="914400" y="1663701"/>
            <a:chExt cx="2822574" cy="2907463"/>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2704077" y="402038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Pentagon 29"/>
          <p:cNvSpPr/>
          <p:nvPr/>
        </p:nvSpPr>
        <p:spPr>
          <a:xfrm rot="10800000">
            <a:off x="7449665" y="5071563"/>
            <a:ext cx="1272176"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hlinkClick r:id="rId5"/>
          </p:cNvPr>
          <p:cNvSpPr/>
          <p:nvPr/>
        </p:nvSpPr>
        <p:spPr>
          <a:xfrm>
            <a:off x="860077" y="1846907"/>
            <a:ext cx="3909472" cy="615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06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2" fill="hold" grpId="0" nodeType="withEffect">
                                  <p:stCondLst>
                                    <p:cond delay="1000"/>
                                  </p:stCondLst>
                                  <p:childTnLst>
                                    <p:set>
                                      <p:cBhvr>
                                        <p:cTn id="9" dur="1" fill="hold">
                                          <p:stCondLst>
                                            <p:cond delay="0"/>
                                          </p:stCondLst>
                                        </p:cTn>
                                        <p:tgtEl>
                                          <p:spTgt spid="30"/>
                                        </p:tgtEl>
                                        <p:attrNameLst>
                                          <p:attrName>style.visibility</p:attrName>
                                        </p:attrNameLst>
                                      </p:cBhvr>
                                      <p:to>
                                        <p:strVal val="visible"/>
                                      </p:to>
                                    </p:set>
                                    <p:animEffect transition="in" filter="wipe(right)">
                                      <p:cBhvr>
                                        <p:cTn id="10" dur="600"/>
                                        <p:tgtEl>
                                          <p:spTgt spid="30"/>
                                        </p:tgtEl>
                                      </p:cBhvr>
                                    </p:animEffect>
                                  </p:childTnLst>
                                </p:cTn>
                              </p:par>
                              <p:par>
                                <p:cTn id="11" presetID="22" presetClass="entr" presetSubtype="2" fill="hold" grpId="0" nodeType="withEffect">
                                  <p:stCondLst>
                                    <p:cond delay="1000"/>
                                  </p:stCondLst>
                                  <p:childTnLst>
                                    <p:set>
                                      <p:cBhvr>
                                        <p:cTn id="12" dur="1" fill="hold">
                                          <p:stCondLst>
                                            <p:cond delay="0"/>
                                          </p:stCondLst>
                                        </p:cTn>
                                        <p:tgtEl>
                                          <p:spTgt spid="29"/>
                                        </p:tgtEl>
                                        <p:attrNameLst>
                                          <p:attrName>style.visibility</p:attrName>
                                        </p:attrNameLst>
                                      </p:cBhvr>
                                      <p:to>
                                        <p:strVal val="visible"/>
                                      </p:to>
                                    </p:set>
                                    <p:animEffect transition="in" filter="wipe(right)">
                                      <p:cBhvr>
                                        <p:cTn id="13" dur="600"/>
                                        <p:tgtEl>
                                          <p:spTgt spid="29"/>
                                        </p:tgtEl>
                                      </p:cBhvr>
                                    </p:animEffect>
                                  </p:childTnLst>
                                </p:cTn>
                              </p:par>
                              <p:par>
                                <p:cTn id="14" presetID="22" presetClass="entr" presetSubtype="8" fill="hold" nodeType="withEffect">
                                  <p:stCondLst>
                                    <p:cond delay="120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2100"/>
                                        <p:tgtEl>
                                          <p:spTgt spid="38"/>
                                        </p:tgtEl>
                                      </p:cBhvr>
                                    </p:animEffect>
                                  </p:childTnLst>
                                </p:cTn>
                              </p:par>
                              <p:par>
                                <p:cTn id="17" presetID="10" presetClass="entr" presetSubtype="0" fill="hold" nodeType="withEffect">
                                  <p:stCondLst>
                                    <p:cond delay="8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Machu </a:t>
            </a:r>
            <a:r>
              <a:rPr lang="en-GB" dirty="0" err="1">
                <a:solidFill>
                  <a:srgbClr val="007AC2"/>
                </a:solidFill>
              </a:rPr>
              <a:t>Pichu</a:t>
            </a:r>
            <a:r>
              <a:rPr lang="en-GB" dirty="0">
                <a:solidFill>
                  <a:srgbClr val="007AC2"/>
                </a:solidFill>
              </a:rPr>
              <a:t>, Peru</a:t>
            </a:r>
          </a:p>
        </p:txBody>
      </p:sp>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ounded Rectangle 27"/>
          <p:cNvSpPr/>
          <p:nvPr/>
        </p:nvSpPr>
        <p:spPr>
          <a:xfrm>
            <a:off x="895015" y="1291744"/>
            <a:ext cx="7250634" cy="1278458"/>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Machu </a:t>
            </a:r>
            <a:r>
              <a:rPr lang="en-GB" altLang="en-US" sz="1700" dirty="0" err="1">
                <a:solidFill>
                  <a:srgbClr val="007AC2"/>
                </a:solidFill>
              </a:rPr>
              <a:t>Pichu</a:t>
            </a:r>
            <a:r>
              <a:rPr lang="en-GB" altLang="en-US" sz="1700" dirty="0">
                <a:solidFill>
                  <a:srgbClr val="007AC2"/>
                </a:solidFill>
              </a:rPr>
              <a:t> is a city made of stone built in a tropical mountain forest in Peru. It was built for the Inca leaders around 600 years ago. There are 150 buildings altogether, from baths to temples. There is often low cloud around Machu </a:t>
            </a:r>
            <a:r>
              <a:rPr lang="en-GB" altLang="en-US" sz="1700" dirty="0" err="1">
                <a:solidFill>
                  <a:srgbClr val="007AC2"/>
                </a:solidFill>
              </a:rPr>
              <a:t>Pichu</a:t>
            </a:r>
            <a:r>
              <a:rPr lang="en-GB" altLang="en-US" sz="1700" dirty="0">
                <a:solidFill>
                  <a:srgbClr val="007AC2"/>
                </a:solidFill>
              </a:rPr>
              <a:t> because it is so high up!</a:t>
            </a:r>
            <a:endParaRPr lang="en-GB" altLang="en-US" sz="1700" u="sng" dirty="0">
              <a:solidFill>
                <a:srgbClr val="007AC2"/>
              </a:solidFill>
            </a:endParaRPr>
          </a:p>
        </p:txBody>
      </p:sp>
      <p:sp>
        <p:nvSpPr>
          <p:cNvPr id="12" name="Oval 11"/>
          <p:cNvSpPr/>
          <p:nvPr/>
        </p:nvSpPr>
        <p:spPr>
          <a:xfrm>
            <a:off x="598656" y="2591349"/>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703431" y="2531853"/>
            <a:ext cx="2822574" cy="3015420"/>
            <a:chOff x="914400" y="1470855"/>
            <a:chExt cx="2822574" cy="3015420"/>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2564973" y="147085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rcRect l="429" t="5377" r="4007" b="17419"/>
          <a:stretch>
            <a:fillRect/>
          </a:stretch>
        </p:blipFill>
        <p:spPr>
          <a:xfrm>
            <a:off x="3372766" y="2562644"/>
            <a:ext cx="5116188" cy="3099937"/>
          </a:xfrm>
          <a:custGeom>
            <a:avLst/>
            <a:gdLst>
              <a:gd name="connsiteX0" fmla="*/ 263185 w 5116188"/>
              <a:gd name="connsiteY0" fmla="*/ 0 h 3099937"/>
              <a:gd name="connsiteX1" fmla="*/ 4853003 w 5116188"/>
              <a:gd name="connsiteY1" fmla="*/ 0 h 3099937"/>
              <a:gd name="connsiteX2" fmla="*/ 5116188 w 5116188"/>
              <a:gd name="connsiteY2" fmla="*/ 263185 h 3099937"/>
              <a:gd name="connsiteX3" fmla="*/ 5116188 w 5116188"/>
              <a:gd name="connsiteY3" fmla="*/ 2836752 h 3099937"/>
              <a:gd name="connsiteX4" fmla="*/ 4853003 w 5116188"/>
              <a:gd name="connsiteY4" fmla="*/ 3099937 h 3099937"/>
              <a:gd name="connsiteX5" fmla="*/ 263185 w 5116188"/>
              <a:gd name="connsiteY5" fmla="*/ 3099937 h 3099937"/>
              <a:gd name="connsiteX6" fmla="*/ 0 w 5116188"/>
              <a:gd name="connsiteY6" fmla="*/ 2836752 h 3099937"/>
              <a:gd name="connsiteX7" fmla="*/ 0 w 5116188"/>
              <a:gd name="connsiteY7" fmla="*/ 263185 h 3099937"/>
              <a:gd name="connsiteX8" fmla="*/ 263185 w 5116188"/>
              <a:gd name="connsiteY8" fmla="*/ 0 h 309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6188" h="3099937">
                <a:moveTo>
                  <a:pt x="263185" y="0"/>
                </a:moveTo>
                <a:lnTo>
                  <a:pt x="4853003" y="0"/>
                </a:lnTo>
                <a:cubicBezTo>
                  <a:pt x="4998356" y="0"/>
                  <a:pt x="5116188" y="117832"/>
                  <a:pt x="5116188" y="263185"/>
                </a:cubicBezTo>
                <a:lnTo>
                  <a:pt x="5116188" y="2836752"/>
                </a:lnTo>
                <a:cubicBezTo>
                  <a:pt x="5116188" y="2982105"/>
                  <a:pt x="4998356" y="3099937"/>
                  <a:pt x="4853003" y="3099937"/>
                </a:cubicBezTo>
                <a:lnTo>
                  <a:pt x="263185" y="3099937"/>
                </a:lnTo>
                <a:cubicBezTo>
                  <a:pt x="117832" y="3099937"/>
                  <a:pt x="0" y="2982105"/>
                  <a:pt x="0" y="2836752"/>
                </a:cubicBezTo>
                <a:lnTo>
                  <a:pt x="0" y="263185"/>
                </a:lnTo>
                <a:cubicBezTo>
                  <a:pt x="0" y="117832"/>
                  <a:pt x="117832" y="0"/>
                  <a:pt x="263185" y="0"/>
                </a:cubicBezTo>
                <a:close/>
              </a:path>
            </a:pathLst>
          </a:custGeom>
          <a:ln w="76200">
            <a:solidFill>
              <a:srgbClr val="D9D9D9"/>
            </a:solidFill>
          </a:ln>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925882" y="2872429"/>
            <a:ext cx="2764540" cy="3387079"/>
          </a:xfrm>
          <a:custGeom>
            <a:avLst/>
            <a:gdLst>
              <a:gd name="connsiteX0" fmla="*/ 1648449 w 2764540"/>
              <a:gd name="connsiteY0" fmla="*/ 3385321 h 3387079"/>
              <a:gd name="connsiteX1" fmla="*/ 1616940 w 2764540"/>
              <a:gd name="connsiteY1" fmla="*/ 3387079 h 3387079"/>
              <a:gd name="connsiteX2" fmla="*/ 1695565 w 2764540"/>
              <a:gd name="connsiteY2" fmla="*/ 3387079 h 3387079"/>
              <a:gd name="connsiteX3" fmla="*/ 2764540 w 2764540"/>
              <a:gd name="connsiteY3" fmla="*/ 0 h 3387079"/>
              <a:gd name="connsiteX4" fmla="*/ 0 w 2764540"/>
              <a:gd name="connsiteY4" fmla="*/ 0 h 3387079"/>
              <a:gd name="connsiteX5" fmla="*/ 0 w 2764540"/>
              <a:gd name="connsiteY5" fmla="*/ 3387079 h 3387079"/>
              <a:gd name="connsiteX6" fmla="*/ 925495 w 2764540"/>
              <a:gd name="connsiteY6" fmla="*/ 3387079 h 3387079"/>
              <a:gd name="connsiteX7" fmla="*/ 821001 w 2764540"/>
              <a:gd name="connsiteY7" fmla="*/ 3334832 h 3387079"/>
              <a:gd name="connsiteX8" fmla="*/ 795757 w 2764540"/>
              <a:gd name="connsiteY8" fmla="*/ 3071171 h 3387079"/>
              <a:gd name="connsiteX9" fmla="*/ 829416 w 2764540"/>
              <a:gd name="connsiteY9" fmla="*/ 2709338 h 3387079"/>
              <a:gd name="connsiteX10" fmla="*/ 798562 w 2764540"/>
              <a:gd name="connsiteY10" fmla="*/ 2226894 h 3387079"/>
              <a:gd name="connsiteX11" fmla="*/ 874294 w 2764540"/>
              <a:gd name="connsiteY11" fmla="*/ 2282992 h 3387079"/>
              <a:gd name="connsiteX12" fmla="*/ 950027 w 2764540"/>
              <a:gd name="connsiteY12" fmla="*/ 2333480 h 3387079"/>
              <a:gd name="connsiteX13" fmla="*/ 1070638 w 2764540"/>
              <a:gd name="connsiteY13" fmla="*/ 2400798 h 3387079"/>
              <a:gd name="connsiteX14" fmla="*/ 1168810 w 2764540"/>
              <a:gd name="connsiteY14" fmla="*/ 2448481 h 3387079"/>
              <a:gd name="connsiteX15" fmla="*/ 1295031 w 2764540"/>
              <a:gd name="connsiteY15" fmla="*/ 2490555 h 3387079"/>
              <a:gd name="connsiteX16" fmla="*/ 1424056 w 2764540"/>
              <a:gd name="connsiteY16" fmla="*/ 2518604 h 3387079"/>
              <a:gd name="connsiteX17" fmla="*/ 1572716 w 2764540"/>
              <a:gd name="connsiteY17" fmla="*/ 2532629 h 3387079"/>
              <a:gd name="connsiteX18" fmla="*/ 1715767 w 2764540"/>
              <a:gd name="connsiteY18" fmla="*/ 2541043 h 3387079"/>
              <a:gd name="connsiteX19" fmla="*/ 1844793 w 2764540"/>
              <a:gd name="connsiteY19" fmla="*/ 2535433 h 3387079"/>
              <a:gd name="connsiteX20" fmla="*/ 1971013 w 2764540"/>
              <a:gd name="connsiteY20" fmla="*/ 2512994 h 3387079"/>
              <a:gd name="connsiteX21" fmla="*/ 2060770 w 2764540"/>
              <a:gd name="connsiteY21" fmla="*/ 2484945 h 3387079"/>
              <a:gd name="connsiteX22" fmla="*/ 2167357 w 2764540"/>
              <a:gd name="connsiteY22" fmla="*/ 2454091 h 3387079"/>
              <a:gd name="connsiteX23" fmla="*/ 2282358 w 2764540"/>
              <a:gd name="connsiteY23" fmla="*/ 2409213 h 3387079"/>
              <a:gd name="connsiteX24" fmla="*/ 2265529 w 2764540"/>
              <a:gd name="connsiteY24" fmla="*/ 2490555 h 3387079"/>
              <a:gd name="connsiteX25" fmla="*/ 2287968 w 2764540"/>
              <a:gd name="connsiteY25" fmla="*/ 2731777 h 3387079"/>
              <a:gd name="connsiteX26" fmla="*/ 2282358 w 2764540"/>
              <a:gd name="connsiteY26" fmla="*/ 3113245 h 3387079"/>
              <a:gd name="connsiteX27" fmla="*/ 2259919 w 2764540"/>
              <a:gd name="connsiteY27" fmla="*/ 3385321 h 3387079"/>
              <a:gd name="connsiteX28" fmla="*/ 2230384 w 2764540"/>
              <a:gd name="connsiteY28" fmla="*/ 3387079 h 3387079"/>
              <a:gd name="connsiteX29" fmla="*/ 2764540 w 2764540"/>
              <a:gd name="connsiteY29" fmla="*/ 3387079 h 33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64540" h="3387079">
                <a:moveTo>
                  <a:pt x="1648449" y="3385321"/>
                </a:moveTo>
                <a:lnTo>
                  <a:pt x="1616940" y="3387079"/>
                </a:lnTo>
                <a:lnTo>
                  <a:pt x="1695565" y="3387079"/>
                </a:lnTo>
                <a:close/>
                <a:moveTo>
                  <a:pt x="2764540" y="0"/>
                </a:moveTo>
                <a:lnTo>
                  <a:pt x="0" y="0"/>
                </a:lnTo>
                <a:lnTo>
                  <a:pt x="0" y="3387079"/>
                </a:lnTo>
                <a:lnTo>
                  <a:pt x="925495" y="3387079"/>
                </a:lnTo>
                <a:lnTo>
                  <a:pt x="821001" y="3334832"/>
                </a:lnTo>
                <a:lnTo>
                  <a:pt x="795757" y="3071171"/>
                </a:lnTo>
                <a:lnTo>
                  <a:pt x="829416" y="2709338"/>
                </a:lnTo>
                <a:lnTo>
                  <a:pt x="798562" y="2226894"/>
                </a:lnTo>
                <a:lnTo>
                  <a:pt x="874294" y="2282992"/>
                </a:lnTo>
                <a:lnTo>
                  <a:pt x="950027" y="2333480"/>
                </a:lnTo>
                <a:lnTo>
                  <a:pt x="1070638" y="2400798"/>
                </a:lnTo>
                <a:lnTo>
                  <a:pt x="1168810" y="2448481"/>
                </a:lnTo>
                <a:lnTo>
                  <a:pt x="1295031" y="2490555"/>
                </a:lnTo>
                <a:lnTo>
                  <a:pt x="1424056" y="2518604"/>
                </a:lnTo>
                <a:lnTo>
                  <a:pt x="1572716" y="2532629"/>
                </a:lnTo>
                <a:lnTo>
                  <a:pt x="1715767" y="2541043"/>
                </a:lnTo>
                <a:lnTo>
                  <a:pt x="1844793" y="2535433"/>
                </a:lnTo>
                <a:lnTo>
                  <a:pt x="1971013" y="2512994"/>
                </a:lnTo>
                <a:lnTo>
                  <a:pt x="2060770" y="2484945"/>
                </a:lnTo>
                <a:lnTo>
                  <a:pt x="2167357" y="2454091"/>
                </a:lnTo>
                <a:lnTo>
                  <a:pt x="2282358" y="2409213"/>
                </a:lnTo>
                <a:lnTo>
                  <a:pt x="2265529" y="2490555"/>
                </a:lnTo>
                <a:lnTo>
                  <a:pt x="2287968" y="2731777"/>
                </a:lnTo>
                <a:lnTo>
                  <a:pt x="2282358" y="3113245"/>
                </a:lnTo>
                <a:lnTo>
                  <a:pt x="2259919" y="3385321"/>
                </a:lnTo>
                <a:lnTo>
                  <a:pt x="2230384" y="3387079"/>
                </a:lnTo>
                <a:lnTo>
                  <a:pt x="2764540" y="3387079"/>
                </a:lnTo>
                <a:close/>
              </a:path>
            </a:pathLst>
          </a:custGeom>
        </p:spPr>
      </p:pic>
      <p:sp>
        <p:nvSpPr>
          <p:cNvPr id="30" name="Rounded Rectangle 29"/>
          <p:cNvSpPr/>
          <p:nvPr/>
        </p:nvSpPr>
        <p:spPr>
          <a:xfrm>
            <a:off x="2995184" y="2872446"/>
            <a:ext cx="2872930" cy="697095"/>
          </a:xfrm>
          <a:prstGeom prst="roundRect">
            <a:avLst>
              <a:gd name="adj" fmla="val 270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Tx/>
              <a:buNone/>
            </a:pPr>
            <a:r>
              <a:rPr lang="en-GB" altLang="en-US" sz="1600" b="1" dirty="0">
                <a:solidFill>
                  <a:srgbClr val="007AC2"/>
                </a:solidFill>
              </a:rPr>
              <a:t>I wonder how many stone steps there are here?</a:t>
            </a:r>
          </a:p>
        </p:txBody>
      </p:sp>
    </p:spTree>
    <p:extLst>
      <p:ext uri="{BB962C8B-B14F-4D97-AF65-F5344CB8AC3E}">
        <p14:creationId xmlns:p14="http://schemas.microsoft.com/office/powerpoint/2010/main" val="196498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nodeType="withEffect">
                                  <p:stCondLst>
                                    <p:cond delay="120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2100"/>
                                        <p:tgtEl>
                                          <p:spTgt spid="38"/>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11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AC2"/>
                </a:solidFill>
              </a:rPr>
              <a:t>What Is a Continent?</a:t>
            </a:r>
          </a:p>
        </p:txBody>
      </p:sp>
      <p:sp>
        <p:nvSpPr>
          <p:cNvPr id="32" name="Pentagon 31"/>
          <p:cNvSpPr/>
          <p:nvPr/>
        </p:nvSpPr>
        <p:spPr>
          <a:xfrm rot="10800000">
            <a:off x="7491889" y="799361"/>
            <a:ext cx="1219683" cy="485977"/>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Pentagon 32"/>
          <p:cNvSpPr/>
          <p:nvPr/>
        </p:nvSpPr>
        <p:spPr>
          <a:xfrm rot="10800000">
            <a:off x="7491889" y="1356329"/>
            <a:ext cx="1219683" cy="485977"/>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598"/>
          <a:stretch/>
        </p:blipFill>
        <p:spPr>
          <a:xfrm>
            <a:off x="704675" y="2282401"/>
            <a:ext cx="7508147" cy="4132014"/>
          </a:xfrm>
          <a:prstGeom prst="rect">
            <a:avLst/>
          </a:prstGeom>
        </p:spPr>
      </p:pic>
      <p:sp>
        <p:nvSpPr>
          <p:cNvPr id="10" name="Rounded Rectangle 9"/>
          <p:cNvSpPr/>
          <p:nvPr/>
        </p:nvSpPr>
        <p:spPr>
          <a:xfrm>
            <a:off x="773257" y="1310623"/>
            <a:ext cx="6259842" cy="1156883"/>
          </a:xfrm>
          <a:prstGeom prst="roundRect">
            <a:avLst>
              <a:gd name="adj" fmla="val 19822"/>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There are seven continents on Planet Earth. A continent is a large area of land that is often separated from other areas of land by water or another feature such as mountains. </a:t>
            </a:r>
            <a:br>
              <a:rPr lang="en-GB" altLang="en-US" sz="1700" dirty="0">
                <a:solidFill>
                  <a:srgbClr val="007AC2"/>
                </a:solidFill>
              </a:rPr>
            </a:br>
            <a:r>
              <a:rPr lang="en-GB" altLang="en-US" sz="1700" b="1" dirty="0">
                <a:solidFill>
                  <a:srgbClr val="007AC2"/>
                </a:solidFill>
              </a:rPr>
              <a:t>Which continent do you live in?</a:t>
            </a:r>
            <a:endParaRPr lang="en-GB" sz="1700" b="1" dirty="0">
              <a:solidFill>
                <a:srgbClr val="007AC2"/>
              </a:solidFill>
            </a:endParaRPr>
          </a:p>
        </p:txBody>
      </p:sp>
      <p:sp>
        <p:nvSpPr>
          <p:cNvPr id="6" name="Oval 5"/>
          <p:cNvSpPr/>
          <p:nvPr/>
        </p:nvSpPr>
        <p:spPr>
          <a:xfrm>
            <a:off x="6712618" y="1757988"/>
            <a:ext cx="1880901" cy="1880901"/>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North America"/>
          <p:cNvSpPr/>
          <p:nvPr/>
        </p:nvSpPr>
        <p:spPr>
          <a:xfrm>
            <a:off x="622893" y="2962469"/>
            <a:ext cx="1832635"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North America</a:t>
            </a:r>
          </a:p>
        </p:txBody>
      </p:sp>
      <p:sp>
        <p:nvSpPr>
          <p:cNvPr id="18" name="North America"/>
          <p:cNvSpPr/>
          <p:nvPr/>
        </p:nvSpPr>
        <p:spPr>
          <a:xfrm>
            <a:off x="1792295" y="4837036"/>
            <a:ext cx="1848213"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South America</a:t>
            </a:r>
          </a:p>
        </p:txBody>
      </p:sp>
      <p:sp>
        <p:nvSpPr>
          <p:cNvPr id="19" name="North America"/>
          <p:cNvSpPr/>
          <p:nvPr/>
        </p:nvSpPr>
        <p:spPr>
          <a:xfrm>
            <a:off x="3970796" y="4165720"/>
            <a:ext cx="975903"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Africa</a:t>
            </a:r>
          </a:p>
        </p:txBody>
      </p:sp>
      <p:sp>
        <p:nvSpPr>
          <p:cNvPr id="20" name="North America"/>
          <p:cNvSpPr/>
          <p:nvPr/>
        </p:nvSpPr>
        <p:spPr>
          <a:xfrm>
            <a:off x="5512980" y="2906448"/>
            <a:ext cx="975903"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Asia</a:t>
            </a:r>
          </a:p>
        </p:txBody>
      </p:sp>
      <p:sp>
        <p:nvSpPr>
          <p:cNvPr id="21" name="North America"/>
          <p:cNvSpPr/>
          <p:nvPr/>
        </p:nvSpPr>
        <p:spPr>
          <a:xfrm>
            <a:off x="7225591" y="4777214"/>
            <a:ext cx="1240943"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Oceania</a:t>
            </a:r>
          </a:p>
        </p:txBody>
      </p:sp>
      <p:sp>
        <p:nvSpPr>
          <p:cNvPr id="22" name="North America"/>
          <p:cNvSpPr/>
          <p:nvPr/>
        </p:nvSpPr>
        <p:spPr>
          <a:xfrm>
            <a:off x="3730952" y="5787020"/>
            <a:ext cx="1455590"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Antarctica</a:t>
            </a: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67411">
            <a:off x="6458647" y="1571932"/>
            <a:ext cx="2040476" cy="2521227"/>
          </a:xfrm>
          <a:custGeom>
            <a:avLst/>
            <a:gdLst>
              <a:gd name="connsiteX0" fmla="*/ 0 w 2040476"/>
              <a:gd name="connsiteY0" fmla="*/ 0 h 2521227"/>
              <a:gd name="connsiteX1" fmla="*/ 2040476 w 2040476"/>
              <a:gd name="connsiteY1" fmla="*/ 0 h 2521227"/>
              <a:gd name="connsiteX2" fmla="*/ 2040476 w 2040476"/>
              <a:gd name="connsiteY2" fmla="*/ 2521227 h 2521227"/>
              <a:gd name="connsiteX3" fmla="*/ 1869923 w 2040476"/>
              <a:gd name="connsiteY3" fmla="*/ 2521227 h 2521227"/>
              <a:gd name="connsiteX4" fmla="*/ 1958240 w 2040476"/>
              <a:gd name="connsiteY4" fmla="*/ 2462996 h 2521227"/>
              <a:gd name="connsiteX5" fmla="*/ 1678079 w 2040476"/>
              <a:gd name="connsiteY5" fmla="*/ 2249642 h 2521227"/>
              <a:gd name="connsiteX6" fmla="*/ 1685573 w 2040476"/>
              <a:gd name="connsiteY6" fmla="*/ 2129735 h 2521227"/>
              <a:gd name="connsiteX7" fmla="*/ 1688327 w 2040476"/>
              <a:gd name="connsiteY7" fmla="*/ 1857068 h 2521227"/>
              <a:gd name="connsiteX8" fmla="*/ 1630488 w 2040476"/>
              <a:gd name="connsiteY8" fmla="*/ 1898381 h 2521227"/>
              <a:gd name="connsiteX9" fmla="*/ 1564387 w 2040476"/>
              <a:gd name="connsiteY9" fmla="*/ 1939695 h 2521227"/>
              <a:gd name="connsiteX10" fmla="*/ 1495532 w 2040476"/>
              <a:gd name="connsiteY10" fmla="*/ 1975499 h 2521227"/>
              <a:gd name="connsiteX11" fmla="*/ 1401888 w 2040476"/>
              <a:gd name="connsiteY11" fmla="*/ 2005796 h 2521227"/>
              <a:gd name="connsiteX12" fmla="*/ 1310999 w 2040476"/>
              <a:gd name="connsiteY12" fmla="*/ 2027829 h 2521227"/>
              <a:gd name="connsiteX13" fmla="*/ 1203585 w 2040476"/>
              <a:gd name="connsiteY13" fmla="*/ 2038846 h 2521227"/>
              <a:gd name="connsiteX14" fmla="*/ 1123712 w 2040476"/>
              <a:gd name="connsiteY14" fmla="*/ 2033338 h 2521227"/>
              <a:gd name="connsiteX15" fmla="*/ 1021806 w 2040476"/>
              <a:gd name="connsiteY15" fmla="*/ 2019567 h 2521227"/>
              <a:gd name="connsiteX16" fmla="*/ 933672 w 2040476"/>
              <a:gd name="connsiteY16" fmla="*/ 1997533 h 2521227"/>
              <a:gd name="connsiteX17" fmla="*/ 842782 w 2040476"/>
              <a:gd name="connsiteY17" fmla="*/ 1958974 h 2521227"/>
              <a:gd name="connsiteX18" fmla="*/ 787698 w 2040476"/>
              <a:gd name="connsiteY18" fmla="*/ 1936940 h 2521227"/>
              <a:gd name="connsiteX19" fmla="*/ 735368 w 2040476"/>
              <a:gd name="connsiteY19" fmla="*/ 1906644 h 2521227"/>
              <a:gd name="connsiteX20" fmla="*/ 691300 w 2040476"/>
              <a:gd name="connsiteY20" fmla="*/ 1873593 h 2521227"/>
              <a:gd name="connsiteX21" fmla="*/ 636216 w 2040476"/>
              <a:gd name="connsiteY21" fmla="*/ 1837788 h 2521227"/>
              <a:gd name="connsiteX22" fmla="*/ 641725 w 2040476"/>
              <a:gd name="connsiteY22" fmla="*/ 2063634 h 2521227"/>
              <a:gd name="connsiteX23" fmla="*/ 647885 w 2040476"/>
              <a:gd name="connsiteY23" fmla="*/ 2079548 h 2521227"/>
              <a:gd name="connsiteX24" fmla="*/ 638970 w 2040476"/>
              <a:gd name="connsiteY24" fmla="*/ 2077405 h 2521227"/>
              <a:gd name="connsiteX25" fmla="*/ 410370 w 2040476"/>
              <a:gd name="connsiteY25" fmla="*/ 2275709 h 2521227"/>
              <a:gd name="connsiteX26" fmla="*/ 423406 w 2040476"/>
              <a:gd name="connsiteY26" fmla="*/ 2521227 h 2521227"/>
              <a:gd name="connsiteX27" fmla="*/ 0 w 2040476"/>
              <a:gd name="connsiteY27" fmla="*/ 2521227 h 252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40476" h="2521227">
                <a:moveTo>
                  <a:pt x="0" y="0"/>
                </a:moveTo>
                <a:lnTo>
                  <a:pt x="2040476" y="0"/>
                </a:lnTo>
                <a:lnTo>
                  <a:pt x="2040476" y="2521227"/>
                </a:lnTo>
                <a:lnTo>
                  <a:pt x="1869923" y="2521227"/>
                </a:lnTo>
                <a:lnTo>
                  <a:pt x="1958240" y="2462996"/>
                </a:lnTo>
                <a:lnTo>
                  <a:pt x="1678079" y="2249642"/>
                </a:lnTo>
                <a:lnTo>
                  <a:pt x="1685573" y="2129735"/>
                </a:lnTo>
                <a:lnTo>
                  <a:pt x="1688327" y="1857068"/>
                </a:lnTo>
                <a:lnTo>
                  <a:pt x="1630488" y="1898381"/>
                </a:lnTo>
                <a:lnTo>
                  <a:pt x="1564387" y="1939695"/>
                </a:lnTo>
                <a:lnTo>
                  <a:pt x="1495532" y="1975499"/>
                </a:lnTo>
                <a:lnTo>
                  <a:pt x="1401888" y="2005796"/>
                </a:lnTo>
                <a:lnTo>
                  <a:pt x="1310999" y="2027829"/>
                </a:lnTo>
                <a:lnTo>
                  <a:pt x="1203585" y="2038846"/>
                </a:lnTo>
                <a:lnTo>
                  <a:pt x="1123712" y="2033338"/>
                </a:lnTo>
                <a:lnTo>
                  <a:pt x="1021806" y="2019567"/>
                </a:lnTo>
                <a:lnTo>
                  <a:pt x="933672" y="1997533"/>
                </a:lnTo>
                <a:lnTo>
                  <a:pt x="842782" y="1958974"/>
                </a:lnTo>
                <a:lnTo>
                  <a:pt x="787698" y="1936940"/>
                </a:lnTo>
                <a:lnTo>
                  <a:pt x="735368" y="1906644"/>
                </a:lnTo>
                <a:lnTo>
                  <a:pt x="691300" y="1873593"/>
                </a:lnTo>
                <a:lnTo>
                  <a:pt x="636216" y="1837788"/>
                </a:lnTo>
                <a:lnTo>
                  <a:pt x="641725" y="2063634"/>
                </a:lnTo>
                <a:lnTo>
                  <a:pt x="647885" y="2079548"/>
                </a:lnTo>
                <a:lnTo>
                  <a:pt x="638970" y="2077405"/>
                </a:lnTo>
                <a:lnTo>
                  <a:pt x="410370" y="2275709"/>
                </a:lnTo>
                <a:lnTo>
                  <a:pt x="423406" y="2521227"/>
                </a:lnTo>
                <a:lnTo>
                  <a:pt x="0" y="2521227"/>
                </a:lnTo>
                <a:close/>
              </a:path>
            </a:pathLst>
          </a:custGeom>
        </p:spPr>
      </p:pic>
      <p:sp>
        <p:nvSpPr>
          <p:cNvPr id="17" name="North America"/>
          <p:cNvSpPr/>
          <p:nvPr/>
        </p:nvSpPr>
        <p:spPr>
          <a:xfrm>
            <a:off x="3970796" y="2467507"/>
            <a:ext cx="1100135"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Europe</a:t>
            </a:r>
          </a:p>
        </p:txBody>
      </p:sp>
      <p:sp>
        <p:nvSpPr>
          <p:cNvPr id="30" name="Pentagon 29"/>
          <p:cNvSpPr/>
          <p:nvPr/>
        </p:nvSpPr>
        <p:spPr>
          <a:xfrm>
            <a:off x="447723" y="5127921"/>
            <a:ext cx="1219683" cy="485977"/>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Pentagon 30"/>
          <p:cNvSpPr/>
          <p:nvPr/>
        </p:nvSpPr>
        <p:spPr>
          <a:xfrm>
            <a:off x="447723" y="5684889"/>
            <a:ext cx="1219683" cy="485977"/>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528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1000"/>
                                        <p:tgtEl>
                                          <p:spTgt spid="3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right)">
                                      <p:cBhvr>
                                        <p:cTn id="10" dur="1000"/>
                                        <p:tgtEl>
                                          <p:spTgt spid="33"/>
                                        </p:tgtEl>
                                      </p:cBhvr>
                                    </p:animEffect>
                                  </p:childTnLst>
                                </p:cTn>
                              </p:par>
                              <p:par>
                                <p:cTn id="11" presetID="22" presetClass="entr" presetSubtype="8" fill="hold" grpId="0" nodeType="withEffect">
                                  <p:stCondLst>
                                    <p:cond delay="60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900"/>
                                        <p:tgtEl>
                                          <p:spTgt spid="30"/>
                                        </p:tgtEl>
                                      </p:cBhvr>
                                    </p:animEffect>
                                  </p:childTnLst>
                                </p:cTn>
                              </p:par>
                              <p:par>
                                <p:cTn id="14" presetID="22" presetClass="entr" presetSubtype="8" fill="hold" grpId="0" nodeType="withEffect">
                                  <p:stCondLst>
                                    <p:cond delay="60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9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0"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South America Quiz</a:t>
            </a:r>
          </a:p>
        </p:txBody>
      </p:sp>
      <p:sp>
        <p:nvSpPr>
          <p:cNvPr id="17" name="Rounded Rectangle 16"/>
          <p:cNvSpPr/>
          <p:nvPr/>
        </p:nvSpPr>
        <p:spPr>
          <a:xfrm>
            <a:off x="1991056" y="1396396"/>
            <a:ext cx="5145929" cy="799968"/>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How much have you learnt about South America? </a:t>
            </a:r>
          </a:p>
          <a:p>
            <a:pPr algn="just"/>
            <a:r>
              <a:rPr lang="en-GB" altLang="en-US" sz="1700" b="1" dirty="0">
                <a:solidFill>
                  <a:srgbClr val="007AC2"/>
                </a:solidFill>
              </a:rPr>
              <a:t>It’s time to find out!</a:t>
            </a:r>
          </a:p>
        </p:txBody>
      </p:sp>
      <p:grpSp>
        <p:nvGrpSpPr>
          <p:cNvPr id="9" name="Group 8"/>
          <p:cNvGrpSpPr/>
          <p:nvPr/>
        </p:nvGrpSpPr>
        <p:grpSpPr>
          <a:xfrm>
            <a:off x="1753514" y="2505339"/>
            <a:ext cx="5900155" cy="5659034"/>
            <a:chOff x="2156186" y="2496950"/>
            <a:chExt cx="5900155" cy="5659034"/>
          </a:xfrm>
        </p:grpSpPr>
        <p:sp>
          <p:nvSpPr>
            <p:cNvPr id="4" name="Chord 3"/>
            <p:cNvSpPr/>
            <p:nvPr/>
          </p:nvSpPr>
          <p:spPr>
            <a:xfrm rot="6744978">
              <a:off x="2156186" y="2534969"/>
              <a:ext cx="5621015" cy="5621015"/>
            </a:xfrm>
            <a:prstGeom prst="chord">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hord 19"/>
            <p:cNvSpPr/>
            <p:nvPr/>
          </p:nvSpPr>
          <p:spPr>
            <a:xfrm rot="6803353">
              <a:off x="2889126" y="2127827"/>
              <a:ext cx="4798091" cy="5536338"/>
            </a:xfrm>
            <a:custGeom>
              <a:avLst/>
              <a:gdLst>
                <a:gd name="connsiteX0" fmla="*/ 4797836 w 5621015"/>
                <a:gd name="connsiteY0" fmla="*/ 4797836 h 5621015"/>
                <a:gd name="connsiteX1" fmla="*/ 1405253 w 5621015"/>
                <a:gd name="connsiteY1" fmla="*/ 5244478 h 5621015"/>
                <a:gd name="connsiteX2" fmla="*/ 95765 w 5621015"/>
                <a:gd name="connsiteY2" fmla="*/ 2083094 h 5621015"/>
                <a:gd name="connsiteX3" fmla="*/ 2810507 w 5621015"/>
                <a:gd name="connsiteY3" fmla="*/ -1 h 5621015"/>
                <a:gd name="connsiteX4" fmla="*/ 4797836 w 5621015"/>
                <a:gd name="connsiteY4" fmla="*/ 4797836 h 5621015"/>
                <a:gd name="connsiteX0" fmla="*/ 2810762 w 4798091"/>
                <a:gd name="connsiteY0" fmla="*/ 0 h 5621081"/>
                <a:gd name="connsiteX1" fmla="*/ 4798091 w 4798091"/>
                <a:gd name="connsiteY1" fmla="*/ 4797837 h 5621081"/>
                <a:gd name="connsiteX2" fmla="*/ 1405508 w 4798091"/>
                <a:gd name="connsiteY2" fmla="*/ 5244479 h 5621081"/>
                <a:gd name="connsiteX3" fmla="*/ 96020 w 4798091"/>
                <a:gd name="connsiteY3" fmla="*/ 2083095 h 5621081"/>
                <a:gd name="connsiteX4" fmla="*/ 2902202 w 4798091"/>
                <a:gd name="connsiteY4" fmla="*/ 91440 h 5621081"/>
                <a:gd name="connsiteX0" fmla="*/ 2520443 w 4798091"/>
                <a:gd name="connsiteY0" fmla="*/ 2438538 h 5536338"/>
                <a:gd name="connsiteX1" fmla="*/ 4798091 w 4798091"/>
                <a:gd name="connsiteY1" fmla="*/ 4713094 h 5536338"/>
                <a:gd name="connsiteX2" fmla="*/ 1405508 w 4798091"/>
                <a:gd name="connsiteY2" fmla="*/ 5159736 h 5536338"/>
                <a:gd name="connsiteX3" fmla="*/ 96020 w 4798091"/>
                <a:gd name="connsiteY3" fmla="*/ 1998352 h 5536338"/>
                <a:gd name="connsiteX4" fmla="*/ 2902202 w 4798091"/>
                <a:gd name="connsiteY4" fmla="*/ 6697 h 5536338"/>
                <a:gd name="connsiteX0" fmla="*/ 4798091 w 4798091"/>
                <a:gd name="connsiteY0" fmla="*/ 4713094 h 5536338"/>
                <a:gd name="connsiteX1" fmla="*/ 1405508 w 4798091"/>
                <a:gd name="connsiteY1" fmla="*/ 5159736 h 5536338"/>
                <a:gd name="connsiteX2" fmla="*/ 96020 w 4798091"/>
                <a:gd name="connsiteY2" fmla="*/ 1998352 h 5536338"/>
                <a:gd name="connsiteX3" fmla="*/ 2902202 w 4798091"/>
                <a:gd name="connsiteY3" fmla="*/ 6697 h 5536338"/>
              </a:gdLst>
              <a:ahLst/>
              <a:cxnLst>
                <a:cxn ang="0">
                  <a:pos x="connsiteX0" y="connsiteY0"/>
                </a:cxn>
                <a:cxn ang="0">
                  <a:pos x="connsiteX1" y="connsiteY1"/>
                </a:cxn>
                <a:cxn ang="0">
                  <a:pos x="connsiteX2" y="connsiteY2"/>
                </a:cxn>
                <a:cxn ang="0">
                  <a:pos x="connsiteX3" y="connsiteY3"/>
                </a:cxn>
              </a:cxnLst>
              <a:rect l="l" t="t" r="r" b="b"/>
              <a:pathLst>
                <a:path w="4798091" h="5536338">
                  <a:moveTo>
                    <a:pt x="4798091" y="4713094"/>
                  </a:moveTo>
                  <a:cubicBezTo>
                    <a:pt x="3898614" y="5612571"/>
                    <a:pt x="2507137" y="5795762"/>
                    <a:pt x="1405508" y="5159736"/>
                  </a:cubicBezTo>
                  <a:cubicBezTo>
                    <a:pt x="303879" y="4523710"/>
                    <a:pt x="-233212" y="3227059"/>
                    <a:pt x="96020" y="1998352"/>
                  </a:cubicBezTo>
                  <a:cubicBezTo>
                    <a:pt x="425251" y="769644"/>
                    <a:pt x="1538710" y="-84743"/>
                    <a:pt x="2902202" y="6697"/>
                  </a:cubicBezTo>
                </a:path>
              </a:pathLst>
            </a:cu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4524"/>
          <a:stretch/>
        </p:blipFill>
        <p:spPr>
          <a:xfrm>
            <a:off x="1968536" y="1908773"/>
            <a:ext cx="4747439" cy="4513842"/>
          </a:xfrm>
          <a:prstGeom prst="rect">
            <a:avLst/>
          </a:prstGeom>
        </p:spPr>
      </p:pic>
    </p:spTree>
    <p:extLst>
      <p:ext uri="{BB962C8B-B14F-4D97-AF65-F5344CB8AC3E}">
        <p14:creationId xmlns:p14="http://schemas.microsoft.com/office/powerpoint/2010/main" val="185138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 presetClass="entr" presetSubtype="4" fill="hold" nodeType="withEffect">
                                  <p:stCondLst>
                                    <p:cond delay="6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South America Quiz</a:t>
            </a:r>
          </a:p>
        </p:txBody>
      </p:sp>
      <p:sp>
        <p:nvSpPr>
          <p:cNvPr id="17" name="Rounded Rectangle 16"/>
          <p:cNvSpPr/>
          <p:nvPr/>
        </p:nvSpPr>
        <p:spPr>
          <a:xfrm>
            <a:off x="882925" y="1305022"/>
            <a:ext cx="4975798" cy="569244"/>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1. What might you see at </a:t>
            </a:r>
            <a:r>
              <a:rPr lang="en-GB" altLang="en-US" sz="1700" b="1" dirty="0">
                <a:solidFill>
                  <a:srgbClr val="007AC2"/>
                </a:solidFill>
              </a:rPr>
              <a:t>Easter Island</a:t>
            </a:r>
            <a:r>
              <a:rPr lang="en-GB" altLang="en-US" sz="1700" dirty="0">
                <a:solidFill>
                  <a:srgbClr val="007AC2"/>
                </a:solidFill>
              </a:rPr>
              <a:t>?</a:t>
            </a:r>
          </a:p>
        </p:txBody>
      </p:sp>
      <p:sp>
        <p:nvSpPr>
          <p:cNvPr id="11" name="Pentagon 10"/>
          <p:cNvSpPr/>
          <p:nvPr/>
        </p:nvSpPr>
        <p:spPr>
          <a:xfrm>
            <a:off x="428623" y="1985898"/>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a. </a:t>
            </a:r>
            <a:r>
              <a:rPr lang="en-US" altLang="en-US" dirty="0">
                <a:solidFill>
                  <a:schemeClr val="bg1"/>
                </a:solidFill>
              </a:rPr>
              <a:t>a waterfall</a:t>
            </a:r>
          </a:p>
        </p:txBody>
      </p:sp>
      <p:sp>
        <p:nvSpPr>
          <p:cNvPr id="12" name="Pentagon 11"/>
          <p:cNvSpPr/>
          <p:nvPr/>
        </p:nvSpPr>
        <p:spPr>
          <a:xfrm>
            <a:off x="426446" y="2587730"/>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b. </a:t>
            </a:r>
            <a:r>
              <a:rPr lang="en-US" altLang="en-US" dirty="0">
                <a:solidFill>
                  <a:schemeClr val="bg1"/>
                </a:solidFill>
              </a:rPr>
              <a:t>stone statues </a:t>
            </a:r>
          </a:p>
        </p:txBody>
      </p:sp>
      <p:sp>
        <p:nvSpPr>
          <p:cNvPr id="13" name="Pentagon 12"/>
          <p:cNvSpPr/>
          <p:nvPr/>
        </p:nvSpPr>
        <p:spPr>
          <a:xfrm>
            <a:off x="428623" y="3189562"/>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c. </a:t>
            </a:r>
            <a:r>
              <a:rPr lang="en-US" altLang="en-US" dirty="0">
                <a:solidFill>
                  <a:schemeClr val="bg1"/>
                </a:solidFill>
              </a:rPr>
              <a:t>a desert</a:t>
            </a:r>
          </a:p>
        </p:txBody>
      </p:sp>
      <p:sp>
        <p:nvSpPr>
          <p:cNvPr id="14" name="Rounded Rectangle 13"/>
          <p:cNvSpPr/>
          <p:nvPr/>
        </p:nvSpPr>
        <p:spPr>
          <a:xfrm>
            <a:off x="2956845" y="3828669"/>
            <a:ext cx="5408983" cy="569244"/>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2. What might you see on the </a:t>
            </a:r>
            <a:r>
              <a:rPr lang="en-GB" altLang="en-US" sz="1700" b="1" dirty="0">
                <a:solidFill>
                  <a:srgbClr val="007AC2"/>
                </a:solidFill>
              </a:rPr>
              <a:t>Galapagos Islands</a:t>
            </a:r>
            <a:r>
              <a:rPr lang="en-GB" altLang="en-US" sz="1700" dirty="0">
                <a:solidFill>
                  <a:srgbClr val="007AC2"/>
                </a:solidFill>
              </a:rPr>
              <a:t>?</a:t>
            </a:r>
          </a:p>
        </p:txBody>
      </p:sp>
      <p:grpSp>
        <p:nvGrpSpPr>
          <p:cNvPr id="28" name="Group 27"/>
          <p:cNvGrpSpPr/>
          <p:nvPr/>
        </p:nvGrpSpPr>
        <p:grpSpPr>
          <a:xfrm>
            <a:off x="3596353" y="4539577"/>
            <a:ext cx="5119775" cy="478070"/>
            <a:chOff x="3596353" y="4539577"/>
            <a:chExt cx="5119775" cy="478070"/>
          </a:xfrm>
        </p:grpSpPr>
        <p:sp>
          <p:nvSpPr>
            <p:cNvPr id="21" name="Pentagon 20"/>
            <p:cNvSpPr/>
            <p:nvPr/>
          </p:nvSpPr>
          <p:spPr>
            <a:xfrm rot="10800000">
              <a:off x="3598530" y="4539577"/>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19" name="TextBox 18"/>
            <p:cNvSpPr txBox="1"/>
            <p:nvPr/>
          </p:nvSpPr>
          <p:spPr>
            <a:xfrm>
              <a:off x="3596353" y="4593946"/>
              <a:ext cx="5111605" cy="369332"/>
            </a:xfrm>
            <a:prstGeom prst="rect">
              <a:avLst/>
            </a:prstGeom>
            <a:noFill/>
          </p:spPr>
          <p:txBody>
            <a:bodyPr wrap="square" rtlCol="0">
              <a:spAutoFit/>
            </a:bodyPr>
            <a:lstStyle/>
            <a:p>
              <a:pPr algn="ctr"/>
              <a:r>
                <a:rPr lang="en-GB" b="1" dirty="0">
                  <a:solidFill>
                    <a:schemeClr val="bg1"/>
                  </a:solidFill>
                </a:rPr>
                <a:t>a. </a:t>
              </a:r>
              <a:r>
                <a:rPr lang="en-GB" dirty="0">
                  <a:solidFill>
                    <a:schemeClr val="bg1"/>
                  </a:solidFill>
                </a:rPr>
                <a:t>a giant tortoise </a:t>
              </a:r>
            </a:p>
          </p:txBody>
        </p:sp>
      </p:grpSp>
      <p:grpSp>
        <p:nvGrpSpPr>
          <p:cNvPr id="27" name="Group 26"/>
          <p:cNvGrpSpPr/>
          <p:nvPr/>
        </p:nvGrpSpPr>
        <p:grpSpPr>
          <a:xfrm>
            <a:off x="3604899" y="5141409"/>
            <a:ext cx="5117974" cy="478070"/>
            <a:chOff x="3596353" y="5141409"/>
            <a:chExt cx="5117974" cy="478070"/>
          </a:xfrm>
        </p:grpSpPr>
        <p:sp>
          <p:nvSpPr>
            <p:cNvPr id="22" name="Pentagon 21"/>
            <p:cNvSpPr/>
            <p:nvPr/>
          </p:nvSpPr>
          <p:spPr>
            <a:xfrm rot="10800000">
              <a:off x="3596353" y="5141409"/>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4" name="TextBox 23"/>
            <p:cNvSpPr txBox="1"/>
            <p:nvPr/>
          </p:nvSpPr>
          <p:spPr>
            <a:xfrm>
              <a:off x="3602722" y="5195778"/>
              <a:ext cx="5111605" cy="369332"/>
            </a:xfrm>
            <a:prstGeom prst="rect">
              <a:avLst/>
            </a:prstGeom>
            <a:noFill/>
          </p:spPr>
          <p:txBody>
            <a:bodyPr wrap="square" rtlCol="0">
              <a:spAutoFit/>
            </a:bodyPr>
            <a:lstStyle/>
            <a:p>
              <a:pPr algn="ctr"/>
              <a:r>
                <a:rPr lang="en-GB" b="1" dirty="0">
                  <a:solidFill>
                    <a:schemeClr val="bg1"/>
                  </a:solidFill>
                </a:rPr>
                <a:t>b. </a:t>
              </a:r>
              <a:r>
                <a:rPr lang="en-GB" dirty="0">
                  <a:solidFill>
                    <a:schemeClr val="bg1"/>
                  </a:solidFill>
                </a:rPr>
                <a:t>a kangaroo</a:t>
              </a:r>
            </a:p>
          </p:txBody>
        </p:sp>
      </p:grpSp>
      <p:grpSp>
        <p:nvGrpSpPr>
          <p:cNvPr id="26" name="Group 25"/>
          <p:cNvGrpSpPr/>
          <p:nvPr/>
        </p:nvGrpSpPr>
        <p:grpSpPr>
          <a:xfrm>
            <a:off x="3595977" y="5743241"/>
            <a:ext cx="5120151" cy="478070"/>
            <a:chOff x="3595977" y="5743241"/>
            <a:chExt cx="5120151" cy="478070"/>
          </a:xfrm>
        </p:grpSpPr>
        <p:sp>
          <p:nvSpPr>
            <p:cNvPr id="23" name="Pentagon 22"/>
            <p:cNvSpPr/>
            <p:nvPr/>
          </p:nvSpPr>
          <p:spPr>
            <a:xfrm rot="10800000">
              <a:off x="3598530" y="5743241"/>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5" name="TextBox 24"/>
            <p:cNvSpPr txBox="1"/>
            <p:nvPr/>
          </p:nvSpPr>
          <p:spPr>
            <a:xfrm>
              <a:off x="3595977" y="5797610"/>
              <a:ext cx="5111605" cy="369332"/>
            </a:xfrm>
            <a:prstGeom prst="rect">
              <a:avLst/>
            </a:prstGeom>
            <a:noFill/>
          </p:spPr>
          <p:txBody>
            <a:bodyPr wrap="square" rtlCol="0">
              <a:spAutoFit/>
            </a:bodyPr>
            <a:lstStyle/>
            <a:p>
              <a:pPr algn="ctr"/>
              <a:r>
                <a:rPr lang="en-GB" b="1" dirty="0">
                  <a:solidFill>
                    <a:schemeClr val="bg1"/>
                  </a:solidFill>
                </a:rPr>
                <a:t>c. </a:t>
              </a:r>
              <a:r>
                <a:rPr lang="en-GB" dirty="0">
                  <a:solidFill>
                    <a:schemeClr val="bg1"/>
                  </a:solidFill>
                </a:rPr>
                <a:t>a zebra</a:t>
              </a:r>
            </a:p>
          </p:txBody>
        </p:sp>
      </p:grpSp>
    </p:spTree>
    <p:extLst>
      <p:ext uri="{BB962C8B-B14F-4D97-AF65-F5344CB8AC3E}">
        <p14:creationId xmlns:p14="http://schemas.microsoft.com/office/powerpoint/2010/main" val="23473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600"/>
                                        <p:tgtEl>
                                          <p:spTgt spid="11"/>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600"/>
                                        <p:tgtEl>
                                          <p:spTgt spid="12"/>
                                        </p:tgtEl>
                                      </p:cBhvr>
                                    </p:animEffect>
                                  </p:childTnLst>
                                </p:cTn>
                              </p:par>
                              <p:par>
                                <p:cTn id="14" presetID="22" presetClass="entr" presetSubtype="8" fill="hold" grpId="0" nodeType="withEffect">
                                  <p:stCondLst>
                                    <p:cond delay="22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6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2" fill="hold" grpId="2" nodeType="clickEffect">
                                  <p:stCondLst>
                                    <p:cond delay="0"/>
                                  </p:stCondLst>
                                  <p:childTnLst>
                                    <p:animEffect transition="out" filter="wipe(right)">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22" presetClass="exit" presetSubtype="2" fill="hold" grpId="2" nodeType="withEffect">
                                  <p:stCondLst>
                                    <p:cond delay="0"/>
                                  </p:stCondLst>
                                  <p:childTnLst>
                                    <p:animEffect transition="out" filter="wipe(right)">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ntr" presetSubtype="0" fill="hold" grpId="0" nodeType="withEffect">
                                  <p:stCondLst>
                                    <p:cond delay="2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22" presetClass="entr" presetSubtype="2" fill="hold" nodeType="withEffect">
                                  <p:stCondLst>
                                    <p:cond delay="600"/>
                                  </p:stCondLst>
                                  <p:childTnLst>
                                    <p:set>
                                      <p:cBhvr>
                                        <p:cTn id="29" dur="1" fill="hold">
                                          <p:stCondLst>
                                            <p:cond delay="0"/>
                                          </p:stCondLst>
                                        </p:cTn>
                                        <p:tgtEl>
                                          <p:spTgt spid="28"/>
                                        </p:tgtEl>
                                        <p:attrNameLst>
                                          <p:attrName>style.visibility</p:attrName>
                                        </p:attrNameLst>
                                      </p:cBhvr>
                                      <p:to>
                                        <p:strVal val="visible"/>
                                      </p:to>
                                    </p:set>
                                    <p:animEffect transition="in" filter="wipe(right)">
                                      <p:cBhvr>
                                        <p:cTn id="30" dur="500"/>
                                        <p:tgtEl>
                                          <p:spTgt spid="28"/>
                                        </p:tgtEl>
                                      </p:cBhvr>
                                    </p:animEffect>
                                  </p:childTnLst>
                                </p:cTn>
                              </p:par>
                              <p:par>
                                <p:cTn id="31" presetID="22" presetClass="entr" presetSubtype="2" fill="hold" nodeType="withEffect">
                                  <p:stCondLst>
                                    <p:cond delay="1200"/>
                                  </p:stCondLst>
                                  <p:childTnLst>
                                    <p:set>
                                      <p:cBhvr>
                                        <p:cTn id="32" dur="1" fill="hold">
                                          <p:stCondLst>
                                            <p:cond delay="0"/>
                                          </p:stCondLst>
                                        </p:cTn>
                                        <p:tgtEl>
                                          <p:spTgt spid="27"/>
                                        </p:tgtEl>
                                        <p:attrNameLst>
                                          <p:attrName>style.visibility</p:attrName>
                                        </p:attrNameLst>
                                      </p:cBhvr>
                                      <p:to>
                                        <p:strVal val="visible"/>
                                      </p:to>
                                    </p:set>
                                    <p:animEffect transition="in" filter="wipe(right)">
                                      <p:cBhvr>
                                        <p:cTn id="33" dur="500"/>
                                        <p:tgtEl>
                                          <p:spTgt spid="27"/>
                                        </p:tgtEl>
                                      </p:cBhvr>
                                    </p:animEffect>
                                  </p:childTnLst>
                                </p:cTn>
                              </p:par>
                              <p:par>
                                <p:cTn id="34" presetID="22" presetClass="entr" presetSubtype="2" fill="hold" nodeType="withEffect">
                                  <p:stCondLst>
                                    <p:cond delay="2000"/>
                                  </p:stCondLst>
                                  <p:childTnLst>
                                    <p:set>
                                      <p:cBhvr>
                                        <p:cTn id="35" dur="1" fill="hold">
                                          <p:stCondLst>
                                            <p:cond delay="0"/>
                                          </p:stCondLst>
                                        </p:cTn>
                                        <p:tgtEl>
                                          <p:spTgt spid="26"/>
                                        </p:tgtEl>
                                        <p:attrNameLst>
                                          <p:attrName>style.visibility</p:attrName>
                                        </p:attrNameLst>
                                      </p:cBhvr>
                                      <p:to>
                                        <p:strVal val="visible"/>
                                      </p:to>
                                    </p:set>
                                    <p:animEffect transition="in" filter="wipe(righ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8" fill="hold" nodeType="clickEffect">
                                  <p:stCondLst>
                                    <p:cond delay="0"/>
                                  </p:stCondLst>
                                  <p:childTnLst>
                                    <p:animEffect transition="out" filter="wipe(left)">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par>
                                <p:cTn id="42" presetID="22" presetClass="exit" presetSubtype="8" fill="hold" nodeType="withEffect">
                                  <p:stCondLst>
                                    <p:cond delay="0"/>
                                  </p:stCondLst>
                                  <p:childTnLst>
                                    <p:animEffect transition="out" filter="wipe(left)">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1" grpId="2" animBg="1"/>
      <p:bldP spid="12" grpId="0" animBg="1"/>
      <p:bldP spid="13" grpId="0" animBg="1"/>
      <p:bldP spid="13" grpId="2"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South America Quiz</a:t>
            </a:r>
          </a:p>
        </p:txBody>
      </p:sp>
      <p:sp>
        <p:nvSpPr>
          <p:cNvPr id="17" name="Rounded Rectangle 16"/>
          <p:cNvSpPr/>
          <p:nvPr/>
        </p:nvSpPr>
        <p:spPr>
          <a:xfrm>
            <a:off x="882925" y="1305022"/>
            <a:ext cx="4975798" cy="569244"/>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3. What is </a:t>
            </a:r>
            <a:r>
              <a:rPr lang="en-GB" altLang="en-US" sz="1700" b="1" dirty="0">
                <a:solidFill>
                  <a:srgbClr val="007AC2"/>
                </a:solidFill>
              </a:rPr>
              <a:t>Rio</a:t>
            </a:r>
            <a:r>
              <a:rPr lang="en-GB" altLang="en-US" sz="1700" dirty="0">
                <a:solidFill>
                  <a:srgbClr val="007AC2"/>
                </a:solidFill>
              </a:rPr>
              <a:t> famous for?</a:t>
            </a:r>
          </a:p>
        </p:txBody>
      </p:sp>
      <p:sp>
        <p:nvSpPr>
          <p:cNvPr id="11" name="Pentagon 10"/>
          <p:cNvSpPr/>
          <p:nvPr/>
        </p:nvSpPr>
        <p:spPr>
          <a:xfrm>
            <a:off x="428623" y="1985898"/>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a. </a:t>
            </a:r>
            <a:r>
              <a:rPr lang="en-US" altLang="en-US" dirty="0">
                <a:solidFill>
                  <a:schemeClr val="bg1"/>
                </a:solidFill>
              </a:rPr>
              <a:t>a volcano</a:t>
            </a:r>
          </a:p>
        </p:txBody>
      </p:sp>
      <p:sp>
        <p:nvSpPr>
          <p:cNvPr id="12" name="Pentagon 11"/>
          <p:cNvSpPr/>
          <p:nvPr/>
        </p:nvSpPr>
        <p:spPr>
          <a:xfrm>
            <a:off x="426446" y="2587730"/>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b. </a:t>
            </a:r>
            <a:r>
              <a:rPr lang="en-US" altLang="en-US" dirty="0">
                <a:solidFill>
                  <a:schemeClr val="bg1"/>
                </a:solidFill>
              </a:rPr>
              <a:t>carnivals</a:t>
            </a:r>
          </a:p>
        </p:txBody>
      </p:sp>
      <p:sp>
        <p:nvSpPr>
          <p:cNvPr id="13" name="Pentagon 12"/>
          <p:cNvSpPr/>
          <p:nvPr/>
        </p:nvSpPr>
        <p:spPr>
          <a:xfrm>
            <a:off x="428623" y="3189562"/>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c. </a:t>
            </a:r>
            <a:r>
              <a:rPr lang="en-US" altLang="en-US" dirty="0">
                <a:solidFill>
                  <a:schemeClr val="bg1"/>
                </a:solidFill>
              </a:rPr>
              <a:t>a castle</a:t>
            </a:r>
          </a:p>
        </p:txBody>
      </p:sp>
      <p:sp>
        <p:nvSpPr>
          <p:cNvPr id="14" name="Rounded Rectangle 13"/>
          <p:cNvSpPr/>
          <p:nvPr/>
        </p:nvSpPr>
        <p:spPr>
          <a:xfrm>
            <a:off x="2956845" y="3828669"/>
            <a:ext cx="5408983" cy="569244"/>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4. Which animal lives in the </a:t>
            </a:r>
            <a:r>
              <a:rPr lang="en-GB" altLang="en-US" sz="1700" b="1" dirty="0">
                <a:solidFill>
                  <a:srgbClr val="007AC2"/>
                </a:solidFill>
              </a:rPr>
              <a:t>Atacama Desert</a:t>
            </a:r>
            <a:r>
              <a:rPr lang="en-GB" altLang="en-US" sz="1700" dirty="0">
                <a:solidFill>
                  <a:srgbClr val="007AC2"/>
                </a:solidFill>
              </a:rPr>
              <a:t>?</a:t>
            </a:r>
          </a:p>
        </p:txBody>
      </p:sp>
      <p:grpSp>
        <p:nvGrpSpPr>
          <p:cNvPr id="28" name="Group 27"/>
          <p:cNvGrpSpPr/>
          <p:nvPr/>
        </p:nvGrpSpPr>
        <p:grpSpPr>
          <a:xfrm>
            <a:off x="3604523" y="5731128"/>
            <a:ext cx="5119775" cy="478070"/>
            <a:chOff x="3596353" y="4539577"/>
            <a:chExt cx="5119775" cy="478070"/>
          </a:xfrm>
        </p:grpSpPr>
        <p:sp>
          <p:nvSpPr>
            <p:cNvPr id="21" name="Pentagon 20"/>
            <p:cNvSpPr/>
            <p:nvPr/>
          </p:nvSpPr>
          <p:spPr>
            <a:xfrm rot="10800000">
              <a:off x="3598530" y="4539577"/>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19" name="TextBox 18"/>
            <p:cNvSpPr txBox="1"/>
            <p:nvPr/>
          </p:nvSpPr>
          <p:spPr>
            <a:xfrm>
              <a:off x="3596353" y="4593946"/>
              <a:ext cx="5111605" cy="369332"/>
            </a:xfrm>
            <a:prstGeom prst="rect">
              <a:avLst/>
            </a:prstGeom>
            <a:noFill/>
          </p:spPr>
          <p:txBody>
            <a:bodyPr wrap="square" rtlCol="0">
              <a:spAutoFit/>
            </a:bodyPr>
            <a:lstStyle/>
            <a:p>
              <a:pPr algn="ctr"/>
              <a:r>
                <a:rPr lang="en-GB" b="1" dirty="0">
                  <a:solidFill>
                    <a:schemeClr val="bg1"/>
                  </a:solidFill>
                </a:rPr>
                <a:t>c. </a:t>
              </a:r>
              <a:r>
                <a:rPr lang="en-GB" dirty="0">
                  <a:solidFill>
                    <a:schemeClr val="bg1"/>
                  </a:solidFill>
                </a:rPr>
                <a:t>a grey fox</a:t>
              </a:r>
            </a:p>
          </p:txBody>
        </p:sp>
      </p:grpSp>
      <p:grpSp>
        <p:nvGrpSpPr>
          <p:cNvPr id="27" name="Group 26"/>
          <p:cNvGrpSpPr/>
          <p:nvPr/>
        </p:nvGrpSpPr>
        <p:grpSpPr>
          <a:xfrm>
            <a:off x="3598154" y="5151234"/>
            <a:ext cx="5117974" cy="478070"/>
            <a:chOff x="3596353" y="5141409"/>
            <a:chExt cx="5117974" cy="478070"/>
          </a:xfrm>
        </p:grpSpPr>
        <p:sp>
          <p:nvSpPr>
            <p:cNvPr id="22" name="Pentagon 21"/>
            <p:cNvSpPr/>
            <p:nvPr/>
          </p:nvSpPr>
          <p:spPr>
            <a:xfrm rot="10800000">
              <a:off x="3596353" y="5141409"/>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4" name="TextBox 23"/>
            <p:cNvSpPr txBox="1"/>
            <p:nvPr/>
          </p:nvSpPr>
          <p:spPr>
            <a:xfrm>
              <a:off x="3602722" y="5195778"/>
              <a:ext cx="5111605" cy="369332"/>
            </a:xfrm>
            <a:prstGeom prst="rect">
              <a:avLst/>
            </a:prstGeom>
            <a:noFill/>
          </p:spPr>
          <p:txBody>
            <a:bodyPr wrap="square" rtlCol="0">
              <a:spAutoFit/>
            </a:bodyPr>
            <a:lstStyle/>
            <a:p>
              <a:pPr algn="ctr"/>
              <a:r>
                <a:rPr lang="en-GB" b="1" dirty="0">
                  <a:solidFill>
                    <a:schemeClr val="bg1"/>
                  </a:solidFill>
                </a:rPr>
                <a:t>b. </a:t>
              </a:r>
              <a:r>
                <a:rPr lang="en-GB" dirty="0">
                  <a:solidFill>
                    <a:schemeClr val="bg1"/>
                  </a:solidFill>
                </a:rPr>
                <a:t>a horse</a:t>
              </a:r>
            </a:p>
          </p:txBody>
        </p:sp>
      </p:grpSp>
      <p:grpSp>
        <p:nvGrpSpPr>
          <p:cNvPr id="26" name="Group 25"/>
          <p:cNvGrpSpPr/>
          <p:nvPr/>
        </p:nvGrpSpPr>
        <p:grpSpPr>
          <a:xfrm>
            <a:off x="3604523" y="4554263"/>
            <a:ext cx="5120151" cy="478070"/>
            <a:chOff x="3595977" y="5743241"/>
            <a:chExt cx="5120151" cy="478070"/>
          </a:xfrm>
        </p:grpSpPr>
        <p:sp>
          <p:nvSpPr>
            <p:cNvPr id="23" name="Pentagon 22"/>
            <p:cNvSpPr/>
            <p:nvPr/>
          </p:nvSpPr>
          <p:spPr>
            <a:xfrm rot="10800000">
              <a:off x="3598530" y="5743241"/>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5" name="TextBox 24"/>
            <p:cNvSpPr txBox="1"/>
            <p:nvPr/>
          </p:nvSpPr>
          <p:spPr>
            <a:xfrm>
              <a:off x="3595977" y="5797610"/>
              <a:ext cx="5111605" cy="369332"/>
            </a:xfrm>
            <a:prstGeom prst="rect">
              <a:avLst/>
            </a:prstGeom>
            <a:noFill/>
          </p:spPr>
          <p:txBody>
            <a:bodyPr wrap="square" rtlCol="0">
              <a:spAutoFit/>
            </a:bodyPr>
            <a:lstStyle/>
            <a:p>
              <a:pPr algn="ctr"/>
              <a:r>
                <a:rPr lang="en-GB" b="1" dirty="0">
                  <a:solidFill>
                    <a:schemeClr val="bg1"/>
                  </a:solidFill>
                </a:rPr>
                <a:t>a. </a:t>
              </a:r>
              <a:r>
                <a:rPr lang="en-GB" dirty="0">
                  <a:solidFill>
                    <a:schemeClr val="bg1"/>
                  </a:solidFill>
                </a:rPr>
                <a:t>a cat</a:t>
              </a:r>
            </a:p>
          </p:txBody>
        </p:sp>
      </p:grpSp>
    </p:spTree>
    <p:extLst>
      <p:ext uri="{BB962C8B-B14F-4D97-AF65-F5344CB8AC3E}">
        <p14:creationId xmlns:p14="http://schemas.microsoft.com/office/powerpoint/2010/main" val="268448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600"/>
                                        <p:tgtEl>
                                          <p:spTgt spid="11"/>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600"/>
                                        <p:tgtEl>
                                          <p:spTgt spid="12"/>
                                        </p:tgtEl>
                                      </p:cBhvr>
                                    </p:animEffect>
                                  </p:childTnLst>
                                </p:cTn>
                              </p:par>
                              <p:par>
                                <p:cTn id="14" presetID="22" presetClass="entr" presetSubtype="8" fill="hold" grpId="0" nodeType="withEffect">
                                  <p:stCondLst>
                                    <p:cond delay="22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6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2" fill="hold" grpId="1" nodeType="clickEffect">
                                  <p:stCondLst>
                                    <p:cond delay="0"/>
                                  </p:stCondLst>
                                  <p:childTnLst>
                                    <p:animEffect transition="out" filter="wipe(right)">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22" presetClass="exit" presetSubtype="2" fill="hold" grpId="1" nodeType="withEffect">
                                  <p:stCondLst>
                                    <p:cond delay="0"/>
                                  </p:stCondLst>
                                  <p:childTnLst>
                                    <p:animEffect transition="out" filter="wipe(right)">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ntr" presetSubtype="0" fill="hold" grpId="0" nodeType="withEffect">
                                  <p:stCondLst>
                                    <p:cond delay="2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22" presetClass="entr" presetSubtype="2" fill="hold" nodeType="withEffect">
                                  <p:stCondLst>
                                    <p:cond delay="600"/>
                                  </p:stCondLst>
                                  <p:childTnLst>
                                    <p:set>
                                      <p:cBhvr>
                                        <p:cTn id="29" dur="1" fill="hold">
                                          <p:stCondLst>
                                            <p:cond delay="0"/>
                                          </p:stCondLst>
                                        </p:cTn>
                                        <p:tgtEl>
                                          <p:spTgt spid="28"/>
                                        </p:tgtEl>
                                        <p:attrNameLst>
                                          <p:attrName>style.visibility</p:attrName>
                                        </p:attrNameLst>
                                      </p:cBhvr>
                                      <p:to>
                                        <p:strVal val="visible"/>
                                      </p:to>
                                    </p:set>
                                    <p:animEffect transition="in" filter="wipe(right)">
                                      <p:cBhvr>
                                        <p:cTn id="30" dur="500"/>
                                        <p:tgtEl>
                                          <p:spTgt spid="28"/>
                                        </p:tgtEl>
                                      </p:cBhvr>
                                    </p:animEffect>
                                  </p:childTnLst>
                                </p:cTn>
                              </p:par>
                              <p:par>
                                <p:cTn id="31" presetID="22" presetClass="entr" presetSubtype="2" fill="hold" nodeType="withEffect">
                                  <p:stCondLst>
                                    <p:cond delay="1200"/>
                                  </p:stCondLst>
                                  <p:childTnLst>
                                    <p:set>
                                      <p:cBhvr>
                                        <p:cTn id="32" dur="1" fill="hold">
                                          <p:stCondLst>
                                            <p:cond delay="0"/>
                                          </p:stCondLst>
                                        </p:cTn>
                                        <p:tgtEl>
                                          <p:spTgt spid="27"/>
                                        </p:tgtEl>
                                        <p:attrNameLst>
                                          <p:attrName>style.visibility</p:attrName>
                                        </p:attrNameLst>
                                      </p:cBhvr>
                                      <p:to>
                                        <p:strVal val="visible"/>
                                      </p:to>
                                    </p:set>
                                    <p:animEffect transition="in" filter="wipe(right)">
                                      <p:cBhvr>
                                        <p:cTn id="33" dur="500"/>
                                        <p:tgtEl>
                                          <p:spTgt spid="27"/>
                                        </p:tgtEl>
                                      </p:cBhvr>
                                    </p:animEffect>
                                  </p:childTnLst>
                                </p:cTn>
                              </p:par>
                              <p:par>
                                <p:cTn id="34" presetID="22" presetClass="entr" presetSubtype="2" fill="hold" nodeType="withEffect">
                                  <p:stCondLst>
                                    <p:cond delay="2000"/>
                                  </p:stCondLst>
                                  <p:childTnLst>
                                    <p:set>
                                      <p:cBhvr>
                                        <p:cTn id="35" dur="1" fill="hold">
                                          <p:stCondLst>
                                            <p:cond delay="0"/>
                                          </p:stCondLst>
                                        </p:cTn>
                                        <p:tgtEl>
                                          <p:spTgt spid="26"/>
                                        </p:tgtEl>
                                        <p:attrNameLst>
                                          <p:attrName>style.visibility</p:attrName>
                                        </p:attrNameLst>
                                      </p:cBhvr>
                                      <p:to>
                                        <p:strVal val="visible"/>
                                      </p:to>
                                    </p:set>
                                    <p:animEffect transition="in" filter="wipe(righ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8" fill="hold" nodeType="clickEffect">
                                  <p:stCondLst>
                                    <p:cond delay="0"/>
                                  </p:stCondLst>
                                  <p:childTnLst>
                                    <p:animEffect transition="out" filter="wipe(left)">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par>
                                <p:cTn id="42" presetID="22" presetClass="exit" presetSubtype="8" fill="hold" nodeType="withEffect">
                                  <p:stCondLst>
                                    <p:cond delay="0"/>
                                  </p:stCondLst>
                                  <p:childTnLst>
                                    <p:animEffect transition="out" filter="wipe(left)">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1" grpId="1" animBg="1"/>
      <p:bldP spid="12" grpId="0" animBg="1"/>
      <p:bldP spid="13" grpId="0" animBg="1"/>
      <p:bldP spid="13" grpId="1"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South America Quiz</a:t>
            </a:r>
          </a:p>
        </p:txBody>
      </p:sp>
      <p:sp>
        <p:nvSpPr>
          <p:cNvPr id="14" name="Rounded Rectangle 13"/>
          <p:cNvSpPr/>
          <p:nvPr/>
        </p:nvSpPr>
        <p:spPr>
          <a:xfrm>
            <a:off x="2956845" y="2589526"/>
            <a:ext cx="5408983" cy="569244"/>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5. What is </a:t>
            </a:r>
            <a:r>
              <a:rPr lang="en-GB" altLang="en-US" sz="1700" b="1" dirty="0">
                <a:solidFill>
                  <a:srgbClr val="007AC2"/>
                </a:solidFill>
              </a:rPr>
              <a:t>Machu </a:t>
            </a:r>
            <a:r>
              <a:rPr lang="en-GB" altLang="en-US" sz="1700" b="1" dirty="0" err="1">
                <a:solidFill>
                  <a:srgbClr val="007AC2"/>
                </a:solidFill>
              </a:rPr>
              <a:t>Pichu</a:t>
            </a:r>
            <a:r>
              <a:rPr lang="en-GB" altLang="en-US" sz="1700" dirty="0">
                <a:solidFill>
                  <a:srgbClr val="007AC2"/>
                </a:solidFill>
              </a:rPr>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480" y="2113094"/>
            <a:ext cx="2940347" cy="4220586"/>
          </a:xfrm>
          <a:prstGeom prst="rect">
            <a:avLst/>
          </a:prstGeom>
        </p:spPr>
      </p:pic>
      <p:grpSp>
        <p:nvGrpSpPr>
          <p:cNvPr id="28" name="Group 27"/>
          <p:cNvGrpSpPr/>
          <p:nvPr/>
        </p:nvGrpSpPr>
        <p:grpSpPr>
          <a:xfrm>
            <a:off x="3596353" y="4517510"/>
            <a:ext cx="5119775" cy="478070"/>
            <a:chOff x="3596353" y="4539577"/>
            <a:chExt cx="5119775" cy="478070"/>
          </a:xfrm>
        </p:grpSpPr>
        <p:sp>
          <p:nvSpPr>
            <p:cNvPr id="21" name="Pentagon 20"/>
            <p:cNvSpPr/>
            <p:nvPr/>
          </p:nvSpPr>
          <p:spPr>
            <a:xfrm rot="10800000">
              <a:off x="3598530" y="4539577"/>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19" name="TextBox 18"/>
            <p:cNvSpPr txBox="1"/>
            <p:nvPr/>
          </p:nvSpPr>
          <p:spPr>
            <a:xfrm>
              <a:off x="3596353" y="4593946"/>
              <a:ext cx="5111605" cy="369332"/>
            </a:xfrm>
            <a:prstGeom prst="rect">
              <a:avLst/>
            </a:prstGeom>
            <a:noFill/>
          </p:spPr>
          <p:txBody>
            <a:bodyPr wrap="square" rtlCol="0">
              <a:spAutoFit/>
            </a:bodyPr>
            <a:lstStyle/>
            <a:p>
              <a:pPr algn="ctr"/>
              <a:r>
                <a:rPr lang="en-GB" b="1" dirty="0">
                  <a:solidFill>
                    <a:schemeClr val="bg1"/>
                  </a:solidFill>
                </a:rPr>
                <a:t>c. </a:t>
              </a:r>
              <a:r>
                <a:rPr lang="en-GB" dirty="0">
                  <a:solidFill>
                    <a:schemeClr val="bg1"/>
                  </a:solidFill>
                </a:rPr>
                <a:t>a stone city</a:t>
              </a:r>
            </a:p>
          </p:txBody>
        </p:sp>
      </p:grpSp>
      <p:grpSp>
        <p:nvGrpSpPr>
          <p:cNvPr id="27" name="Group 26"/>
          <p:cNvGrpSpPr/>
          <p:nvPr/>
        </p:nvGrpSpPr>
        <p:grpSpPr>
          <a:xfrm>
            <a:off x="3604899" y="3902266"/>
            <a:ext cx="5117974" cy="478070"/>
            <a:chOff x="3596353" y="5141409"/>
            <a:chExt cx="5117974" cy="478070"/>
          </a:xfrm>
        </p:grpSpPr>
        <p:sp>
          <p:nvSpPr>
            <p:cNvPr id="22" name="Pentagon 21"/>
            <p:cNvSpPr/>
            <p:nvPr/>
          </p:nvSpPr>
          <p:spPr>
            <a:xfrm rot="10800000">
              <a:off x="3596353" y="5141409"/>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4" name="TextBox 23"/>
            <p:cNvSpPr txBox="1"/>
            <p:nvPr/>
          </p:nvSpPr>
          <p:spPr>
            <a:xfrm>
              <a:off x="3602722" y="5195778"/>
              <a:ext cx="5111605" cy="369332"/>
            </a:xfrm>
            <a:prstGeom prst="rect">
              <a:avLst/>
            </a:prstGeom>
            <a:noFill/>
          </p:spPr>
          <p:txBody>
            <a:bodyPr wrap="square" rtlCol="0">
              <a:spAutoFit/>
            </a:bodyPr>
            <a:lstStyle/>
            <a:p>
              <a:pPr algn="ctr"/>
              <a:r>
                <a:rPr lang="en-GB" b="1" dirty="0">
                  <a:solidFill>
                    <a:schemeClr val="bg1"/>
                  </a:solidFill>
                </a:rPr>
                <a:t>b. </a:t>
              </a:r>
              <a:r>
                <a:rPr lang="en-GB" dirty="0">
                  <a:solidFill>
                    <a:schemeClr val="bg1"/>
                  </a:solidFill>
                </a:rPr>
                <a:t>a river</a:t>
              </a:r>
            </a:p>
          </p:txBody>
        </p:sp>
      </p:grpSp>
      <p:grpSp>
        <p:nvGrpSpPr>
          <p:cNvPr id="26" name="Group 25"/>
          <p:cNvGrpSpPr/>
          <p:nvPr/>
        </p:nvGrpSpPr>
        <p:grpSpPr>
          <a:xfrm>
            <a:off x="3602722" y="3287022"/>
            <a:ext cx="5120151" cy="478070"/>
            <a:chOff x="3595977" y="5743241"/>
            <a:chExt cx="5120151" cy="478070"/>
          </a:xfrm>
        </p:grpSpPr>
        <p:sp>
          <p:nvSpPr>
            <p:cNvPr id="23" name="Pentagon 22"/>
            <p:cNvSpPr/>
            <p:nvPr/>
          </p:nvSpPr>
          <p:spPr>
            <a:xfrm rot="10800000">
              <a:off x="3598530" y="5743241"/>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5" name="TextBox 24"/>
            <p:cNvSpPr txBox="1"/>
            <p:nvPr/>
          </p:nvSpPr>
          <p:spPr>
            <a:xfrm>
              <a:off x="3595977" y="5797610"/>
              <a:ext cx="5111605" cy="369332"/>
            </a:xfrm>
            <a:prstGeom prst="rect">
              <a:avLst/>
            </a:prstGeom>
            <a:noFill/>
          </p:spPr>
          <p:txBody>
            <a:bodyPr wrap="square" rtlCol="0">
              <a:spAutoFit/>
            </a:bodyPr>
            <a:lstStyle/>
            <a:p>
              <a:pPr algn="ctr"/>
              <a:r>
                <a:rPr lang="en-GB" b="1" dirty="0">
                  <a:solidFill>
                    <a:schemeClr val="bg1"/>
                  </a:solidFill>
                </a:rPr>
                <a:t>a. </a:t>
              </a:r>
              <a:r>
                <a:rPr lang="en-GB" dirty="0">
                  <a:solidFill>
                    <a:schemeClr val="bg1"/>
                  </a:solidFill>
                </a:rPr>
                <a:t>a bird</a:t>
              </a:r>
            </a:p>
          </p:txBody>
        </p:sp>
      </p:grpSp>
      <p:cxnSp>
        <p:nvCxnSpPr>
          <p:cNvPr id="29" name="Straight Connector 28"/>
          <p:cNvCxnSpPr/>
          <p:nvPr/>
        </p:nvCxnSpPr>
        <p:spPr>
          <a:xfrm>
            <a:off x="498146" y="1832845"/>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8251" y="1540690"/>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1" name="5-Point Star 30"/>
          <p:cNvSpPr/>
          <p:nvPr/>
        </p:nvSpPr>
        <p:spPr>
          <a:xfrm>
            <a:off x="7632562" y="1315953"/>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4597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2" fill="hold" nodeType="withEffect">
                                  <p:stCondLst>
                                    <p:cond delay="60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par>
                                <p:cTn id="11" presetID="22" presetClass="entr" presetSubtype="2" fill="hold" nodeType="withEffect">
                                  <p:stCondLst>
                                    <p:cond delay="100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par>
                                <p:cTn id="14" presetID="22" presetClass="entr" presetSubtype="2" fill="hold" nodeType="withEffect">
                                  <p:stCondLst>
                                    <p:cond delay="1400"/>
                                  </p:stCondLst>
                                  <p:childTnLst>
                                    <p:set>
                                      <p:cBhvr>
                                        <p:cTn id="15" dur="1" fill="hold">
                                          <p:stCondLst>
                                            <p:cond delay="0"/>
                                          </p:stCondLst>
                                        </p:cTn>
                                        <p:tgtEl>
                                          <p:spTgt spid="28"/>
                                        </p:tgtEl>
                                        <p:attrNameLst>
                                          <p:attrName>style.visibility</p:attrName>
                                        </p:attrNameLst>
                                      </p:cBhvr>
                                      <p:to>
                                        <p:strVal val="visible"/>
                                      </p:to>
                                    </p:set>
                                    <p:animEffect transition="in" filter="wipe(right)">
                                      <p:cBhvr>
                                        <p:cTn id="16" dur="500"/>
                                        <p:tgtEl>
                                          <p:spTgt spid="28"/>
                                        </p:tgtEl>
                                      </p:cBhvr>
                                    </p:animEffect>
                                  </p:childTnLst>
                                </p:cTn>
                              </p:par>
                              <p:par>
                                <p:cTn id="17" presetID="22" presetClass="entr" presetSubtype="8" fill="hold" nodeType="withEffect">
                                  <p:stCondLst>
                                    <p:cond delay="200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21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8" fill="hold" nodeType="clickEffect">
                                  <p:stCondLst>
                                    <p:cond delay="0"/>
                                  </p:stCondLst>
                                  <p:childTnLst>
                                    <p:animEffect transition="out" filter="wipe(left)">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par>
                                <p:cTn id="25" presetID="22" presetClass="exit" presetSubtype="8" fill="hold" nodeType="withEffect">
                                  <p:stCondLst>
                                    <p:cond delay="0"/>
                                  </p:stCondLst>
                                  <p:childTnLst>
                                    <p:animEffect transition="out" filter="wipe(left)">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28623" y="419100"/>
            <a:ext cx="8286752" cy="6005080"/>
            <a:chOff x="428623" y="419100"/>
            <a:chExt cx="8286752" cy="600508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30" name="Freeform 29"/>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Rounded Rectangle 3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AC2"/>
                </a:solidFill>
              </a:rPr>
              <a:t>South America</a:t>
            </a:r>
          </a:p>
        </p:txBody>
      </p:sp>
      <p:sp>
        <p:nvSpPr>
          <p:cNvPr id="10" name="Rounded Rectangle 9"/>
          <p:cNvSpPr/>
          <p:nvPr/>
        </p:nvSpPr>
        <p:spPr>
          <a:xfrm>
            <a:off x="641377" y="3013042"/>
            <a:ext cx="3132123" cy="1156883"/>
          </a:xfrm>
          <a:prstGeom prst="roundRect">
            <a:avLst>
              <a:gd name="adj" fmla="val 19822"/>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Here is a map which shows the countries that are in the continent of </a:t>
            </a:r>
            <a:r>
              <a:rPr lang="en-GB" altLang="en-US" sz="1700" b="1" dirty="0">
                <a:solidFill>
                  <a:srgbClr val="007AC2"/>
                </a:solidFill>
              </a:rPr>
              <a:t>South America</a:t>
            </a:r>
            <a:r>
              <a:rPr lang="en-GB" altLang="en-US" sz="1700" dirty="0">
                <a:solidFill>
                  <a:srgbClr val="007AC2"/>
                </a:solidFill>
              </a:rPr>
              <a:t>. </a:t>
            </a:r>
            <a:endParaRPr lang="en-GB" sz="1700" b="1" dirty="0">
              <a:solidFill>
                <a:srgbClr val="007AC2"/>
              </a:solidFill>
            </a:endParaRPr>
          </a:p>
        </p:txBody>
      </p:sp>
      <p:sp>
        <p:nvSpPr>
          <p:cNvPr id="25" name="Rounded Rectangle 24"/>
          <p:cNvSpPr/>
          <p:nvPr/>
        </p:nvSpPr>
        <p:spPr>
          <a:xfrm>
            <a:off x="1258515" y="4381745"/>
            <a:ext cx="2799103" cy="954388"/>
          </a:xfrm>
          <a:prstGeom prst="roundRect">
            <a:avLst>
              <a:gd name="adj" fmla="val 23899"/>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b="1" dirty="0">
                <a:solidFill>
                  <a:srgbClr val="007AC2"/>
                </a:solidFill>
              </a:rPr>
              <a:t>South America is made up of twelve countries.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4482" y="1289801"/>
            <a:ext cx="3486428" cy="5025549"/>
          </a:xfrm>
          <a:prstGeom prst="rect">
            <a:avLst/>
          </a:prstGeom>
        </p:spPr>
      </p:pic>
      <p:sp>
        <p:nvSpPr>
          <p:cNvPr id="33" name="Oval 32"/>
          <p:cNvSpPr/>
          <p:nvPr/>
        </p:nvSpPr>
        <p:spPr>
          <a:xfrm>
            <a:off x="6173584" y="3843039"/>
            <a:ext cx="2235563" cy="223556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6241395" y="3176180"/>
            <a:ext cx="2220139" cy="3186796"/>
          </a:xfrm>
          <a:custGeom>
            <a:avLst/>
            <a:gdLst>
              <a:gd name="connsiteX0" fmla="*/ 2220139 w 2220139"/>
              <a:gd name="connsiteY0" fmla="*/ 0 h 3186796"/>
              <a:gd name="connsiteX1" fmla="*/ 0 w 2220139"/>
              <a:gd name="connsiteY1" fmla="*/ 0 h 3186796"/>
              <a:gd name="connsiteX2" fmla="*/ 0 w 2220139"/>
              <a:gd name="connsiteY2" fmla="*/ 3186796 h 3186796"/>
              <a:gd name="connsiteX3" fmla="*/ 365506 w 2220139"/>
              <a:gd name="connsiteY3" fmla="*/ 3186796 h 3186796"/>
              <a:gd name="connsiteX4" fmla="*/ 296939 w 2220139"/>
              <a:gd name="connsiteY4" fmla="*/ 3168283 h 3186796"/>
              <a:gd name="connsiteX5" fmla="*/ 366277 w 2220139"/>
              <a:gd name="connsiteY5" fmla="*/ 2990603 h 3186796"/>
              <a:gd name="connsiteX6" fmla="*/ 504954 w 2220139"/>
              <a:gd name="connsiteY6" fmla="*/ 2695915 h 3186796"/>
              <a:gd name="connsiteX7" fmla="*/ 556958 w 2220139"/>
              <a:gd name="connsiteY7" fmla="*/ 2730584 h 3186796"/>
              <a:gd name="connsiteX8" fmla="*/ 643631 w 2220139"/>
              <a:gd name="connsiteY8" fmla="*/ 2795589 h 3186796"/>
              <a:gd name="connsiteX9" fmla="*/ 821310 w 2220139"/>
              <a:gd name="connsiteY9" fmla="*/ 2864927 h 3186796"/>
              <a:gd name="connsiteX10" fmla="*/ 964321 w 2220139"/>
              <a:gd name="connsiteY10" fmla="*/ 2895263 h 3186796"/>
              <a:gd name="connsiteX11" fmla="*/ 1115998 w 2220139"/>
              <a:gd name="connsiteY11" fmla="*/ 2908264 h 3186796"/>
              <a:gd name="connsiteX12" fmla="*/ 1241674 w 2220139"/>
              <a:gd name="connsiteY12" fmla="*/ 2890929 h 3186796"/>
              <a:gd name="connsiteX13" fmla="*/ 1371684 w 2220139"/>
              <a:gd name="connsiteY13" fmla="*/ 2877928 h 3186796"/>
              <a:gd name="connsiteX14" fmla="*/ 1497360 w 2220139"/>
              <a:gd name="connsiteY14" fmla="*/ 2851926 h 3186796"/>
              <a:gd name="connsiteX15" fmla="*/ 1610034 w 2220139"/>
              <a:gd name="connsiteY15" fmla="*/ 2817257 h 3186796"/>
              <a:gd name="connsiteX16" fmla="*/ 1731377 w 2220139"/>
              <a:gd name="connsiteY16" fmla="*/ 2747919 h 3186796"/>
              <a:gd name="connsiteX17" fmla="*/ 1740044 w 2220139"/>
              <a:gd name="connsiteY17" fmla="*/ 2947266 h 3186796"/>
              <a:gd name="connsiteX18" fmla="*/ 1917724 w 2220139"/>
              <a:gd name="connsiteY18" fmla="*/ 3137947 h 3186796"/>
              <a:gd name="connsiteX19" fmla="*/ 1780947 w 2220139"/>
              <a:gd name="connsiteY19" fmla="*/ 3186796 h 3186796"/>
              <a:gd name="connsiteX20" fmla="*/ 2220139 w 2220139"/>
              <a:gd name="connsiteY20" fmla="*/ 3186796 h 318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0139" h="3186796">
                <a:moveTo>
                  <a:pt x="2220139" y="0"/>
                </a:moveTo>
                <a:lnTo>
                  <a:pt x="0" y="0"/>
                </a:lnTo>
                <a:lnTo>
                  <a:pt x="0" y="3186796"/>
                </a:lnTo>
                <a:lnTo>
                  <a:pt x="365506" y="3186796"/>
                </a:lnTo>
                <a:lnTo>
                  <a:pt x="296939" y="3168283"/>
                </a:lnTo>
                <a:lnTo>
                  <a:pt x="366277" y="2990603"/>
                </a:lnTo>
                <a:lnTo>
                  <a:pt x="504954" y="2695915"/>
                </a:lnTo>
                <a:lnTo>
                  <a:pt x="556958" y="2730584"/>
                </a:lnTo>
                <a:lnTo>
                  <a:pt x="643631" y="2795589"/>
                </a:lnTo>
                <a:lnTo>
                  <a:pt x="821310" y="2864927"/>
                </a:lnTo>
                <a:lnTo>
                  <a:pt x="964321" y="2895263"/>
                </a:lnTo>
                <a:lnTo>
                  <a:pt x="1115998" y="2908264"/>
                </a:lnTo>
                <a:lnTo>
                  <a:pt x="1241674" y="2890929"/>
                </a:lnTo>
                <a:lnTo>
                  <a:pt x="1371684" y="2877928"/>
                </a:lnTo>
                <a:lnTo>
                  <a:pt x="1497360" y="2851926"/>
                </a:lnTo>
                <a:lnTo>
                  <a:pt x="1610034" y="2817257"/>
                </a:lnTo>
                <a:lnTo>
                  <a:pt x="1731377" y="2747919"/>
                </a:lnTo>
                <a:lnTo>
                  <a:pt x="1740044" y="2947266"/>
                </a:lnTo>
                <a:lnTo>
                  <a:pt x="1917724" y="3137947"/>
                </a:lnTo>
                <a:lnTo>
                  <a:pt x="1780947" y="3186796"/>
                </a:lnTo>
                <a:lnTo>
                  <a:pt x="2220139" y="3186796"/>
                </a:lnTo>
                <a:close/>
              </a:path>
            </a:pathLst>
          </a:custGeom>
        </p:spPr>
      </p:pic>
      <p:grpSp>
        <p:nvGrpSpPr>
          <p:cNvPr id="34" name="Group 33"/>
          <p:cNvGrpSpPr/>
          <p:nvPr/>
        </p:nvGrpSpPr>
        <p:grpSpPr>
          <a:xfrm>
            <a:off x="6278359" y="3981042"/>
            <a:ext cx="2235563" cy="2302798"/>
            <a:chOff x="914400" y="1663701"/>
            <a:chExt cx="2822574" cy="2907463"/>
          </a:xfrm>
        </p:grpSpPr>
        <p:sp>
          <p:nvSpPr>
            <p:cNvPr id="35" name="Oval 34"/>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5-Point Star 35"/>
            <p:cNvSpPr/>
            <p:nvPr/>
          </p:nvSpPr>
          <p:spPr>
            <a:xfrm>
              <a:off x="2704077" y="402038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rcRect r="4057" b="43281"/>
          <a:stretch>
            <a:fillRect/>
          </a:stretch>
        </p:blipFill>
        <p:spPr>
          <a:xfrm flipH="1">
            <a:off x="6331462" y="3176181"/>
            <a:ext cx="2130057" cy="1807517"/>
          </a:xfrm>
          <a:custGeom>
            <a:avLst/>
            <a:gdLst>
              <a:gd name="connsiteX0" fmla="*/ 1573254 w 2130057"/>
              <a:gd name="connsiteY0" fmla="*/ 0 h 1807517"/>
              <a:gd name="connsiteX1" fmla="*/ 663653 w 2130057"/>
              <a:gd name="connsiteY1" fmla="*/ 0 h 1807517"/>
              <a:gd name="connsiteX2" fmla="*/ 93242 w 2130057"/>
              <a:gd name="connsiteY2" fmla="*/ 178065 h 1807517"/>
              <a:gd name="connsiteX3" fmla="*/ 0 w 2130057"/>
              <a:gd name="connsiteY3" fmla="*/ 322299 h 1807517"/>
              <a:gd name="connsiteX4" fmla="*/ 0 w 2130057"/>
              <a:gd name="connsiteY4" fmla="*/ 1418735 h 1807517"/>
              <a:gd name="connsiteX5" fmla="*/ 54239 w 2130057"/>
              <a:gd name="connsiteY5" fmla="*/ 1504161 h 1807517"/>
              <a:gd name="connsiteX6" fmla="*/ 422600 w 2130057"/>
              <a:gd name="connsiteY6" fmla="*/ 1807517 h 1807517"/>
              <a:gd name="connsiteX7" fmla="*/ 1514679 w 2130057"/>
              <a:gd name="connsiteY7" fmla="*/ 1790182 h 1807517"/>
              <a:gd name="connsiteX8" fmla="*/ 1852704 w 2130057"/>
              <a:gd name="connsiteY8" fmla="*/ 1595168 h 1807517"/>
              <a:gd name="connsiteX9" fmla="*/ 2117056 w 2130057"/>
              <a:gd name="connsiteY9" fmla="*/ 1309147 h 1807517"/>
              <a:gd name="connsiteX10" fmla="*/ 2130057 w 2130057"/>
              <a:gd name="connsiteY10" fmla="*/ 65390 h 1807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0057" h="1807517">
                <a:moveTo>
                  <a:pt x="1573254" y="0"/>
                </a:moveTo>
                <a:lnTo>
                  <a:pt x="663653" y="0"/>
                </a:lnTo>
                <a:lnTo>
                  <a:pt x="93242" y="178065"/>
                </a:lnTo>
                <a:lnTo>
                  <a:pt x="0" y="322299"/>
                </a:lnTo>
                <a:lnTo>
                  <a:pt x="0" y="1418735"/>
                </a:lnTo>
                <a:lnTo>
                  <a:pt x="54239" y="1504161"/>
                </a:lnTo>
                <a:lnTo>
                  <a:pt x="422600" y="1807517"/>
                </a:lnTo>
                <a:lnTo>
                  <a:pt x="1514679" y="1790182"/>
                </a:lnTo>
                <a:lnTo>
                  <a:pt x="1852704" y="1595168"/>
                </a:lnTo>
                <a:lnTo>
                  <a:pt x="2117056" y="1309147"/>
                </a:lnTo>
                <a:lnTo>
                  <a:pt x="2130057" y="65390"/>
                </a:lnTo>
                <a:close/>
              </a:path>
            </a:pathLst>
          </a:custGeom>
        </p:spPr>
      </p:pic>
      <p:sp>
        <p:nvSpPr>
          <p:cNvPr id="47" name="Pentagon 46"/>
          <p:cNvSpPr/>
          <p:nvPr/>
        </p:nvSpPr>
        <p:spPr>
          <a:xfrm>
            <a:off x="423341" y="1178148"/>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Pentagon 47"/>
          <p:cNvSpPr/>
          <p:nvPr/>
        </p:nvSpPr>
        <p:spPr>
          <a:xfrm>
            <a:off x="420830" y="1847175"/>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1349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par>
                                <p:cTn id="8" presetID="22" presetClass="entr" presetSubtype="8" fill="hold" grpId="0" nodeType="withEffect">
                                  <p:stCondLst>
                                    <p:cond delay="40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AC2"/>
                </a:solidFill>
              </a:rPr>
              <a:t>What Is South America?</a:t>
            </a:r>
          </a:p>
        </p:txBody>
      </p:sp>
      <p:grpSp>
        <p:nvGrpSpPr>
          <p:cNvPr id="21" name="Group 20"/>
          <p:cNvGrpSpPr/>
          <p:nvPr/>
        </p:nvGrpSpPr>
        <p:grpSpPr>
          <a:xfrm>
            <a:off x="2360262" y="1439709"/>
            <a:ext cx="2764822" cy="2642532"/>
            <a:chOff x="2094826" y="1338977"/>
            <a:chExt cx="2764822" cy="2642532"/>
          </a:xfrm>
        </p:grpSpPr>
        <p:sp>
          <p:nvSpPr>
            <p:cNvPr id="4" name="Oval 3"/>
            <p:cNvSpPr/>
            <p:nvPr/>
          </p:nvSpPr>
          <p:spPr>
            <a:xfrm>
              <a:off x="2155971" y="1338977"/>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rcRect l="2555" t="2225" r="25783" b="2225"/>
            <a:stretch>
              <a:fillRect/>
            </a:stretch>
          </p:blipFill>
          <p:spPr>
            <a:xfrm>
              <a:off x="2332140" y="1421589"/>
              <a:ext cx="2527508" cy="2527508"/>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7" name="Oval 6"/>
            <p:cNvSpPr/>
            <p:nvPr/>
          </p:nvSpPr>
          <p:spPr>
            <a:xfrm>
              <a:off x="2094826" y="1338977"/>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4914638" y="1344879"/>
            <a:ext cx="2805988" cy="2642532"/>
            <a:chOff x="5701847" y="1338977"/>
            <a:chExt cx="2805988" cy="2642532"/>
          </a:xfrm>
        </p:grpSpPr>
        <p:sp>
          <p:nvSpPr>
            <p:cNvPr id="6" name="Oval 5"/>
            <p:cNvSpPr/>
            <p:nvPr/>
          </p:nvSpPr>
          <p:spPr>
            <a:xfrm>
              <a:off x="5865303" y="1338977"/>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rcRect l="14554" t="4300" r="45363" b="4300"/>
            <a:stretch>
              <a:fillRect/>
            </a:stretch>
          </p:blipFill>
          <p:spPr>
            <a:xfrm>
              <a:off x="5701847" y="1485430"/>
              <a:ext cx="2459119" cy="2459119"/>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9" name="Oval 8"/>
            <p:cNvSpPr/>
            <p:nvPr/>
          </p:nvSpPr>
          <p:spPr>
            <a:xfrm>
              <a:off x="5833174" y="1405249"/>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5707316" y="3584855"/>
            <a:ext cx="2731386" cy="2669624"/>
            <a:chOff x="3957625" y="3520325"/>
            <a:chExt cx="2731386" cy="2669624"/>
          </a:xfrm>
        </p:grpSpPr>
        <p:sp>
          <p:nvSpPr>
            <p:cNvPr id="5" name="Oval 4"/>
            <p:cNvSpPr/>
            <p:nvPr/>
          </p:nvSpPr>
          <p:spPr>
            <a:xfrm>
              <a:off x="4011337" y="3520325"/>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rcRect l="19417" t="3606" r="38324" b="2593"/>
            <a:stretch>
              <a:fillRect/>
            </a:stretch>
          </p:blipFill>
          <p:spPr>
            <a:xfrm>
              <a:off x="3957625" y="3660516"/>
              <a:ext cx="2529433" cy="2529433"/>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8" name="Oval 7"/>
            <p:cNvSpPr/>
            <p:nvPr/>
          </p:nvSpPr>
          <p:spPr>
            <a:xfrm>
              <a:off x="4186670" y="3660516"/>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North America"/>
          <p:cNvSpPr/>
          <p:nvPr/>
        </p:nvSpPr>
        <p:spPr>
          <a:xfrm>
            <a:off x="585338" y="2430740"/>
            <a:ext cx="3140072"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Christ the Redeemer Statue</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945" y="3003259"/>
            <a:ext cx="2623718" cy="3343011"/>
          </a:xfrm>
          <a:prstGeom prst="rect">
            <a:avLst/>
          </a:prstGeom>
        </p:spPr>
      </p:pic>
      <p:sp>
        <p:nvSpPr>
          <p:cNvPr id="24" name="North America"/>
          <p:cNvSpPr/>
          <p:nvPr/>
        </p:nvSpPr>
        <p:spPr>
          <a:xfrm>
            <a:off x="6421008" y="1344879"/>
            <a:ext cx="1905498"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Valparaiso</a:t>
            </a:r>
          </a:p>
        </p:txBody>
      </p:sp>
      <p:sp>
        <p:nvSpPr>
          <p:cNvPr id="25" name="North America"/>
          <p:cNvSpPr/>
          <p:nvPr/>
        </p:nvSpPr>
        <p:spPr>
          <a:xfrm>
            <a:off x="5174335" y="5796493"/>
            <a:ext cx="2373971"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Torres del Paine</a:t>
            </a:r>
          </a:p>
        </p:txBody>
      </p:sp>
      <p:sp>
        <p:nvSpPr>
          <p:cNvPr id="19" name="Rounded Rectangle 18"/>
          <p:cNvSpPr/>
          <p:nvPr/>
        </p:nvSpPr>
        <p:spPr>
          <a:xfrm>
            <a:off x="2456529" y="4298164"/>
            <a:ext cx="2986527" cy="1356103"/>
          </a:xfrm>
          <a:prstGeom prst="roundRect">
            <a:avLst>
              <a:gd name="adj" fmla="val 20943"/>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b="1" dirty="0">
                <a:solidFill>
                  <a:srgbClr val="007AC2"/>
                </a:solidFill>
              </a:rPr>
              <a:t>Look at these pictures.</a:t>
            </a:r>
            <a:r>
              <a:rPr lang="en-GB" altLang="en-US" sz="1700" dirty="0">
                <a:solidFill>
                  <a:srgbClr val="007AC2"/>
                </a:solidFill>
              </a:rPr>
              <a:t> Which are places from countries in South America and which are not?</a:t>
            </a:r>
            <a:endParaRPr lang="en-GB" sz="1700" b="1" dirty="0">
              <a:solidFill>
                <a:srgbClr val="007AC2"/>
              </a:solidFill>
            </a:endParaRPr>
          </a:p>
        </p:txBody>
      </p:sp>
      <p:sp>
        <p:nvSpPr>
          <p:cNvPr id="26" name="Pentagon 25"/>
          <p:cNvSpPr/>
          <p:nvPr/>
        </p:nvSpPr>
        <p:spPr>
          <a:xfrm>
            <a:off x="445100" y="1535902"/>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435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900"/>
                                        <p:tgtEl>
                                          <p:spTgt spid="19"/>
                                        </p:tgtEl>
                                      </p:cBhvr>
                                    </p:animEffect>
                                  </p:childTnLst>
                                </p:cTn>
                              </p:par>
                              <p:par>
                                <p:cTn id="11" presetID="10" presetClass="entr" presetSubtype="0" fill="hold" nodeType="withEffect">
                                  <p:stCondLst>
                                    <p:cond delay="11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16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21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22" presetClass="entr" presetSubtype="2" fill="hold" grpId="0" nodeType="withEffect">
                                  <p:stCondLst>
                                    <p:cond delay="2600"/>
                                  </p:stCondLst>
                                  <p:childTnLst>
                                    <p:set>
                                      <p:cBhvr>
                                        <p:cTn id="21" dur="1" fill="hold">
                                          <p:stCondLst>
                                            <p:cond delay="0"/>
                                          </p:stCondLst>
                                        </p:cTn>
                                        <p:tgtEl>
                                          <p:spTgt spid="23"/>
                                        </p:tgtEl>
                                        <p:attrNameLst>
                                          <p:attrName>style.visibility</p:attrName>
                                        </p:attrNameLst>
                                      </p:cBhvr>
                                      <p:to>
                                        <p:strVal val="visible"/>
                                      </p:to>
                                    </p:set>
                                    <p:animEffect transition="in" filter="wipe(right)">
                                      <p:cBhvr>
                                        <p:cTn id="22" dur="500"/>
                                        <p:tgtEl>
                                          <p:spTgt spid="23"/>
                                        </p:tgtEl>
                                      </p:cBhvr>
                                    </p:animEffect>
                                  </p:childTnLst>
                                </p:cTn>
                              </p:par>
                              <p:par>
                                <p:cTn id="23" presetID="22" presetClass="entr" presetSubtype="8" fill="hold" grpId="0" nodeType="withEffect">
                                  <p:stCondLst>
                                    <p:cond delay="290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par>
                                <p:cTn id="26" presetID="22" presetClass="entr" presetSubtype="2" fill="hold" grpId="0" nodeType="withEffect">
                                  <p:stCondLst>
                                    <p:cond delay="3200"/>
                                  </p:stCondLst>
                                  <p:childTnLst>
                                    <p:set>
                                      <p:cBhvr>
                                        <p:cTn id="27" dur="1" fill="hold">
                                          <p:stCondLst>
                                            <p:cond delay="0"/>
                                          </p:stCondLst>
                                        </p:cTn>
                                        <p:tgtEl>
                                          <p:spTgt spid="25"/>
                                        </p:tgtEl>
                                        <p:attrNameLst>
                                          <p:attrName>style.visibility</p:attrName>
                                        </p:attrNameLst>
                                      </p:cBhvr>
                                      <p:to>
                                        <p:strVal val="visible"/>
                                      </p:to>
                                    </p:set>
                                    <p:animEffect transition="in" filter="wipe(right)">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19"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AC2"/>
                </a:solidFill>
              </a:rPr>
              <a:t>What Is South America?</a:t>
            </a:r>
          </a:p>
        </p:txBody>
      </p:sp>
      <p:grpSp>
        <p:nvGrpSpPr>
          <p:cNvPr id="21" name="Group 20"/>
          <p:cNvGrpSpPr/>
          <p:nvPr/>
        </p:nvGrpSpPr>
        <p:grpSpPr>
          <a:xfrm>
            <a:off x="2360262" y="1439709"/>
            <a:ext cx="2764822" cy="2642532"/>
            <a:chOff x="2094826" y="1338977"/>
            <a:chExt cx="2764822" cy="2642532"/>
          </a:xfrm>
        </p:grpSpPr>
        <p:sp>
          <p:nvSpPr>
            <p:cNvPr id="4" name="Oval 3"/>
            <p:cNvSpPr/>
            <p:nvPr/>
          </p:nvSpPr>
          <p:spPr>
            <a:xfrm>
              <a:off x="2155971" y="1338977"/>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rcRect l="2555" t="2225" r="25783" b="2225"/>
            <a:stretch>
              <a:fillRect/>
            </a:stretch>
          </p:blipFill>
          <p:spPr>
            <a:xfrm>
              <a:off x="2332140" y="1421589"/>
              <a:ext cx="2527508" cy="2527508"/>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7" name="Oval 6"/>
            <p:cNvSpPr/>
            <p:nvPr/>
          </p:nvSpPr>
          <p:spPr>
            <a:xfrm>
              <a:off x="2094826" y="1338977"/>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4914638" y="1344879"/>
            <a:ext cx="2805988" cy="2642532"/>
            <a:chOff x="5701847" y="1338977"/>
            <a:chExt cx="2805988" cy="2642532"/>
          </a:xfrm>
        </p:grpSpPr>
        <p:sp>
          <p:nvSpPr>
            <p:cNvPr id="6" name="Oval 5"/>
            <p:cNvSpPr/>
            <p:nvPr/>
          </p:nvSpPr>
          <p:spPr>
            <a:xfrm>
              <a:off x="5865303" y="1338977"/>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rcRect l="14554" t="4300" r="45363" b="4300"/>
            <a:stretch>
              <a:fillRect/>
            </a:stretch>
          </p:blipFill>
          <p:spPr>
            <a:xfrm>
              <a:off x="5701847" y="1485430"/>
              <a:ext cx="2459119" cy="2459119"/>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9" name="Oval 8"/>
            <p:cNvSpPr/>
            <p:nvPr/>
          </p:nvSpPr>
          <p:spPr>
            <a:xfrm>
              <a:off x="5833174" y="1405249"/>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5707316" y="3584855"/>
            <a:ext cx="2731386" cy="2669624"/>
            <a:chOff x="3957625" y="3520325"/>
            <a:chExt cx="2731386" cy="2669624"/>
          </a:xfrm>
        </p:grpSpPr>
        <p:sp>
          <p:nvSpPr>
            <p:cNvPr id="5" name="Oval 4"/>
            <p:cNvSpPr/>
            <p:nvPr/>
          </p:nvSpPr>
          <p:spPr>
            <a:xfrm>
              <a:off x="4011337" y="3520325"/>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rcRect l="19417" t="3606" r="38324" b="2593"/>
            <a:stretch>
              <a:fillRect/>
            </a:stretch>
          </p:blipFill>
          <p:spPr>
            <a:xfrm>
              <a:off x="3957625" y="3660516"/>
              <a:ext cx="2529433" cy="2529433"/>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8" name="Oval 7"/>
            <p:cNvSpPr/>
            <p:nvPr/>
          </p:nvSpPr>
          <p:spPr>
            <a:xfrm>
              <a:off x="4186670" y="3660516"/>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North America"/>
          <p:cNvSpPr/>
          <p:nvPr/>
        </p:nvSpPr>
        <p:spPr>
          <a:xfrm>
            <a:off x="585338" y="2430740"/>
            <a:ext cx="3140072"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Christ the Redeemer Statue</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945" y="3003259"/>
            <a:ext cx="2623718" cy="3343011"/>
          </a:xfrm>
          <a:prstGeom prst="rect">
            <a:avLst/>
          </a:prstGeom>
        </p:spPr>
      </p:pic>
      <p:sp>
        <p:nvSpPr>
          <p:cNvPr id="24" name="North America"/>
          <p:cNvSpPr/>
          <p:nvPr/>
        </p:nvSpPr>
        <p:spPr>
          <a:xfrm>
            <a:off x="6421008" y="1344879"/>
            <a:ext cx="1905498"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Valparaiso</a:t>
            </a:r>
          </a:p>
        </p:txBody>
      </p:sp>
      <p:sp>
        <p:nvSpPr>
          <p:cNvPr id="19" name="Rounded Rectangle 18"/>
          <p:cNvSpPr/>
          <p:nvPr/>
        </p:nvSpPr>
        <p:spPr>
          <a:xfrm>
            <a:off x="2778724" y="4402877"/>
            <a:ext cx="2449510" cy="1146678"/>
          </a:xfrm>
          <a:prstGeom prst="roundRect">
            <a:avLst>
              <a:gd name="adj" fmla="val 20943"/>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Did you work it out? </a:t>
            </a:r>
            <a:r>
              <a:rPr lang="en-GB" altLang="en-US" sz="1700" b="1" dirty="0">
                <a:solidFill>
                  <a:srgbClr val="007AC2"/>
                </a:solidFill>
              </a:rPr>
              <a:t>They are all pictures of places in South America.</a:t>
            </a:r>
          </a:p>
        </p:txBody>
      </p:sp>
      <p:sp>
        <p:nvSpPr>
          <p:cNvPr id="26" name="Pentagon 25"/>
          <p:cNvSpPr/>
          <p:nvPr/>
        </p:nvSpPr>
        <p:spPr>
          <a:xfrm>
            <a:off x="445100" y="1535902"/>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North America"/>
          <p:cNvSpPr/>
          <p:nvPr/>
        </p:nvSpPr>
        <p:spPr>
          <a:xfrm>
            <a:off x="3008205" y="2852082"/>
            <a:ext cx="1387676" cy="494962"/>
          </a:xfrm>
          <a:prstGeom prst="roundRect">
            <a:avLst>
              <a:gd name="adj" fmla="val 50000"/>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1407D"/>
                </a:solidFill>
              </a:rPr>
              <a:t>in Brazil</a:t>
            </a:r>
          </a:p>
        </p:txBody>
      </p:sp>
      <p:sp>
        <p:nvSpPr>
          <p:cNvPr id="28" name="North America"/>
          <p:cNvSpPr/>
          <p:nvPr/>
        </p:nvSpPr>
        <p:spPr>
          <a:xfrm>
            <a:off x="6333200" y="1798346"/>
            <a:ext cx="2145372" cy="514885"/>
          </a:xfrm>
          <a:prstGeom prst="roundRect">
            <a:avLst>
              <a:gd name="adj" fmla="val 50000"/>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1407D"/>
                </a:solidFill>
              </a:rPr>
              <a:t>is a city in Chile</a:t>
            </a:r>
          </a:p>
        </p:txBody>
      </p:sp>
      <p:sp>
        <p:nvSpPr>
          <p:cNvPr id="25" name="North America"/>
          <p:cNvSpPr/>
          <p:nvPr/>
        </p:nvSpPr>
        <p:spPr>
          <a:xfrm>
            <a:off x="4353519" y="5778383"/>
            <a:ext cx="2373971"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Torres del Paine</a:t>
            </a:r>
          </a:p>
        </p:txBody>
      </p:sp>
      <p:sp>
        <p:nvSpPr>
          <p:cNvPr id="29" name="North America"/>
          <p:cNvSpPr/>
          <p:nvPr/>
        </p:nvSpPr>
        <p:spPr>
          <a:xfrm>
            <a:off x="6437960" y="5759887"/>
            <a:ext cx="1716139" cy="514885"/>
          </a:xfrm>
          <a:prstGeom prst="roundRect">
            <a:avLst>
              <a:gd name="adj" fmla="val 50000"/>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1407D"/>
                </a:solidFill>
              </a:rPr>
              <a:t>in Patagonia</a:t>
            </a:r>
          </a:p>
        </p:txBody>
      </p:sp>
    </p:spTree>
    <p:extLst>
      <p:ext uri="{BB962C8B-B14F-4D97-AF65-F5344CB8AC3E}">
        <p14:creationId xmlns:p14="http://schemas.microsoft.com/office/powerpoint/2010/main" val="424105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900"/>
                                        <p:tgtEl>
                                          <p:spTgt spid="19"/>
                                        </p:tgtEl>
                                      </p:cBhvr>
                                    </p:animEffect>
                                  </p:childTnLst>
                                </p:cTn>
                              </p:par>
                              <p:par>
                                <p:cTn id="11" presetID="10" presetClass="entr" presetSubtype="0" fill="hold" nodeType="withEffect">
                                  <p:stCondLst>
                                    <p:cond delay="11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16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21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22" presetClass="entr" presetSubtype="2" fill="hold" grpId="0" nodeType="withEffect">
                                  <p:stCondLst>
                                    <p:cond delay="2600"/>
                                  </p:stCondLst>
                                  <p:childTnLst>
                                    <p:set>
                                      <p:cBhvr>
                                        <p:cTn id="21" dur="1" fill="hold">
                                          <p:stCondLst>
                                            <p:cond delay="0"/>
                                          </p:stCondLst>
                                        </p:cTn>
                                        <p:tgtEl>
                                          <p:spTgt spid="23"/>
                                        </p:tgtEl>
                                        <p:attrNameLst>
                                          <p:attrName>style.visibility</p:attrName>
                                        </p:attrNameLst>
                                      </p:cBhvr>
                                      <p:to>
                                        <p:strVal val="visible"/>
                                      </p:to>
                                    </p:set>
                                    <p:animEffect transition="in" filter="wipe(right)">
                                      <p:cBhvr>
                                        <p:cTn id="22" dur="500"/>
                                        <p:tgtEl>
                                          <p:spTgt spid="23"/>
                                        </p:tgtEl>
                                      </p:cBhvr>
                                    </p:animEffect>
                                  </p:childTnLst>
                                </p:cTn>
                              </p:par>
                              <p:par>
                                <p:cTn id="23" presetID="22" presetClass="entr" presetSubtype="8" fill="hold" grpId="0" nodeType="withEffect">
                                  <p:stCondLst>
                                    <p:cond delay="290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par>
                                <p:cTn id="26" presetID="22" presetClass="entr" presetSubtype="2" fill="hold" grpId="0" nodeType="withEffect">
                                  <p:stCondLst>
                                    <p:cond delay="3200"/>
                                  </p:stCondLst>
                                  <p:childTnLst>
                                    <p:set>
                                      <p:cBhvr>
                                        <p:cTn id="27" dur="1" fill="hold">
                                          <p:stCondLst>
                                            <p:cond delay="0"/>
                                          </p:stCondLst>
                                        </p:cTn>
                                        <p:tgtEl>
                                          <p:spTgt spid="25"/>
                                        </p:tgtEl>
                                        <p:attrNameLst>
                                          <p:attrName>style.visibility</p:attrName>
                                        </p:attrNameLst>
                                      </p:cBhvr>
                                      <p:to>
                                        <p:strVal val="visible"/>
                                      </p:to>
                                    </p:set>
                                    <p:animEffect transition="in" filter="wipe(right)">
                                      <p:cBhvr>
                                        <p:cTn id="28" dur="500"/>
                                        <p:tgtEl>
                                          <p:spTgt spid="25"/>
                                        </p:tgtEl>
                                      </p:cBhvr>
                                    </p:animEffect>
                                  </p:childTnLst>
                                </p:cTn>
                              </p:par>
                              <p:par>
                                <p:cTn id="29" presetID="22" presetClass="entr" presetSubtype="2" fill="hold" grpId="0" nodeType="withEffect">
                                  <p:stCondLst>
                                    <p:cond delay="2600"/>
                                  </p:stCondLst>
                                  <p:childTnLst>
                                    <p:set>
                                      <p:cBhvr>
                                        <p:cTn id="30" dur="1" fill="hold">
                                          <p:stCondLst>
                                            <p:cond delay="0"/>
                                          </p:stCondLst>
                                        </p:cTn>
                                        <p:tgtEl>
                                          <p:spTgt spid="27"/>
                                        </p:tgtEl>
                                        <p:attrNameLst>
                                          <p:attrName>style.visibility</p:attrName>
                                        </p:attrNameLst>
                                      </p:cBhvr>
                                      <p:to>
                                        <p:strVal val="visible"/>
                                      </p:to>
                                    </p:set>
                                    <p:animEffect transition="in" filter="wipe(right)">
                                      <p:cBhvr>
                                        <p:cTn id="31" dur="500"/>
                                        <p:tgtEl>
                                          <p:spTgt spid="27"/>
                                        </p:tgtEl>
                                      </p:cBhvr>
                                    </p:animEffect>
                                  </p:childTnLst>
                                </p:cTn>
                              </p:par>
                              <p:par>
                                <p:cTn id="32" presetID="22" presetClass="entr" presetSubtype="2" fill="hold" grpId="0" nodeType="withEffect">
                                  <p:stCondLst>
                                    <p:cond delay="2600"/>
                                  </p:stCondLst>
                                  <p:childTnLst>
                                    <p:set>
                                      <p:cBhvr>
                                        <p:cTn id="33" dur="1" fill="hold">
                                          <p:stCondLst>
                                            <p:cond delay="0"/>
                                          </p:stCondLst>
                                        </p:cTn>
                                        <p:tgtEl>
                                          <p:spTgt spid="28"/>
                                        </p:tgtEl>
                                        <p:attrNameLst>
                                          <p:attrName>style.visibility</p:attrName>
                                        </p:attrNameLst>
                                      </p:cBhvr>
                                      <p:to>
                                        <p:strVal val="visible"/>
                                      </p:to>
                                    </p:set>
                                    <p:animEffect transition="in" filter="wipe(right)">
                                      <p:cBhvr>
                                        <p:cTn id="34" dur="500"/>
                                        <p:tgtEl>
                                          <p:spTgt spid="28"/>
                                        </p:tgtEl>
                                      </p:cBhvr>
                                    </p:animEffect>
                                  </p:childTnLst>
                                </p:cTn>
                              </p:par>
                              <p:par>
                                <p:cTn id="35" presetID="22" presetClass="entr" presetSubtype="2" fill="hold" grpId="0" nodeType="withEffect">
                                  <p:stCondLst>
                                    <p:cond delay="2600"/>
                                  </p:stCondLst>
                                  <p:childTnLst>
                                    <p:set>
                                      <p:cBhvr>
                                        <p:cTn id="36" dur="1" fill="hold">
                                          <p:stCondLst>
                                            <p:cond delay="0"/>
                                          </p:stCondLst>
                                        </p:cTn>
                                        <p:tgtEl>
                                          <p:spTgt spid="29"/>
                                        </p:tgtEl>
                                        <p:attrNameLst>
                                          <p:attrName>style.visibility</p:attrName>
                                        </p:attrNameLst>
                                      </p:cBhvr>
                                      <p:to>
                                        <p:strVal val="visible"/>
                                      </p:to>
                                    </p:set>
                                    <p:animEffect transition="in" filter="wipe(right)">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9" grpId="0" animBg="1"/>
      <p:bldP spid="26" grpId="0" animBg="1"/>
      <p:bldP spid="27" grpId="0" animBg="1"/>
      <p:bldP spid="28" grpId="0" animBg="1"/>
      <p:bldP spid="25"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28623" y="419100"/>
            <a:ext cx="8286752" cy="6005080"/>
            <a:chOff x="428623" y="419100"/>
            <a:chExt cx="8286752" cy="600508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Pentagon 22"/>
          <p:cNvSpPr/>
          <p:nvPr/>
        </p:nvSpPr>
        <p:spPr>
          <a:xfrm>
            <a:off x="3099247" y="1731512"/>
            <a:ext cx="5480728" cy="909138"/>
          </a:xfrm>
          <a:prstGeom prst="homePlate">
            <a:avLst>
              <a:gd name="adj" fmla="val 2810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Can you remember what a landmark is?</a:t>
            </a:r>
            <a:endParaRPr lang="en-GB" b="1" dirty="0">
              <a:solidFill>
                <a:schemeClr val="bg1"/>
              </a:solidFill>
            </a:endParaRPr>
          </a:p>
        </p:txBody>
      </p:sp>
      <p:sp>
        <p:nvSpPr>
          <p:cNvPr id="2" name="Title 1"/>
          <p:cNvSpPr>
            <a:spLocks noGrp="1"/>
          </p:cNvSpPr>
          <p:nvPr>
            <p:ph type="title"/>
          </p:nvPr>
        </p:nvSpPr>
        <p:spPr/>
        <p:txBody>
          <a:bodyPr/>
          <a:lstStyle/>
          <a:p>
            <a:r>
              <a:rPr lang="en-GB" dirty="0">
                <a:solidFill>
                  <a:srgbClr val="007AC2"/>
                </a:solidFill>
              </a:rPr>
              <a:t>What Is a Landmark?</a:t>
            </a:r>
          </a:p>
        </p:txBody>
      </p:sp>
      <p:sp>
        <p:nvSpPr>
          <p:cNvPr id="4" name="Oval 3"/>
          <p:cNvSpPr/>
          <p:nvPr/>
        </p:nvSpPr>
        <p:spPr>
          <a:xfrm>
            <a:off x="771525" y="1473201"/>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281726" y="1731512"/>
            <a:ext cx="1332449" cy="909138"/>
          </a:xfrm>
          <a:prstGeom prst="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86408" y="1083624"/>
            <a:ext cx="3390636" cy="5097307"/>
          </a:xfrm>
          <a:custGeom>
            <a:avLst/>
            <a:gdLst>
              <a:gd name="connsiteX0" fmla="*/ 3390636 w 3390636"/>
              <a:gd name="connsiteY0" fmla="*/ 4319315 h 5097307"/>
              <a:gd name="connsiteX1" fmla="*/ 3390636 w 3390636"/>
              <a:gd name="connsiteY1" fmla="*/ 5097307 h 5097307"/>
              <a:gd name="connsiteX2" fmla="*/ 2506249 w 3390636"/>
              <a:gd name="connsiteY2" fmla="*/ 5097307 h 5097307"/>
              <a:gd name="connsiteX3" fmla="*/ 3154492 w 3390636"/>
              <a:gd name="connsiteY3" fmla="*/ 5032121 h 5097307"/>
              <a:gd name="connsiteX4" fmla="*/ 0 w 3390636"/>
              <a:gd name="connsiteY4" fmla="*/ 0 h 5097307"/>
              <a:gd name="connsiteX5" fmla="*/ 3390636 w 3390636"/>
              <a:gd name="connsiteY5" fmla="*/ 0 h 5097307"/>
              <a:gd name="connsiteX6" fmla="*/ 3390636 w 3390636"/>
              <a:gd name="connsiteY6" fmla="*/ 3776984 h 5097307"/>
              <a:gd name="connsiteX7" fmla="*/ 2870285 w 3390636"/>
              <a:gd name="connsiteY7" fmla="*/ 3657213 h 5097307"/>
              <a:gd name="connsiteX8" fmla="*/ 2755142 w 3390636"/>
              <a:gd name="connsiteY8" fmla="*/ 3326485 h 5097307"/>
              <a:gd name="connsiteX9" fmla="*/ 2493885 w 3390636"/>
              <a:gd name="connsiteY9" fmla="*/ 2901009 h 5097307"/>
              <a:gd name="connsiteX10" fmla="*/ 2452830 w 3390636"/>
              <a:gd name="connsiteY10" fmla="*/ 2934599 h 5097307"/>
              <a:gd name="connsiteX11" fmla="*/ 2366989 w 3390636"/>
              <a:gd name="connsiteY11" fmla="*/ 2994315 h 5097307"/>
              <a:gd name="connsiteX12" fmla="*/ 2232628 w 3390636"/>
              <a:gd name="connsiteY12" fmla="*/ 3083889 h 5097307"/>
              <a:gd name="connsiteX13" fmla="*/ 2083338 w 3390636"/>
              <a:gd name="connsiteY13" fmla="*/ 3143605 h 5097307"/>
              <a:gd name="connsiteX14" fmla="*/ 1907923 w 3390636"/>
              <a:gd name="connsiteY14" fmla="*/ 3188392 h 5097307"/>
              <a:gd name="connsiteX15" fmla="*/ 1728775 w 3390636"/>
              <a:gd name="connsiteY15" fmla="*/ 3221982 h 5097307"/>
              <a:gd name="connsiteX16" fmla="*/ 1579485 w 3390636"/>
              <a:gd name="connsiteY16" fmla="*/ 3225714 h 5097307"/>
              <a:gd name="connsiteX17" fmla="*/ 1433927 w 3390636"/>
              <a:gd name="connsiteY17" fmla="*/ 3214518 h 5097307"/>
              <a:gd name="connsiteX18" fmla="*/ 1280905 w 3390636"/>
              <a:gd name="connsiteY18" fmla="*/ 3177195 h 5097307"/>
              <a:gd name="connsiteX19" fmla="*/ 1275713 w 3390636"/>
              <a:gd name="connsiteY19" fmla="*/ 3216135 h 5097307"/>
              <a:gd name="connsiteX20" fmla="*/ 1221189 w 3390636"/>
              <a:gd name="connsiteY20" fmla="*/ 3192124 h 5097307"/>
              <a:gd name="connsiteX21" fmla="*/ 1012183 w 3390636"/>
              <a:gd name="connsiteY21" fmla="*/ 3236911 h 5097307"/>
              <a:gd name="connsiteX22" fmla="*/ 709871 w 3390636"/>
              <a:gd name="connsiteY22" fmla="*/ 3778087 h 5097307"/>
              <a:gd name="connsiteX23" fmla="*/ 620298 w 3390636"/>
              <a:gd name="connsiteY23" fmla="*/ 4453623 h 5097307"/>
              <a:gd name="connsiteX24" fmla="*/ 1177678 w 3390636"/>
              <a:gd name="connsiteY24" fmla="*/ 5097307 h 5097307"/>
              <a:gd name="connsiteX25" fmla="*/ 0 w 3390636"/>
              <a:gd name="connsiteY25" fmla="*/ 5097307 h 509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0636" h="5097307">
                <a:moveTo>
                  <a:pt x="3390636" y="4319315"/>
                </a:moveTo>
                <a:lnTo>
                  <a:pt x="3390636" y="5097307"/>
                </a:lnTo>
                <a:lnTo>
                  <a:pt x="2506249" y="5097307"/>
                </a:lnTo>
                <a:lnTo>
                  <a:pt x="3154492" y="5032121"/>
                </a:lnTo>
                <a:close/>
                <a:moveTo>
                  <a:pt x="0" y="0"/>
                </a:moveTo>
                <a:lnTo>
                  <a:pt x="3390636" y="0"/>
                </a:lnTo>
                <a:lnTo>
                  <a:pt x="3390636" y="3776984"/>
                </a:lnTo>
                <a:lnTo>
                  <a:pt x="2870285" y="3657213"/>
                </a:lnTo>
                <a:lnTo>
                  <a:pt x="2755142" y="3326485"/>
                </a:lnTo>
                <a:lnTo>
                  <a:pt x="2493885" y="2901009"/>
                </a:lnTo>
                <a:lnTo>
                  <a:pt x="2452830" y="2934599"/>
                </a:lnTo>
                <a:lnTo>
                  <a:pt x="2366989" y="2994315"/>
                </a:lnTo>
                <a:lnTo>
                  <a:pt x="2232628" y="3083889"/>
                </a:lnTo>
                <a:lnTo>
                  <a:pt x="2083338" y="3143605"/>
                </a:lnTo>
                <a:lnTo>
                  <a:pt x="1907923" y="3188392"/>
                </a:lnTo>
                <a:lnTo>
                  <a:pt x="1728775" y="3221982"/>
                </a:lnTo>
                <a:lnTo>
                  <a:pt x="1579485" y="3225714"/>
                </a:lnTo>
                <a:lnTo>
                  <a:pt x="1433927" y="3214518"/>
                </a:lnTo>
                <a:lnTo>
                  <a:pt x="1280905" y="3177195"/>
                </a:lnTo>
                <a:lnTo>
                  <a:pt x="1275713" y="3216135"/>
                </a:lnTo>
                <a:lnTo>
                  <a:pt x="1221189" y="3192124"/>
                </a:lnTo>
                <a:lnTo>
                  <a:pt x="1012183" y="3236911"/>
                </a:lnTo>
                <a:lnTo>
                  <a:pt x="709871" y="3778087"/>
                </a:lnTo>
                <a:lnTo>
                  <a:pt x="620298" y="4453623"/>
                </a:lnTo>
                <a:lnTo>
                  <a:pt x="1177678" y="5097307"/>
                </a:lnTo>
                <a:lnTo>
                  <a:pt x="0" y="5097307"/>
                </a:lnTo>
                <a:close/>
              </a:path>
            </a:pathLst>
          </a:cu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856223" y="1326381"/>
            <a:ext cx="2325710" cy="4475526"/>
          </a:xfrm>
          <a:custGeom>
            <a:avLst/>
            <a:gdLst>
              <a:gd name="connsiteX0" fmla="*/ 2325710 w 2325710"/>
              <a:gd name="connsiteY0" fmla="*/ 0 h 4475526"/>
              <a:gd name="connsiteX1" fmla="*/ 0 w 2325710"/>
              <a:gd name="connsiteY1" fmla="*/ 0 h 4475526"/>
              <a:gd name="connsiteX2" fmla="*/ 0 w 2325710"/>
              <a:gd name="connsiteY2" fmla="*/ 4475526 h 4475526"/>
              <a:gd name="connsiteX3" fmla="*/ 347006 w 2325710"/>
              <a:gd name="connsiteY3" fmla="*/ 4475526 h 4475526"/>
              <a:gd name="connsiteX4" fmla="*/ 155907 w 2325710"/>
              <a:gd name="connsiteY4" fmla="*/ 4052011 h 4475526"/>
              <a:gd name="connsiteX5" fmla="*/ 299494 w 2325710"/>
              <a:gd name="connsiteY5" fmla="*/ 3751378 h 4475526"/>
              <a:gd name="connsiteX6" fmla="*/ 158712 w 2325710"/>
              <a:gd name="connsiteY6" fmla="*/ 3740666 h 4475526"/>
              <a:gd name="connsiteX7" fmla="*/ 77370 w 2325710"/>
              <a:gd name="connsiteY7" fmla="*/ 3437736 h 4475526"/>
              <a:gd name="connsiteX8" fmla="*/ 74565 w 2325710"/>
              <a:gd name="connsiteY8" fmla="*/ 2918828 h 4475526"/>
              <a:gd name="connsiteX9" fmla="*/ 71760 w 2325710"/>
              <a:gd name="connsiteY9" fmla="*/ 2646752 h 4475526"/>
              <a:gd name="connsiteX10" fmla="*/ 122249 w 2325710"/>
              <a:gd name="connsiteY10" fmla="*/ 2688825 h 4475526"/>
              <a:gd name="connsiteX11" fmla="*/ 231640 w 2325710"/>
              <a:gd name="connsiteY11" fmla="*/ 2756143 h 4475526"/>
              <a:gd name="connsiteX12" fmla="*/ 391520 w 2325710"/>
              <a:gd name="connsiteY12" fmla="*/ 2848705 h 4475526"/>
              <a:gd name="connsiteX13" fmla="*/ 551399 w 2325710"/>
              <a:gd name="connsiteY13" fmla="*/ 2918828 h 4475526"/>
              <a:gd name="connsiteX14" fmla="*/ 789817 w 2325710"/>
              <a:gd name="connsiteY14" fmla="*/ 2969316 h 4475526"/>
              <a:gd name="connsiteX15" fmla="*/ 994575 w 2325710"/>
              <a:gd name="connsiteY15" fmla="*/ 2980536 h 4475526"/>
              <a:gd name="connsiteX16" fmla="*/ 1143235 w 2325710"/>
              <a:gd name="connsiteY16" fmla="*/ 2972121 h 4475526"/>
              <a:gd name="connsiteX17" fmla="*/ 1308725 w 2325710"/>
              <a:gd name="connsiteY17" fmla="*/ 2941267 h 4475526"/>
              <a:gd name="connsiteX18" fmla="*/ 1468604 w 2325710"/>
              <a:gd name="connsiteY18" fmla="*/ 2887974 h 4475526"/>
              <a:gd name="connsiteX19" fmla="*/ 1600435 w 2325710"/>
              <a:gd name="connsiteY19" fmla="*/ 2831876 h 4475526"/>
              <a:gd name="connsiteX20" fmla="*/ 1684582 w 2325710"/>
              <a:gd name="connsiteY20" fmla="*/ 2784192 h 4475526"/>
              <a:gd name="connsiteX21" fmla="*/ 1768730 w 2325710"/>
              <a:gd name="connsiteY21" fmla="*/ 2728094 h 4475526"/>
              <a:gd name="connsiteX22" fmla="*/ 1864096 w 2325710"/>
              <a:gd name="connsiteY22" fmla="*/ 2660776 h 4475526"/>
              <a:gd name="connsiteX23" fmla="*/ 1838852 w 2325710"/>
              <a:gd name="connsiteY23" fmla="*/ 2736509 h 4475526"/>
              <a:gd name="connsiteX24" fmla="*/ 1822023 w 2325710"/>
              <a:gd name="connsiteY24" fmla="*/ 2876754 h 4475526"/>
              <a:gd name="connsiteX25" fmla="*/ 1819218 w 2325710"/>
              <a:gd name="connsiteY25" fmla="*/ 3073098 h 4475526"/>
              <a:gd name="connsiteX26" fmla="*/ 1920195 w 2325710"/>
              <a:gd name="connsiteY26" fmla="*/ 3339564 h 4475526"/>
              <a:gd name="connsiteX27" fmla="*/ 1889592 w 2325710"/>
              <a:gd name="connsiteY27" fmla="*/ 3706802 h 4475526"/>
              <a:gd name="connsiteX28" fmla="*/ 2189466 w 2325710"/>
              <a:gd name="connsiteY28" fmla="*/ 3987498 h 4475526"/>
              <a:gd name="connsiteX29" fmla="*/ 2117461 w 2325710"/>
              <a:gd name="connsiteY29" fmla="*/ 4475526 h 4475526"/>
              <a:gd name="connsiteX30" fmla="*/ 2325710 w 2325710"/>
              <a:gd name="connsiteY30" fmla="*/ 4475526 h 447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25710" h="4475526">
                <a:moveTo>
                  <a:pt x="2325710" y="0"/>
                </a:moveTo>
                <a:lnTo>
                  <a:pt x="0" y="0"/>
                </a:lnTo>
                <a:lnTo>
                  <a:pt x="0" y="4475526"/>
                </a:lnTo>
                <a:lnTo>
                  <a:pt x="347006" y="4475526"/>
                </a:lnTo>
                <a:lnTo>
                  <a:pt x="155907" y="4052011"/>
                </a:lnTo>
                <a:lnTo>
                  <a:pt x="299494" y="3751378"/>
                </a:lnTo>
                <a:lnTo>
                  <a:pt x="158712" y="3740666"/>
                </a:lnTo>
                <a:lnTo>
                  <a:pt x="77370" y="3437736"/>
                </a:lnTo>
                <a:lnTo>
                  <a:pt x="74565" y="2918828"/>
                </a:lnTo>
                <a:lnTo>
                  <a:pt x="71760" y="2646752"/>
                </a:lnTo>
                <a:lnTo>
                  <a:pt x="122249" y="2688825"/>
                </a:lnTo>
                <a:lnTo>
                  <a:pt x="231640" y="2756143"/>
                </a:lnTo>
                <a:lnTo>
                  <a:pt x="391520" y="2848705"/>
                </a:lnTo>
                <a:lnTo>
                  <a:pt x="551399" y="2918828"/>
                </a:lnTo>
                <a:lnTo>
                  <a:pt x="789817" y="2969316"/>
                </a:lnTo>
                <a:lnTo>
                  <a:pt x="994575" y="2980536"/>
                </a:lnTo>
                <a:lnTo>
                  <a:pt x="1143235" y="2972121"/>
                </a:lnTo>
                <a:lnTo>
                  <a:pt x="1308725" y="2941267"/>
                </a:lnTo>
                <a:lnTo>
                  <a:pt x="1468604" y="2887974"/>
                </a:lnTo>
                <a:lnTo>
                  <a:pt x="1600435" y="2831876"/>
                </a:lnTo>
                <a:lnTo>
                  <a:pt x="1684582" y="2784192"/>
                </a:lnTo>
                <a:lnTo>
                  <a:pt x="1768730" y="2728094"/>
                </a:lnTo>
                <a:lnTo>
                  <a:pt x="1864096" y="2660776"/>
                </a:lnTo>
                <a:lnTo>
                  <a:pt x="1838852" y="2736509"/>
                </a:lnTo>
                <a:lnTo>
                  <a:pt x="1822023" y="2876754"/>
                </a:lnTo>
                <a:lnTo>
                  <a:pt x="1819218" y="3073098"/>
                </a:lnTo>
                <a:lnTo>
                  <a:pt x="1920195" y="3339564"/>
                </a:lnTo>
                <a:lnTo>
                  <a:pt x="1889592" y="3706802"/>
                </a:lnTo>
                <a:lnTo>
                  <a:pt x="2189466" y="3987498"/>
                </a:lnTo>
                <a:lnTo>
                  <a:pt x="2117461" y="4475526"/>
                </a:lnTo>
                <a:lnTo>
                  <a:pt x="2325710" y="4475526"/>
                </a:lnTo>
                <a:close/>
              </a:path>
            </a:pathLst>
          </a:custGeom>
        </p:spPr>
      </p:pic>
      <p:grpSp>
        <p:nvGrpSpPr>
          <p:cNvPr id="6" name="Group 5"/>
          <p:cNvGrpSpPr/>
          <p:nvPr/>
        </p:nvGrpSpPr>
        <p:grpSpPr>
          <a:xfrm>
            <a:off x="876300" y="1606551"/>
            <a:ext cx="2822574" cy="2907463"/>
            <a:chOff x="914400" y="1663701"/>
            <a:chExt cx="2822574" cy="2907463"/>
          </a:xfrm>
        </p:grpSpPr>
        <p:sp>
          <p:nvSpPr>
            <p:cNvPr id="8" name="Oval 7"/>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5-Point Star 4"/>
            <p:cNvSpPr/>
            <p:nvPr/>
          </p:nvSpPr>
          <p:spPr>
            <a:xfrm>
              <a:off x="2704077" y="402038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ounded Rectangle 26"/>
          <p:cNvSpPr/>
          <p:nvPr/>
        </p:nvSpPr>
        <p:spPr>
          <a:xfrm>
            <a:off x="4178464" y="2840803"/>
            <a:ext cx="4093081" cy="1661010"/>
          </a:xfrm>
          <a:prstGeom prst="roundRect">
            <a:avLst>
              <a:gd name="adj" fmla="val 19339"/>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600" dirty="0">
                <a:solidFill>
                  <a:srgbClr val="007AC2"/>
                </a:solidFill>
              </a:rPr>
              <a:t>A landmark is something that stands out in an area. It could be a building, a bridge, a lake or river, a sculpture or something else. These places might be special because of their age or their size.</a:t>
            </a:r>
          </a:p>
        </p:txBody>
      </p:sp>
      <p:sp>
        <p:nvSpPr>
          <p:cNvPr id="28" name="Rounded Rectangle 27"/>
          <p:cNvSpPr/>
          <p:nvPr/>
        </p:nvSpPr>
        <p:spPr>
          <a:xfrm>
            <a:off x="4178463" y="4701966"/>
            <a:ext cx="4093081" cy="1283645"/>
          </a:xfrm>
          <a:prstGeom prst="roundRect">
            <a:avLst>
              <a:gd name="adj" fmla="val 19339"/>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spcBef>
                <a:spcPct val="0"/>
              </a:spcBef>
              <a:buFontTx/>
              <a:buNone/>
            </a:pPr>
            <a:r>
              <a:rPr lang="en-GB" altLang="en-US" sz="1600" b="1" dirty="0">
                <a:solidFill>
                  <a:srgbClr val="01407D"/>
                </a:solidFill>
              </a:rPr>
              <a:t>A landmark makes a place recognisable. This means you could look at a picture of a landmark and know straight away where it is. </a:t>
            </a:r>
          </a:p>
        </p:txBody>
      </p:sp>
      <p:sp>
        <p:nvSpPr>
          <p:cNvPr id="29" name="Pentagon 28"/>
          <p:cNvSpPr/>
          <p:nvPr/>
        </p:nvSpPr>
        <p:spPr>
          <a:xfrm>
            <a:off x="428957" y="4811775"/>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Pentagon 29"/>
          <p:cNvSpPr/>
          <p:nvPr/>
        </p:nvSpPr>
        <p:spPr>
          <a:xfrm>
            <a:off x="426446" y="5480802"/>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852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ppt_x"/>
                                          </p:val>
                                        </p:tav>
                                      </p:tavLst>
                                    </p:anim>
                                    <p:anim calcmode="lin" valueType="num">
                                      <p:cBhvr additive="base">
                                        <p:cTn id="7" dur="500"/>
                                        <p:tgtEl>
                                          <p:spTgt spid="22"/>
                                        </p:tgtEl>
                                        <p:attrNameLst>
                                          <p:attrName>ppt_y</p:attrName>
                                        </p:attrNameLst>
                                      </p:cBhvr>
                                      <p:tavLst>
                                        <p:tav tm="0">
                                          <p:val>
                                            <p:strVal val="ppt_y"/>
                                          </p:val>
                                        </p:tav>
                                        <p:tav tm="100000">
                                          <p:val>
                                            <p:strVal val="1+ppt_h/2"/>
                                          </p:val>
                                        </p:tav>
                                      </p:tavLst>
                                    </p:anim>
                                    <p:set>
                                      <p:cBhvr>
                                        <p:cTn id="8" dur="1" fill="hold">
                                          <p:stCondLst>
                                            <p:cond delay="499"/>
                                          </p:stCondLst>
                                        </p:cTn>
                                        <p:tgtEl>
                                          <p:spTgt spid="22"/>
                                        </p:tgtEl>
                                        <p:attrNameLst>
                                          <p:attrName>style.visibility</p:attrName>
                                        </p:attrNameLst>
                                      </p:cBhvr>
                                      <p:to>
                                        <p:strVal val="hidden"/>
                                      </p:to>
                                    </p:set>
                                  </p:childTnLst>
                                </p:cTn>
                              </p:par>
                              <p:par>
                                <p:cTn id="9" presetID="2" presetClass="entr" presetSubtype="4" fill="hold" nodeType="withEffect">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12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160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22" presetClass="entr" presetSubtype="8" fill="hold" grpId="0" nodeType="withEffect">
                                  <p:stCondLst>
                                    <p:cond delay="140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par>
                                <p:cTn id="22" presetID="22" presetClass="entr" presetSubtype="8" fill="hold" grpId="0" nodeType="withEffect">
                                  <p:stCondLst>
                                    <p:cond delay="140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AC2"/>
                </a:solidFill>
              </a:rPr>
              <a:t>What Is a Landmark?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401" y="1639218"/>
            <a:ext cx="3651709" cy="4652824"/>
          </a:xfrm>
          <a:prstGeom prst="rect">
            <a:avLst/>
          </a:prstGeom>
        </p:spPr>
      </p:pic>
      <p:sp>
        <p:nvSpPr>
          <p:cNvPr id="7" name="Rounded Rectangle 6"/>
          <p:cNvSpPr/>
          <p:nvPr/>
        </p:nvSpPr>
        <p:spPr>
          <a:xfrm>
            <a:off x="3175636" y="3531997"/>
            <a:ext cx="4234269" cy="867265"/>
          </a:xfrm>
          <a:prstGeom prst="roundRect">
            <a:avLst>
              <a:gd name="adj" fmla="val 19339"/>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Do you recognise any of these famous landmarks from around the world? </a:t>
            </a:r>
          </a:p>
        </p:txBody>
      </p:sp>
      <p:sp>
        <p:nvSpPr>
          <p:cNvPr id="8" name="Pentagon 7"/>
          <p:cNvSpPr/>
          <p:nvPr/>
        </p:nvSpPr>
        <p:spPr>
          <a:xfrm rot="10800000">
            <a:off x="5619539" y="1790024"/>
            <a:ext cx="3103837"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entagon 8"/>
          <p:cNvSpPr/>
          <p:nvPr/>
        </p:nvSpPr>
        <p:spPr>
          <a:xfrm rot="10800000">
            <a:off x="5617028" y="2459051"/>
            <a:ext cx="3103837"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entagon 9"/>
          <p:cNvSpPr/>
          <p:nvPr/>
        </p:nvSpPr>
        <p:spPr>
          <a:xfrm rot="10800000">
            <a:off x="5619540" y="5036332"/>
            <a:ext cx="3103837"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375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2" fill="hold" grpId="0" nodeType="withEffect">
                                  <p:stCondLst>
                                    <p:cond delay="180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grpId="0" nodeType="withEffect">
                                  <p:stCondLst>
                                    <p:cond delay="180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par>
                                <p:cTn id="14" presetID="22" presetClass="entr" presetSubtype="2" fill="hold" grpId="0" nodeType="withEffect">
                                  <p:stCondLst>
                                    <p:cond delay="180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AC2"/>
                </a:solidFill>
              </a:rPr>
              <a:t>What Is a Landmark? </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rcRect l="2779" t="6431" r="4027" b="5252"/>
          <a:stretch>
            <a:fillRect/>
          </a:stretch>
        </p:blipFill>
        <p:spPr>
          <a:xfrm>
            <a:off x="3104351" y="2224826"/>
            <a:ext cx="5286615" cy="3757493"/>
          </a:xfrm>
          <a:custGeom>
            <a:avLst/>
            <a:gdLst>
              <a:gd name="connsiteX0" fmla="*/ 211321 w 5286615"/>
              <a:gd name="connsiteY0" fmla="*/ 0 h 3757493"/>
              <a:gd name="connsiteX1" fmla="*/ 5075294 w 5286615"/>
              <a:gd name="connsiteY1" fmla="*/ 0 h 3757493"/>
              <a:gd name="connsiteX2" fmla="*/ 5286615 w 5286615"/>
              <a:gd name="connsiteY2" fmla="*/ 211321 h 3757493"/>
              <a:gd name="connsiteX3" fmla="*/ 5286615 w 5286615"/>
              <a:gd name="connsiteY3" fmla="*/ 3546172 h 3757493"/>
              <a:gd name="connsiteX4" fmla="*/ 5075294 w 5286615"/>
              <a:gd name="connsiteY4" fmla="*/ 3757493 h 3757493"/>
              <a:gd name="connsiteX5" fmla="*/ 211321 w 5286615"/>
              <a:gd name="connsiteY5" fmla="*/ 3757493 h 3757493"/>
              <a:gd name="connsiteX6" fmla="*/ 0 w 5286615"/>
              <a:gd name="connsiteY6" fmla="*/ 3546172 h 3757493"/>
              <a:gd name="connsiteX7" fmla="*/ 0 w 5286615"/>
              <a:gd name="connsiteY7" fmla="*/ 211321 h 3757493"/>
              <a:gd name="connsiteX8" fmla="*/ 211321 w 5286615"/>
              <a:gd name="connsiteY8" fmla="*/ 0 h 375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6615" h="3757493">
                <a:moveTo>
                  <a:pt x="211321" y="0"/>
                </a:moveTo>
                <a:lnTo>
                  <a:pt x="5075294" y="0"/>
                </a:lnTo>
                <a:cubicBezTo>
                  <a:pt x="5192003" y="0"/>
                  <a:pt x="5286615" y="94612"/>
                  <a:pt x="5286615" y="211321"/>
                </a:cubicBezTo>
                <a:lnTo>
                  <a:pt x="5286615" y="3546172"/>
                </a:lnTo>
                <a:cubicBezTo>
                  <a:pt x="5286615" y="3662881"/>
                  <a:pt x="5192003" y="3757493"/>
                  <a:pt x="5075294" y="3757493"/>
                </a:cubicBezTo>
                <a:lnTo>
                  <a:pt x="211321" y="3757493"/>
                </a:lnTo>
                <a:cubicBezTo>
                  <a:pt x="94612" y="3757493"/>
                  <a:pt x="0" y="3662881"/>
                  <a:pt x="0" y="3546172"/>
                </a:cubicBezTo>
                <a:lnTo>
                  <a:pt x="0" y="211321"/>
                </a:lnTo>
                <a:cubicBezTo>
                  <a:pt x="0" y="94612"/>
                  <a:pt x="94612" y="0"/>
                  <a:pt x="211321" y="0"/>
                </a:cubicBezTo>
                <a:close/>
              </a:path>
            </a:pathLst>
          </a:custGeom>
          <a:ln w="76200">
            <a:solidFill>
              <a:srgbClr val="D9D9D9"/>
            </a:solidFill>
          </a:ln>
        </p:spPr>
      </p:pic>
      <p:grpSp>
        <p:nvGrpSpPr>
          <p:cNvPr id="12" name="Group 11"/>
          <p:cNvGrpSpPr/>
          <p:nvPr/>
        </p:nvGrpSpPr>
        <p:grpSpPr>
          <a:xfrm>
            <a:off x="2791994" y="1921010"/>
            <a:ext cx="5452974" cy="4061309"/>
            <a:chOff x="2791994" y="1921010"/>
            <a:chExt cx="5452974" cy="4061309"/>
          </a:xfrm>
        </p:grpSpPr>
        <p:sp>
          <p:nvSpPr>
            <p:cNvPr id="6" name="Rounded Rectangle 5"/>
            <p:cNvSpPr/>
            <p:nvPr/>
          </p:nvSpPr>
          <p:spPr>
            <a:xfrm>
              <a:off x="2950669" y="2301667"/>
              <a:ext cx="5294299" cy="3680652"/>
            </a:xfrm>
            <a:prstGeom prst="roundRect">
              <a:avLst>
                <a:gd name="adj" fmla="val 9569"/>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5-Point Star 18"/>
            <p:cNvSpPr/>
            <p:nvPr/>
          </p:nvSpPr>
          <p:spPr>
            <a:xfrm>
              <a:off x="7384276" y="1921010"/>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5-Point Star 19"/>
            <p:cNvSpPr/>
            <p:nvPr/>
          </p:nvSpPr>
          <p:spPr>
            <a:xfrm>
              <a:off x="2791994" y="3736279"/>
              <a:ext cx="322522" cy="322522"/>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Rounded Rectangle 6"/>
          <p:cNvSpPr/>
          <p:nvPr/>
        </p:nvSpPr>
        <p:spPr>
          <a:xfrm>
            <a:off x="590069" y="1998688"/>
            <a:ext cx="3040747" cy="680190"/>
          </a:xfrm>
          <a:prstGeom prst="roundRect">
            <a:avLst>
              <a:gd name="adj" fmla="val 3063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Great Wall of China, China</a:t>
            </a:r>
          </a:p>
        </p:txBody>
      </p:sp>
      <p:sp>
        <p:nvSpPr>
          <p:cNvPr id="22" name="Pentagon 21"/>
          <p:cNvSpPr/>
          <p:nvPr/>
        </p:nvSpPr>
        <p:spPr>
          <a:xfrm>
            <a:off x="426446" y="4344632"/>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entagon 22"/>
          <p:cNvSpPr/>
          <p:nvPr/>
        </p:nvSpPr>
        <p:spPr>
          <a:xfrm>
            <a:off x="423935" y="5013659"/>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404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4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140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AC2"/>
                </a:solidFill>
              </a:rPr>
              <a:t>What Is a Landmark? </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4619" y="1608267"/>
            <a:ext cx="5286615" cy="3531458"/>
          </a:xfrm>
          <a:custGeom>
            <a:avLst/>
            <a:gdLst>
              <a:gd name="connsiteX0" fmla="*/ 211321 w 5286615"/>
              <a:gd name="connsiteY0" fmla="*/ 0 h 3757493"/>
              <a:gd name="connsiteX1" fmla="*/ 5075294 w 5286615"/>
              <a:gd name="connsiteY1" fmla="*/ 0 h 3757493"/>
              <a:gd name="connsiteX2" fmla="*/ 5286615 w 5286615"/>
              <a:gd name="connsiteY2" fmla="*/ 211321 h 3757493"/>
              <a:gd name="connsiteX3" fmla="*/ 5286615 w 5286615"/>
              <a:gd name="connsiteY3" fmla="*/ 3546172 h 3757493"/>
              <a:gd name="connsiteX4" fmla="*/ 5075294 w 5286615"/>
              <a:gd name="connsiteY4" fmla="*/ 3757493 h 3757493"/>
              <a:gd name="connsiteX5" fmla="*/ 211321 w 5286615"/>
              <a:gd name="connsiteY5" fmla="*/ 3757493 h 3757493"/>
              <a:gd name="connsiteX6" fmla="*/ 0 w 5286615"/>
              <a:gd name="connsiteY6" fmla="*/ 3546172 h 3757493"/>
              <a:gd name="connsiteX7" fmla="*/ 0 w 5286615"/>
              <a:gd name="connsiteY7" fmla="*/ 211321 h 3757493"/>
              <a:gd name="connsiteX8" fmla="*/ 211321 w 5286615"/>
              <a:gd name="connsiteY8" fmla="*/ 0 h 375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6615" h="3757493">
                <a:moveTo>
                  <a:pt x="211321" y="0"/>
                </a:moveTo>
                <a:lnTo>
                  <a:pt x="5075294" y="0"/>
                </a:lnTo>
                <a:cubicBezTo>
                  <a:pt x="5192003" y="0"/>
                  <a:pt x="5286615" y="94612"/>
                  <a:pt x="5286615" y="211321"/>
                </a:cubicBezTo>
                <a:lnTo>
                  <a:pt x="5286615" y="3546172"/>
                </a:lnTo>
                <a:cubicBezTo>
                  <a:pt x="5286615" y="3662881"/>
                  <a:pt x="5192003" y="3757493"/>
                  <a:pt x="5075294" y="3757493"/>
                </a:cubicBezTo>
                <a:lnTo>
                  <a:pt x="211321" y="3757493"/>
                </a:lnTo>
                <a:cubicBezTo>
                  <a:pt x="94612" y="3757493"/>
                  <a:pt x="0" y="3662881"/>
                  <a:pt x="0" y="3546172"/>
                </a:cubicBezTo>
                <a:lnTo>
                  <a:pt x="0" y="211321"/>
                </a:lnTo>
                <a:cubicBezTo>
                  <a:pt x="0" y="94612"/>
                  <a:pt x="94612" y="0"/>
                  <a:pt x="211321" y="0"/>
                </a:cubicBezTo>
                <a:close/>
              </a:path>
            </a:pathLst>
          </a:custGeom>
          <a:ln w="76200">
            <a:solidFill>
              <a:srgbClr val="D9D9D9"/>
            </a:solidFill>
          </a:ln>
        </p:spPr>
      </p:pic>
      <p:grpSp>
        <p:nvGrpSpPr>
          <p:cNvPr id="3" name="Group 2"/>
          <p:cNvGrpSpPr/>
          <p:nvPr/>
        </p:nvGrpSpPr>
        <p:grpSpPr>
          <a:xfrm>
            <a:off x="922097" y="1299879"/>
            <a:ext cx="5452974" cy="4061309"/>
            <a:chOff x="2791994" y="1921010"/>
            <a:chExt cx="5452974" cy="4061309"/>
          </a:xfrm>
        </p:grpSpPr>
        <p:sp>
          <p:nvSpPr>
            <p:cNvPr id="6" name="Rounded Rectangle 5"/>
            <p:cNvSpPr/>
            <p:nvPr/>
          </p:nvSpPr>
          <p:spPr>
            <a:xfrm>
              <a:off x="2950669" y="2301667"/>
              <a:ext cx="5294299" cy="3680652"/>
            </a:xfrm>
            <a:prstGeom prst="roundRect">
              <a:avLst>
                <a:gd name="adj" fmla="val 9569"/>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5-Point Star 18"/>
            <p:cNvSpPr/>
            <p:nvPr/>
          </p:nvSpPr>
          <p:spPr>
            <a:xfrm>
              <a:off x="7384276" y="1921010"/>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5-Point Star 19"/>
            <p:cNvSpPr/>
            <p:nvPr/>
          </p:nvSpPr>
          <p:spPr>
            <a:xfrm>
              <a:off x="2791994" y="3736279"/>
              <a:ext cx="322522" cy="322522"/>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Rounded Rectangle 6"/>
          <p:cNvSpPr/>
          <p:nvPr/>
        </p:nvSpPr>
        <p:spPr>
          <a:xfrm>
            <a:off x="6323857" y="1732823"/>
            <a:ext cx="2043984" cy="680190"/>
          </a:xfrm>
          <a:prstGeom prst="roundRect">
            <a:avLst>
              <a:gd name="adj" fmla="val 3063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Tower Bridge, UK</a:t>
            </a:r>
          </a:p>
        </p:txBody>
      </p:sp>
      <p:sp>
        <p:nvSpPr>
          <p:cNvPr id="22" name="Pentagon 21"/>
          <p:cNvSpPr/>
          <p:nvPr/>
        </p:nvSpPr>
        <p:spPr>
          <a:xfrm rot="10800000">
            <a:off x="7236837" y="4398457"/>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entagon 22"/>
          <p:cNvSpPr/>
          <p:nvPr/>
        </p:nvSpPr>
        <p:spPr>
          <a:xfrm rot="10800000">
            <a:off x="7242872" y="5067484"/>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301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40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par>
                                <p:cTn id="8" presetID="22" presetClass="entr" presetSubtype="2" fill="hold" grpId="0" nodeType="withEffect">
                                  <p:stCondLst>
                                    <p:cond delay="140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579</TotalTime>
  <Words>827</Words>
  <Application>Microsoft Office PowerPoint</Application>
  <PresentationFormat>On-screen Show (4:3)</PresentationFormat>
  <Paragraphs>90</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Twinkl</vt:lpstr>
      <vt:lpstr>Calibri</vt:lpstr>
      <vt:lpstr>Office Theme</vt:lpstr>
      <vt:lpstr>PowerPoint Presentation</vt:lpstr>
      <vt:lpstr>What Is a Continent?</vt:lpstr>
      <vt:lpstr>South America</vt:lpstr>
      <vt:lpstr>What Is South America?</vt:lpstr>
      <vt:lpstr>What Is South America?</vt:lpstr>
      <vt:lpstr>What Is a Landmark?</vt:lpstr>
      <vt:lpstr>What Is a Landmark? </vt:lpstr>
      <vt:lpstr>What Is a Landmark? </vt:lpstr>
      <vt:lpstr>What Is a Landmark? </vt:lpstr>
      <vt:lpstr>What Is a Landmark? </vt:lpstr>
      <vt:lpstr>South America</vt:lpstr>
      <vt:lpstr>Iguazu Falls, Argentina</vt:lpstr>
      <vt:lpstr>Amazon Rainforest</vt:lpstr>
      <vt:lpstr>Mount Fitz Roy, Patagonia</vt:lpstr>
      <vt:lpstr>Rio Carnival, Brazil</vt:lpstr>
      <vt:lpstr>Atacama Desert, Chile</vt:lpstr>
      <vt:lpstr>Galapagos Islands, Ecuador</vt:lpstr>
      <vt:lpstr>Easter Island</vt:lpstr>
      <vt:lpstr>Machu Pichu, Peru</vt:lpstr>
      <vt:lpstr>South America Quiz</vt:lpstr>
      <vt:lpstr>South America Quiz</vt:lpstr>
      <vt:lpstr>South America Quiz</vt:lpstr>
      <vt:lpstr>South America Quiz</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Ashby</dc:creator>
  <cp:lastModifiedBy>HPitt@esj.local</cp:lastModifiedBy>
  <cp:revision>72</cp:revision>
  <dcterms:created xsi:type="dcterms:W3CDTF">2020-01-28T12:47:05Z</dcterms:created>
  <dcterms:modified xsi:type="dcterms:W3CDTF">2020-04-21T12:07:21Z</dcterms:modified>
</cp:coreProperties>
</file>