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258" r:id="rId2"/>
    <p:sldId id="264" r:id="rId3"/>
    <p:sldId id="268" r:id="rId4"/>
    <p:sldId id="270" r:id="rId5"/>
    <p:sldId id="269" r:id="rId6"/>
    <p:sldId id="271" r:id="rId7"/>
    <p:sldId id="272" r:id="rId8"/>
    <p:sldId id="273" r:id="rId9"/>
    <p:sldId id="267" r:id="rId10"/>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NTR" panose="020B0604020202020204" charset="0"/>
      <p:regular r:id="rId17"/>
    </p:embeddedFont>
    <p:embeddedFont>
      <p:font typeface="Twinkl" pitchFamily="2"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75B0"/>
    <a:srgbClr val="00639A"/>
    <a:srgbClr val="4DB1E3"/>
    <a:srgbClr val="B9D0BC"/>
    <a:srgbClr val="699327"/>
    <a:srgbClr val="6CBB85"/>
    <a:srgbClr val="00A7E6"/>
    <a:srgbClr val="0473AF"/>
    <a:srgbClr val="2DB6BC"/>
    <a:srgbClr val="0175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1" autoAdjust="0"/>
    <p:restoredTop sz="94660"/>
  </p:normalViewPr>
  <p:slideViewPr>
    <p:cSldViewPr snapToGrid="0" showGuides="1">
      <p:cViewPr varScale="1">
        <p:scale>
          <a:sx n="73" d="100"/>
          <a:sy n="73" d="100"/>
        </p:scale>
        <p:origin x="1116" y="72"/>
      </p:cViewPr>
      <p:guideLst>
        <p:guide orient="horz" pos="2183"/>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03/07/2020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03/07/2020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55649" y="2629656"/>
            <a:ext cx="4029995" cy="786143"/>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285750" indent="-285750">
              <a:spcBef>
                <a:spcPts val="0"/>
              </a:spcBef>
              <a:buFont typeface="Arial" panose="020B0604020202020204" pitchFamily="34" charset="0"/>
              <a:buChar char="•"/>
            </a:pPr>
            <a:r>
              <a:rPr lang="en-GB" sz="1600" dirty="0">
                <a:solidFill>
                  <a:schemeClr val="bg1"/>
                </a:solidFill>
                <a:latin typeface="Twinkl" pitchFamily="50" charset="0"/>
              </a:rPr>
              <a:t>A</a:t>
            </a:r>
            <a:r>
              <a:rPr lang="en-GB" sz="1600" dirty="0">
                <a:solidFill>
                  <a:schemeClr val="bg1"/>
                </a:solidFill>
                <a:latin typeface="Twinkl" pitchFamily="50" charset="0"/>
                <a:sym typeface="NTR"/>
              </a:rPr>
              <a:t>lways make sure you are with an adult.</a:t>
            </a:r>
          </a:p>
        </p:txBody>
      </p:sp>
      <p:sp>
        <p:nvSpPr>
          <p:cNvPr id="21" name="Title 20"/>
          <p:cNvSpPr>
            <a:spLocks noGrp="1"/>
          </p:cNvSpPr>
          <p:nvPr>
            <p:ph type="title"/>
          </p:nvPr>
        </p:nvSpPr>
        <p:spPr>
          <a:xfrm>
            <a:off x="436228" y="765175"/>
            <a:ext cx="8245809" cy="837122"/>
          </a:xfrm>
          <a:solidFill>
            <a:srgbClr val="00639A"/>
          </a:solidFill>
        </p:spPr>
        <p:txBody>
          <a:bodyPr/>
          <a:lstStyle/>
          <a:p>
            <a:r>
              <a:rPr lang="en-GB" sz="3600" dirty="0">
                <a:solidFill>
                  <a:schemeClr val="bg1"/>
                </a:solidFill>
                <a:latin typeface="+mn-lt"/>
              </a:rPr>
              <a:t>Rock Pool Creatures</a:t>
            </a:r>
          </a:p>
        </p:txBody>
      </p:sp>
      <p:sp>
        <p:nvSpPr>
          <p:cNvPr id="2" name="TextBox 1"/>
          <p:cNvSpPr txBox="1"/>
          <p:nvPr/>
        </p:nvSpPr>
        <p:spPr>
          <a:xfrm>
            <a:off x="755650" y="1708776"/>
            <a:ext cx="7632700" cy="830997"/>
          </a:xfrm>
          <a:prstGeom prst="rect">
            <a:avLst/>
          </a:prstGeom>
          <a:noFill/>
        </p:spPr>
        <p:txBody>
          <a:bodyPr wrap="square" rtlCol="0">
            <a:spAutoFit/>
          </a:bodyPr>
          <a:lstStyle/>
          <a:p>
            <a:pPr lvl="0"/>
            <a:r>
              <a:rPr lang="en-GB" sz="1600" dirty="0">
                <a:solidFill>
                  <a:srgbClr val="1C1C1C"/>
                </a:solidFill>
                <a:latin typeface="Twinkl" pitchFamily="50" charset="0"/>
                <a:sym typeface="NTR"/>
              </a:rPr>
              <a:t>Rock pools are made from water left on the shoreline after the tide has gone out. They are habitats</a:t>
            </a:r>
            <a:r>
              <a:rPr lang="en-GB" sz="1600" dirty="0">
                <a:latin typeface="Twinkl" pitchFamily="50" charset="0"/>
              </a:rPr>
              <a:t> often</a:t>
            </a:r>
            <a:r>
              <a:rPr lang="en-GB" sz="1600" dirty="0">
                <a:solidFill>
                  <a:srgbClr val="1C1C1C"/>
                </a:solidFill>
                <a:latin typeface="Twinkl" pitchFamily="50" charset="0"/>
                <a:sym typeface="NTR"/>
              </a:rPr>
              <a:t> full of incredible creatures including starfish, sea anemones and crabs. </a:t>
            </a:r>
          </a:p>
        </p:txBody>
      </p:sp>
      <p:sp>
        <p:nvSpPr>
          <p:cNvPr id="7" name="Rounded Rectangle 6"/>
          <p:cNvSpPr/>
          <p:nvPr/>
        </p:nvSpPr>
        <p:spPr>
          <a:xfrm>
            <a:off x="742782" y="3524711"/>
            <a:ext cx="4042862" cy="513728"/>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285750" indent="-285750">
              <a:spcBef>
                <a:spcPts val="0"/>
              </a:spcBef>
              <a:buFont typeface="Arial" panose="020B0604020202020204" pitchFamily="34" charset="0"/>
              <a:buChar char="•"/>
            </a:pPr>
            <a:r>
              <a:rPr lang="en-GB" sz="1600" dirty="0">
                <a:solidFill>
                  <a:schemeClr val="bg1"/>
                </a:solidFill>
                <a:latin typeface="Twinkl" pitchFamily="50" charset="0"/>
                <a:sym typeface="NTR"/>
              </a:rPr>
              <a:t>Wear non-slip shoes.</a:t>
            </a:r>
          </a:p>
        </p:txBody>
      </p:sp>
      <p:sp>
        <p:nvSpPr>
          <p:cNvPr id="8" name="Rounded Rectangle 7"/>
          <p:cNvSpPr/>
          <p:nvPr/>
        </p:nvSpPr>
        <p:spPr>
          <a:xfrm>
            <a:off x="742782" y="4147351"/>
            <a:ext cx="4042862" cy="786143"/>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285750" indent="-285750">
              <a:spcBef>
                <a:spcPts val="0"/>
              </a:spcBef>
              <a:buFont typeface="Arial" panose="020B0604020202020204" pitchFamily="34" charset="0"/>
              <a:buChar char="•"/>
            </a:pPr>
            <a:r>
              <a:rPr lang="en-GB" sz="1600" dirty="0">
                <a:solidFill>
                  <a:schemeClr val="bg1"/>
                </a:solidFill>
                <a:latin typeface="Twinkl" pitchFamily="50" charset="0"/>
                <a:sym typeface="NTR"/>
              </a:rPr>
              <a:t>Be kind to the creatures you find; </a:t>
            </a:r>
            <a:br>
              <a:rPr lang="en-GB" sz="1600" dirty="0">
                <a:solidFill>
                  <a:schemeClr val="bg1"/>
                </a:solidFill>
                <a:latin typeface="Twinkl" pitchFamily="50" charset="0"/>
                <a:sym typeface="NTR"/>
              </a:rPr>
            </a:br>
            <a:r>
              <a:rPr lang="en-GB" sz="1600" dirty="0">
                <a:solidFill>
                  <a:schemeClr val="bg1"/>
                </a:solidFill>
                <a:latin typeface="Twinkl" pitchFamily="50" charset="0"/>
                <a:sym typeface="NTR"/>
              </a:rPr>
              <a:t>put them back where they belong.</a:t>
            </a:r>
          </a:p>
        </p:txBody>
      </p:sp>
      <p:sp>
        <p:nvSpPr>
          <p:cNvPr id="9" name="Rounded Rectangle 8"/>
          <p:cNvSpPr/>
          <p:nvPr/>
        </p:nvSpPr>
        <p:spPr>
          <a:xfrm>
            <a:off x="755650" y="5042405"/>
            <a:ext cx="4029994" cy="1058558"/>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285750" indent="-285750">
              <a:spcBef>
                <a:spcPts val="0"/>
              </a:spcBef>
              <a:buFont typeface="Arial" panose="020B0604020202020204" pitchFamily="34" charset="0"/>
              <a:buChar char="•"/>
            </a:pPr>
            <a:r>
              <a:rPr lang="en-GB" sz="1600" dirty="0">
                <a:solidFill>
                  <a:schemeClr val="bg1"/>
                </a:solidFill>
                <a:latin typeface="Twinkl" pitchFamily="50" charset="0"/>
                <a:sym typeface="NTR"/>
              </a:rPr>
              <a:t>Remember that rock pools are habitats to living things, just like your home is your habitat.</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63" r="21743"/>
          <a:stretch/>
        </p:blipFill>
        <p:spPr>
          <a:xfrm>
            <a:off x="4572000" y="2629656"/>
            <a:ext cx="3816350" cy="3463169"/>
          </a:xfrm>
          <a:prstGeom prst="rect">
            <a:avLst/>
          </a:prstGeom>
        </p:spPr>
      </p:pic>
      <p:sp>
        <p:nvSpPr>
          <p:cNvPr id="11" name="Rounded Rectangle 10"/>
          <p:cNvSpPr/>
          <p:nvPr/>
        </p:nvSpPr>
        <p:spPr>
          <a:xfrm>
            <a:off x="4572000" y="5632563"/>
            <a:ext cx="3816350" cy="464331"/>
          </a:xfrm>
          <a:prstGeom prst="roundRect">
            <a:avLst>
              <a:gd name="adj" fmla="val 0"/>
            </a:avLst>
          </a:prstGeom>
          <a:solidFill>
            <a:srgbClr val="0175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ts val="0"/>
              </a:spcBef>
            </a:pPr>
            <a:r>
              <a:rPr lang="en-GB" sz="1600" b="1" dirty="0">
                <a:solidFill>
                  <a:schemeClr val="bg1"/>
                </a:solidFill>
                <a:latin typeface="Twinkl" pitchFamily="50" charset="0"/>
                <a:sym typeface="NTR"/>
              </a:rPr>
              <a:t>Talk About It</a:t>
            </a:r>
          </a:p>
        </p:txBody>
      </p:sp>
      <p:sp>
        <p:nvSpPr>
          <p:cNvPr id="12" name="Rounded Rectangle 11"/>
          <p:cNvSpPr/>
          <p:nvPr/>
        </p:nvSpPr>
        <p:spPr>
          <a:xfrm>
            <a:off x="4572000" y="5042405"/>
            <a:ext cx="3816350" cy="587442"/>
          </a:xfrm>
          <a:prstGeom prst="roundRect">
            <a:avLst>
              <a:gd name="adj" fmla="val 0"/>
            </a:avLst>
          </a:prstGeom>
          <a:solidFill>
            <a:srgbClr val="0175B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gn="ctr">
              <a:spcBef>
                <a:spcPts val="0"/>
              </a:spcBef>
            </a:pPr>
            <a:r>
              <a:rPr lang="en-GB" sz="1600" dirty="0">
                <a:solidFill>
                  <a:schemeClr val="bg1"/>
                </a:solidFill>
                <a:latin typeface="Twinkl" pitchFamily="50" charset="0"/>
                <a:sym typeface="NTR"/>
              </a:rPr>
              <a:t>Why do you think you </a:t>
            </a:r>
            <a:br>
              <a:rPr lang="en-GB" sz="1600" dirty="0">
                <a:solidFill>
                  <a:schemeClr val="bg1"/>
                </a:solidFill>
                <a:latin typeface="Twinkl" pitchFamily="50" charset="0"/>
                <a:sym typeface="NTR"/>
              </a:rPr>
            </a:br>
            <a:r>
              <a:rPr lang="en-GB" sz="1600" dirty="0">
                <a:solidFill>
                  <a:schemeClr val="bg1"/>
                </a:solidFill>
                <a:latin typeface="Twinkl" pitchFamily="50" charset="0"/>
                <a:sym typeface="NTR"/>
              </a:rPr>
              <a:t>should wear non-slip shoes?</a:t>
            </a:r>
          </a:p>
        </p:txBody>
      </p:sp>
      <p:sp>
        <p:nvSpPr>
          <p:cNvPr id="10" name="Oval 9"/>
          <p:cNvSpPr/>
          <p:nvPr/>
        </p:nvSpPr>
        <p:spPr>
          <a:xfrm>
            <a:off x="7310053" y="644587"/>
            <a:ext cx="1078297" cy="1078297"/>
          </a:xfrm>
          <a:prstGeom prst="ellipse">
            <a:avLst/>
          </a:prstGeom>
          <a:solidFill>
            <a:schemeClr val="bg1"/>
          </a:solidFill>
          <a:ln w="38100">
            <a:solidFill>
              <a:srgbClr val="006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5019" y="814619"/>
            <a:ext cx="968363" cy="738231"/>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755650" y="3150813"/>
            <a:ext cx="4089815" cy="1712354"/>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08000" rIns="360000" bIns="108000" rtlCol="0" anchor="ctr">
            <a:spAutoFit/>
          </a:bodyPr>
          <a:lstStyle/>
          <a:p>
            <a:pPr marL="114300" lvl="0">
              <a:lnSpc>
                <a:spcPct val="90000"/>
              </a:lnSpc>
              <a:buClr>
                <a:srgbClr val="1C1C1C"/>
              </a:buClr>
              <a:buSzPts val="1800"/>
            </a:pPr>
            <a:r>
              <a:rPr lang="en-GB" sz="1600" dirty="0">
                <a:solidFill>
                  <a:schemeClr val="bg1"/>
                </a:solidFill>
                <a:latin typeface="Twinkl" pitchFamily="50" charset="0"/>
                <a:sym typeface="NTR"/>
              </a:rPr>
              <a:t>They use their tiny stinging tentacles to catch and eat small fish and plankton. Their sting may be deadly to their prey but it is harmless to us. It is still never a good idea to touch one! </a:t>
            </a:r>
          </a:p>
        </p:txBody>
      </p:sp>
      <p:pic>
        <p:nvPicPr>
          <p:cNvPr id="2052" name="Picture 4" descr="Coral, Anemone, Cay, Aquarium, Sea, Fish, Animal"/>
          <p:cNvPicPr>
            <a:picLocks noChangeAspect="1" noChangeArrowheads="1"/>
          </p:cNvPicPr>
          <p:nvPr/>
        </p:nvPicPr>
        <p:blipFill rotWithShape="1">
          <a:blip r:embed="rId2">
            <a:extLst>
              <a:ext uri="{28A0092B-C50C-407E-A947-70E740481C1C}">
                <a14:useLocalDpi xmlns:a14="http://schemas.microsoft.com/office/drawing/2010/main" val="0"/>
              </a:ext>
            </a:extLst>
          </a:blip>
          <a:srcRect l="21288" r="14972"/>
          <a:stretch/>
        </p:blipFill>
        <p:spPr bwMode="auto">
          <a:xfrm>
            <a:off x="4572000" y="1602294"/>
            <a:ext cx="3816350" cy="4490531"/>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20"/>
          <p:cNvSpPr>
            <a:spLocks noGrp="1"/>
          </p:cNvSpPr>
          <p:nvPr>
            <p:ph type="title"/>
          </p:nvPr>
        </p:nvSpPr>
        <p:spPr>
          <a:xfrm>
            <a:off x="436228" y="765175"/>
            <a:ext cx="8245809" cy="837122"/>
          </a:xfrm>
          <a:solidFill>
            <a:srgbClr val="00639A"/>
          </a:solidFill>
        </p:spPr>
        <p:txBody>
          <a:bodyPr/>
          <a:lstStyle/>
          <a:p>
            <a:r>
              <a:rPr lang="en-GB" sz="3600" dirty="0">
                <a:solidFill>
                  <a:schemeClr val="bg1"/>
                </a:solidFill>
                <a:latin typeface="+mn-lt"/>
              </a:rPr>
              <a:t>Sea Anemones</a:t>
            </a:r>
          </a:p>
        </p:txBody>
      </p:sp>
      <p:sp>
        <p:nvSpPr>
          <p:cNvPr id="2" name="TextBox 1"/>
          <p:cNvSpPr txBox="1"/>
          <p:nvPr/>
        </p:nvSpPr>
        <p:spPr>
          <a:xfrm>
            <a:off x="755650" y="1767080"/>
            <a:ext cx="3648570" cy="1323439"/>
          </a:xfrm>
          <a:prstGeom prst="rect">
            <a:avLst/>
          </a:prstGeom>
          <a:noFill/>
        </p:spPr>
        <p:txBody>
          <a:bodyPr wrap="square" lIns="216000" rtlCol="0">
            <a:spAutoFit/>
          </a:bodyPr>
          <a:lstStyle/>
          <a:p>
            <a:r>
              <a:rPr lang="en-GB" sz="1600" dirty="0">
                <a:solidFill>
                  <a:srgbClr val="1C1C1C"/>
                </a:solidFill>
                <a:latin typeface="Twinkl" pitchFamily="50" charset="0"/>
                <a:sym typeface="NTR"/>
              </a:rPr>
              <a:t>Sea anemones are beautiful, colourful creatures. They are related to jellyfish and coral, and look like the anemone flowers they are named after. </a:t>
            </a:r>
          </a:p>
        </p:txBody>
      </p:sp>
      <p:sp>
        <p:nvSpPr>
          <p:cNvPr id="10" name="Oval 9"/>
          <p:cNvSpPr/>
          <p:nvPr/>
        </p:nvSpPr>
        <p:spPr>
          <a:xfrm>
            <a:off x="7310053" y="644587"/>
            <a:ext cx="1078297" cy="1078297"/>
          </a:xfrm>
          <a:prstGeom prst="ellipse">
            <a:avLst/>
          </a:prstGeom>
          <a:solidFill>
            <a:schemeClr val="bg1"/>
          </a:solidFill>
          <a:ln w="38100">
            <a:solidFill>
              <a:srgbClr val="006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310053" y="765175"/>
            <a:ext cx="983978" cy="776825"/>
          </a:xfrm>
          <a:prstGeom prst="rect">
            <a:avLst/>
          </a:prstGeom>
        </p:spPr>
      </p:pic>
      <p:sp>
        <p:nvSpPr>
          <p:cNvPr id="18" name="Rounded Rectangle 17"/>
          <p:cNvSpPr/>
          <p:nvPr/>
        </p:nvSpPr>
        <p:spPr>
          <a:xfrm>
            <a:off x="4572000" y="5632563"/>
            <a:ext cx="3816350" cy="464331"/>
          </a:xfrm>
          <a:prstGeom prst="roundRect">
            <a:avLst>
              <a:gd name="adj" fmla="val 0"/>
            </a:avLst>
          </a:prstGeom>
          <a:solidFill>
            <a:srgbClr val="0175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ts val="0"/>
              </a:spcBef>
            </a:pPr>
            <a:r>
              <a:rPr lang="en-GB" sz="1600" b="1" dirty="0">
                <a:solidFill>
                  <a:schemeClr val="bg1"/>
                </a:solidFill>
                <a:latin typeface="Twinkl" pitchFamily="50" charset="0"/>
                <a:sym typeface="NTR"/>
              </a:rPr>
              <a:t>Did You Know…?</a:t>
            </a:r>
          </a:p>
        </p:txBody>
      </p:sp>
      <p:sp>
        <p:nvSpPr>
          <p:cNvPr id="19" name="Rounded Rectangle 18"/>
          <p:cNvSpPr/>
          <p:nvPr/>
        </p:nvSpPr>
        <p:spPr>
          <a:xfrm>
            <a:off x="4572000" y="4863167"/>
            <a:ext cx="3816350" cy="766680"/>
          </a:xfrm>
          <a:prstGeom prst="roundRect">
            <a:avLst>
              <a:gd name="adj" fmla="val 0"/>
            </a:avLst>
          </a:prstGeom>
          <a:solidFill>
            <a:srgbClr val="0175B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marL="114300" algn="ctr">
              <a:lnSpc>
                <a:spcPct val="90000"/>
              </a:lnSpc>
              <a:buClr>
                <a:srgbClr val="1C1C1C"/>
              </a:buClr>
              <a:buSzPts val="1800"/>
            </a:pPr>
            <a:r>
              <a:rPr lang="en-GB" sz="1600" dirty="0">
                <a:solidFill>
                  <a:schemeClr val="bg1"/>
                </a:solidFill>
                <a:latin typeface="Twinkl" pitchFamily="50" charset="0"/>
                <a:sym typeface="NTR"/>
              </a:rPr>
              <a:t>Sea anemones have no heart, brain or blood; however, some types </a:t>
            </a:r>
            <a:br>
              <a:rPr lang="en-GB" sz="1600" dirty="0">
                <a:solidFill>
                  <a:schemeClr val="bg1"/>
                </a:solidFill>
                <a:latin typeface="Twinkl" pitchFamily="50" charset="0"/>
                <a:sym typeface="NTR"/>
              </a:rPr>
            </a:br>
            <a:r>
              <a:rPr lang="en-GB" sz="1600" dirty="0">
                <a:solidFill>
                  <a:schemeClr val="bg1"/>
                </a:solidFill>
                <a:latin typeface="Twinkl" pitchFamily="50" charset="0"/>
                <a:sym typeface="NTR"/>
              </a:rPr>
              <a:t>can live up to 50 years.</a:t>
            </a:r>
          </a:p>
        </p:txBody>
      </p:sp>
    </p:spTree>
    <p:extLst>
      <p:ext uri="{BB962C8B-B14F-4D97-AF65-F5344CB8AC3E}">
        <p14:creationId xmlns:p14="http://schemas.microsoft.com/office/powerpoint/2010/main" val="207502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755650" y="3892812"/>
            <a:ext cx="4089815" cy="1619861"/>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08000" rIns="396000" bIns="108000" rtlCol="0" anchor="ctr">
            <a:noAutofit/>
          </a:bodyPr>
          <a:lstStyle/>
          <a:p>
            <a:pPr marL="114300" lvl="0">
              <a:lnSpc>
                <a:spcPct val="90000"/>
              </a:lnSpc>
              <a:buClr>
                <a:srgbClr val="1C1C1C"/>
              </a:buClr>
              <a:buSzPts val="1800"/>
            </a:pPr>
            <a:r>
              <a:rPr lang="en-GB" sz="1600" dirty="0">
                <a:solidFill>
                  <a:schemeClr val="bg1"/>
                </a:solidFill>
                <a:latin typeface="Twinkl" pitchFamily="50" charset="0"/>
              </a:rPr>
              <a:t>They feed on molluscs, mussels, injured fish, coral and plankton. They eat by pushing their stomach out of their mouth, wrapping it around the food and then they re-swallow their stomach and food altogether.</a:t>
            </a:r>
          </a:p>
        </p:txBody>
      </p:sp>
      <p:pic>
        <p:nvPicPr>
          <p:cNvPr id="3074" name="Picture 2" descr="Animal, Starfish, Beach, Coast, Echinoderm"/>
          <p:cNvPicPr>
            <a:picLocks noChangeAspect="1" noChangeArrowheads="1"/>
          </p:cNvPicPr>
          <p:nvPr/>
        </p:nvPicPr>
        <p:blipFill rotWithShape="1">
          <a:blip r:embed="rId2">
            <a:extLst>
              <a:ext uri="{28A0092B-C50C-407E-A947-70E740481C1C}">
                <a14:useLocalDpi xmlns:a14="http://schemas.microsoft.com/office/drawing/2010/main" val="0"/>
              </a:ext>
            </a:extLst>
          </a:blip>
          <a:srcRect l="30282" t="15935" r="22463" b="136"/>
          <a:stretch/>
        </p:blipFill>
        <p:spPr bwMode="auto">
          <a:xfrm>
            <a:off x="4572000" y="1606366"/>
            <a:ext cx="3816350" cy="4490528"/>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20"/>
          <p:cNvSpPr>
            <a:spLocks noGrp="1"/>
          </p:cNvSpPr>
          <p:nvPr>
            <p:ph type="title"/>
          </p:nvPr>
        </p:nvSpPr>
        <p:spPr>
          <a:xfrm>
            <a:off x="436228" y="765175"/>
            <a:ext cx="8245809" cy="837122"/>
          </a:xfrm>
          <a:solidFill>
            <a:srgbClr val="00639A"/>
          </a:solidFill>
        </p:spPr>
        <p:txBody>
          <a:bodyPr/>
          <a:lstStyle/>
          <a:p>
            <a:r>
              <a:rPr lang="en-GB" sz="3600" dirty="0">
                <a:solidFill>
                  <a:schemeClr val="bg1"/>
                </a:solidFill>
                <a:latin typeface="+mn-lt"/>
              </a:rPr>
              <a:t>Starfish</a:t>
            </a:r>
          </a:p>
        </p:txBody>
      </p:sp>
      <p:sp>
        <p:nvSpPr>
          <p:cNvPr id="2" name="TextBox 1"/>
          <p:cNvSpPr txBox="1"/>
          <p:nvPr/>
        </p:nvSpPr>
        <p:spPr>
          <a:xfrm>
            <a:off x="755650" y="1767080"/>
            <a:ext cx="3648570" cy="1421928"/>
          </a:xfrm>
          <a:prstGeom prst="rect">
            <a:avLst/>
          </a:prstGeom>
          <a:noFill/>
        </p:spPr>
        <p:txBody>
          <a:bodyPr wrap="square" lIns="72000" rtlCol="0">
            <a:spAutoFit/>
          </a:bodyPr>
          <a:lstStyle/>
          <a:p>
            <a:pPr marL="114300" lvl="0">
              <a:lnSpc>
                <a:spcPct val="90000"/>
              </a:lnSpc>
              <a:buClr>
                <a:srgbClr val="1C1C1C"/>
              </a:buClr>
              <a:buSzPts val="1800"/>
            </a:pPr>
            <a:r>
              <a:rPr lang="en-GB" sz="1600" dirty="0">
                <a:latin typeface="Twinkl" pitchFamily="50" charset="0"/>
              </a:rPr>
              <a:t>Starfish are not fish at all, they are related to sea cucumbers and urchins. There are over 2000 types of starfish. They do not move very fast so they eat food which is slow-moving too. </a:t>
            </a:r>
          </a:p>
        </p:txBody>
      </p:sp>
      <p:sp>
        <p:nvSpPr>
          <p:cNvPr id="10" name="Oval 9"/>
          <p:cNvSpPr/>
          <p:nvPr/>
        </p:nvSpPr>
        <p:spPr>
          <a:xfrm>
            <a:off x="7310053" y="644587"/>
            <a:ext cx="1078297" cy="1078297"/>
          </a:xfrm>
          <a:prstGeom prst="ellipse">
            <a:avLst/>
          </a:prstGeom>
          <a:solidFill>
            <a:schemeClr val="bg1"/>
          </a:solidFill>
          <a:ln w="38100">
            <a:solidFill>
              <a:srgbClr val="006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4572000" y="5632563"/>
            <a:ext cx="3816350" cy="464331"/>
          </a:xfrm>
          <a:prstGeom prst="roundRect">
            <a:avLst>
              <a:gd name="adj" fmla="val 0"/>
            </a:avLst>
          </a:prstGeom>
          <a:solidFill>
            <a:srgbClr val="0175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ts val="0"/>
              </a:spcBef>
            </a:pPr>
            <a:r>
              <a:rPr lang="en-GB" sz="1600" b="1" dirty="0">
                <a:solidFill>
                  <a:schemeClr val="bg1"/>
                </a:solidFill>
                <a:latin typeface="Twinkl" pitchFamily="50" charset="0"/>
                <a:sym typeface="NTR"/>
              </a:rPr>
              <a:t>Did You Know…?</a:t>
            </a:r>
          </a:p>
        </p:txBody>
      </p:sp>
      <p:sp>
        <p:nvSpPr>
          <p:cNvPr id="19" name="Rounded Rectangle 18"/>
          <p:cNvSpPr/>
          <p:nvPr/>
        </p:nvSpPr>
        <p:spPr>
          <a:xfrm>
            <a:off x="4572000" y="3896881"/>
            <a:ext cx="3816350" cy="1732965"/>
          </a:xfrm>
          <a:prstGeom prst="roundRect">
            <a:avLst>
              <a:gd name="adj" fmla="val 0"/>
            </a:avLst>
          </a:prstGeom>
          <a:solidFill>
            <a:srgbClr val="0175B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marL="114300" lvl="0">
              <a:lnSpc>
                <a:spcPct val="90000"/>
              </a:lnSpc>
              <a:buClr>
                <a:srgbClr val="1C1C1C"/>
              </a:buClr>
              <a:buSzPts val="1800"/>
            </a:pPr>
            <a:r>
              <a:rPr lang="en-GB" sz="1600" dirty="0">
                <a:solidFill>
                  <a:schemeClr val="bg1"/>
                </a:solidFill>
                <a:latin typeface="Twinkl" pitchFamily="50" charset="0"/>
              </a:rPr>
              <a:t>Starfish have no blood, heart or brain. If they lose one  of their legs, they can grow it back. They use this skill to protect themselves because they can choose to lose a leg if their life is in danger and losing a leg will sometimes save their life.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2176" y="538926"/>
            <a:ext cx="1614049" cy="1228154"/>
          </a:xfrm>
          <a:prstGeom prst="rect">
            <a:avLst/>
          </a:prstGeom>
        </p:spPr>
      </p:pic>
    </p:spTree>
    <p:extLst>
      <p:ext uri="{BB962C8B-B14F-4D97-AF65-F5344CB8AC3E}">
        <p14:creationId xmlns:p14="http://schemas.microsoft.com/office/powerpoint/2010/main" val="259332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755650" y="3692563"/>
            <a:ext cx="4089815" cy="1937283"/>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08000" rIns="396000" bIns="108000" rtlCol="0" anchor="ctr">
            <a:noAutofit/>
          </a:bodyPr>
          <a:lstStyle/>
          <a:p>
            <a:pPr marL="114300" lvl="0">
              <a:lnSpc>
                <a:spcPct val="90000"/>
              </a:lnSpc>
              <a:buClr>
                <a:srgbClr val="1C1C1C"/>
              </a:buClr>
              <a:buSzPts val="1800"/>
            </a:pPr>
            <a:r>
              <a:rPr lang="en-GB" sz="1600" dirty="0">
                <a:solidFill>
                  <a:schemeClr val="bg1"/>
                </a:solidFill>
                <a:latin typeface="Twinkl" pitchFamily="50" charset="0"/>
              </a:rPr>
              <a:t>Limpet shells are round and pointed, a bit like a wizard’s hat. This protects them from being eaten. When they are fixed to a rock, they leave a small gap around their shell to let oxygen in, so that they can breathe, and water in, so they don’t dry out.</a:t>
            </a:r>
          </a:p>
        </p:txBody>
      </p:sp>
      <p:pic>
        <p:nvPicPr>
          <p:cNvPr id="3076" name="Picture 4" descr="Image result for limpet"/>
          <p:cNvPicPr>
            <a:picLocks noChangeAspect="1" noChangeArrowheads="1"/>
          </p:cNvPicPr>
          <p:nvPr/>
        </p:nvPicPr>
        <p:blipFill rotWithShape="1">
          <a:blip r:embed="rId2">
            <a:extLst>
              <a:ext uri="{28A0092B-C50C-407E-A947-70E740481C1C}">
                <a14:useLocalDpi xmlns:a14="http://schemas.microsoft.com/office/drawing/2010/main" val="0"/>
              </a:ext>
            </a:extLst>
          </a:blip>
          <a:srcRect l="9762" r="26583"/>
          <a:stretch/>
        </p:blipFill>
        <p:spPr bwMode="auto">
          <a:xfrm>
            <a:off x="4572000" y="1582755"/>
            <a:ext cx="3816350" cy="4510069"/>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20"/>
          <p:cNvSpPr>
            <a:spLocks noGrp="1"/>
          </p:cNvSpPr>
          <p:nvPr>
            <p:ph type="title"/>
          </p:nvPr>
        </p:nvSpPr>
        <p:spPr>
          <a:xfrm>
            <a:off x="436228" y="765175"/>
            <a:ext cx="8245809" cy="837122"/>
          </a:xfrm>
          <a:solidFill>
            <a:srgbClr val="00639A"/>
          </a:solidFill>
        </p:spPr>
        <p:txBody>
          <a:bodyPr/>
          <a:lstStyle/>
          <a:p>
            <a:r>
              <a:rPr lang="en-GB" sz="3600" dirty="0">
                <a:solidFill>
                  <a:schemeClr val="bg1"/>
                </a:solidFill>
                <a:latin typeface="+mn-lt"/>
              </a:rPr>
              <a:t>Limpet</a:t>
            </a:r>
          </a:p>
        </p:txBody>
      </p:sp>
      <p:sp>
        <p:nvSpPr>
          <p:cNvPr id="2" name="TextBox 1"/>
          <p:cNvSpPr txBox="1"/>
          <p:nvPr/>
        </p:nvSpPr>
        <p:spPr>
          <a:xfrm>
            <a:off x="755650" y="1767080"/>
            <a:ext cx="3648570" cy="1643527"/>
          </a:xfrm>
          <a:prstGeom prst="rect">
            <a:avLst/>
          </a:prstGeom>
          <a:noFill/>
        </p:spPr>
        <p:txBody>
          <a:bodyPr wrap="square" lIns="72000" rtlCol="0">
            <a:spAutoFit/>
          </a:bodyPr>
          <a:lstStyle/>
          <a:p>
            <a:pPr marL="114300" lvl="0">
              <a:lnSpc>
                <a:spcPct val="90000"/>
              </a:lnSpc>
              <a:buClr>
                <a:srgbClr val="1C1C1C"/>
              </a:buClr>
              <a:buSzPts val="1800"/>
            </a:pPr>
            <a:r>
              <a:rPr lang="en-GB" sz="1600" dirty="0">
                <a:solidFill>
                  <a:srgbClr val="1C1C1C"/>
                </a:solidFill>
                <a:latin typeface="Twinkl" pitchFamily="50" charset="0"/>
                <a:sym typeface="NTR"/>
              </a:rPr>
              <a:t>Limpets are related to sea snails. They hang on tightly to rocks when the tide is out. When the tide is in, they wander across the rocks to feed. They eat seaweed and algae by scraping the surface of a rock with a radula, which is a bit like a tooth. </a:t>
            </a:r>
          </a:p>
        </p:txBody>
      </p:sp>
      <p:sp>
        <p:nvSpPr>
          <p:cNvPr id="10" name="Oval 9"/>
          <p:cNvSpPr/>
          <p:nvPr/>
        </p:nvSpPr>
        <p:spPr>
          <a:xfrm>
            <a:off x="7310053" y="644587"/>
            <a:ext cx="1078297" cy="1078297"/>
          </a:xfrm>
          <a:prstGeom prst="ellipse">
            <a:avLst/>
          </a:prstGeom>
          <a:solidFill>
            <a:schemeClr val="bg1"/>
          </a:solidFill>
          <a:ln w="38100">
            <a:solidFill>
              <a:srgbClr val="006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264830" y="824648"/>
            <a:ext cx="1168742" cy="718173"/>
          </a:xfrm>
          <a:prstGeom prst="rect">
            <a:avLst/>
          </a:prstGeom>
        </p:spPr>
      </p:pic>
    </p:spTree>
    <p:extLst>
      <p:ext uri="{BB962C8B-B14F-4D97-AF65-F5344CB8AC3E}">
        <p14:creationId xmlns:p14="http://schemas.microsoft.com/office/powerpoint/2010/main" val="300047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755650" y="4660209"/>
            <a:ext cx="4089815" cy="896375"/>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08000" rIns="396000" bIns="108000" rtlCol="0" anchor="ctr">
            <a:noAutofit/>
          </a:bodyPr>
          <a:lstStyle/>
          <a:p>
            <a:pPr marL="114300" lvl="0">
              <a:lnSpc>
                <a:spcPct val="90000"/>
              </a:lnSpc>
              <a:buClr>
                <a:srgbClr val="1C1C1C"/>
              </a:buClr>
              <a:buSzPts val="1800"/>
            </a:pPr>
            <a:r>
              <a:rPr lang="en-GB" sz="1600" dirty="0">
                <a:latin typeface="Twinkl" pitchFamily="50" charset="0"/>
              </a:rPr>
              <a:t>They catch fish, crabs and shrimps by stinging their prey with their tentacles and stunning them. </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29" t="28990" r="529" b="5471"/>
          <a:stretch/>
        </p:blipFill>
        <p:spPr>
          <a:xfrm>
            <a:off x="4572000" y="1602294"/>
            <a:ext cx="3816350" cy="4494600"/>
          </a:xfrm>
          <a:prstGeom prst="rect">
            <a:avLst/>
          </a:prstGeom>
        </p:spPr>
      </p:pic>
      <p:sp>
        <p:nvSpPr>
          <p:cNvPr id="21" name="Title 20"/>
          <p:cNvSpPr>
            <a:spLocks noGrp="1"/>
          </p:cNvSpPr>
          <p:nvPr>
            <p:ph type="title"/>
          </p:nvPr>
        </p:nvSpPr>
        <p:spPr>
          <a:xfrm>
            <a:off x="436228" y="765175"/>
            <a:ext cx="8245809" cy="837122"/>
          </a:xfrm>
          <a:solidFill>
            <a:srgbClr val="00639A"/>
          </a:solidFill>
        </p:spPr>
        <p:txBody>
          <a:bodyPr/>
          <a:lstStyle/>
          <a:p>
            <a:r>
              <a:rPr lang="en-GB" sz="3600" dirty="0">
                <a:solidFill>
                  <a:schemeClr val="bg1"/>
                </a:solidFill>
                <a:latin typeface="+mn-lt"/>
              </a:rPr>
              <a:t>Jellyfish</a:t>
            </a:r>
          </a:p>
        </p:txBody>
      </p:sp>
      <p:sp>
        <p:nvSpPr>
          <p:cNvPr id="2" name="TextBox 1"/>
          <p:cNvSpPr txBox="1"/>
          <p:nvPr/>
        </p:nvSpPr>
        <p:spPr>
          <a:xfrm>
            <a:off x="755650" y="1767080"/>
            <a:ext cx="3648570" cy="2086725"/>
          </a:xfrm>
          <a:prstGeom prst="rect">
            <a:avLst/>
          </a:prstGeom>
          <a:noFill/>
        </p:spPr>
        <p:txBody>
          <a:bodyPr wrap="square" lIns="72000" rtlCol="0">
            <a:spAutoFit/>
          </a:bodyPr>
          <a:lstStyle/>
          <a:p>
            <a:pPr marL="114300" lvl="0">
              <a:lnSpc>
                <a:spcPct val="90000"/>
              </a:lnSpc>
              <a:buClr>
                <a:srgbClr val="1C1C1C"/>
              </a:buClr>
              <a:buSzPts val="1800"/>
            </a:pPr>
            <a:r>
              <a:rPr lang="en-GB" sz="1600" dirty="0">
                <a:latin typeface="Twinkl" pitchFamily="50" charset="0"/>
              </a:rPr>
              <a:t>Jellyfish have been around for millions of years and were living on Earth before dinosaurs. They can be beautiful to look at but their sting can be deadly. Never touch a jellyfish! They have no heart, brain, eyes or bones and are made up of a jelly-like body with tentacles that sting.</a:t>
            </a:r>
          </a:p>
        </p:txBody>
      </p:sp>
      <p:sp>
        <p:nvSpPr>
          <p:cNvPr id="10" name="Oval 9"/>
          <p:cNvSpPr/>
          <p:nvPr/>
        </p:nvSpPr>
        <p:spPr>
          <a:xfrm>
            <a:off x="7310053" y="644587"/>
            <a:ext cx="1078297" cy="1078297"/>
          </a:xfrm>
          <a:prstGeom prst="ellipse">
            <a:avLst/>
          </a:prstGeom>
          <a:solidFill>
            <a:schemeClr val="bg1"/>
          </a:solidFill>
          <a:ln w="38100">
            <a:solidFill>
              <a:srgbClr val="006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4572000" y="5632563"/>
            <a:ext cx="3816350" cy="464331"/>
          </a:xfrm>
          <a:prstGeom prst="roundRect">
            <a:avLst>
              <a:gd name="adj" fmla="val 0"/>
            </a:avLst>
          </a:prstGeom>
          <a:solidFill>
            <a:srgbClr val="0175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ts val="0"/>
              </a:spcBef>
            </a:pPr>
            <a:r>
              <a:rPr lang="en-GB" sz="1600" b="1" dirty="0">
                <a:solidFill>
                  <a:schemeClr val="bg1"/>
                </a:solidFill>
                <a:latin typeface="Twinkl" pitchFamily="50" charset="0"/>
                <a:sym typeface="NTR"/>
              </a:rPr>
              <a:t>Did You Know…?</a:t>
            </a:r>
          </a:p>
        </p:txBody>
      </p:sp>
      <p:sp>
        <p:nvSpPr>
          <p:cNvPr id="12" name="Rounded Rectangle 11"/>
          <p:cNvSpPr/>
          <p:nvPr/>
        </p:nvSpPr>
        <p:spPr>
          <a:xfrm>
            <a:off x="4572000" y="4664279"/>
            <a:ext cx="3816350" cy="965567"/>
          </a:xfrm>
          <a:prstGeom prst="roundRect">
            <a:avLst>
              <a:gd name="adj" fmla="val 0"/>
            </a:avLst>
          </a:prstGeom>
          <a:solidFill>
            <a:srgbClr val="0175B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marL="114300" lvl="0">
              <a:lnSpc>
                <a:spcPct val="90000"/>
              </a:lnSpc>
              <a:buClr>
                <a:srgbClr val="1C1C1C"/>
              </a:buClr>
              <a:buSzPts val="1800"/>
            </a:pPr>
            <a:r>
              <a:rPr lang="en-GB" sz="1600" dirty="0">
                <a:latin typeface="Twinkl" pitchFamily="50" charset="0"/>
              </a:rPr>
              <a:t>Their mouths are not just for eating.</a:t>
            </a:r>
          </a:p>
          <a:p>
            <a:pPr marL="114300" lvl="0">
              <a:lnSpc>
                <a:spcPct val="90000"/>
              </a:lnSpc>
              <a:buClr>
                <a:srgbClr val="1C1C1C"/>
              </a:buClr>
              <a:buSzPts val="1800"/>
            </a:pPr>
            <a:r>
              <a:rPr lang="en-GB" sz="1600" dirty="0">
                <a:latin typeface="Twinkl" pitchFamily="50" charset="0"/>
              </a:rPr>
              <a:t>They use them to squirt jets of water so that they can move forward.</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951" y="773768"/>
            <a:ext cx="312500" cy="851483"/>
          </a:xfrm>
          <a:prstGeom prst="rect">
            <a:avLst/>
          </a:prstGeom>
        </p:spPr>
      </p:pic>
    </p:spTree>
    <p:extLst>
      <p:ext uri="{BB962C8B-B14F-4D97-AF65-F5344CB8AC3E}">
        <p14:creationId xmlns:p14="http://schemas.microsoft.com/office/powerpoint/2010/main" val="394631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755650" y="4491357"/>
            <a:ext cx="4089815" cy="1601468"/>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08000" rIns="396000" bIns="108000" rtlCol="0" anchor="ctr">
            <a:noAutofit/>
          </a:bodyPr>
          <a:lstStyle/>
          <a:p>
            <a:pPr marL="114300" lvl="0">
              <a:lnSpc>
                <a:spcPct val="90000"/>
              </a:lnSpc>
              <a:buClr>
                <a:srgbClr val="1C1C1C"/>
              </a:buClr>
              <a:buSzPts val="1800"/>
            </a:pPr>
            <a:r>
              <a:rPr lang="en-GB" sz="1600" dirty="0">
                <a:solidFill>
                  <a:schemeClr val="bg1"/>
                </a:solidFill>
                <a:latin typeface="Twinkl" pitchFamily="50" charset="0"/>
              </a:rPr>
              <a:t>The unusual thing about hermit crabs is their shell. They need a shell to shelter and protect their soft bodies but they use the old shells of other animals to do this. As they grow bigger, they find bigger shells.</a:t>
            </a:r>
          </a:p>
        </p:txBody>
      </p:sp>
      <p:pic>
        <p:nvPicPr>
          <p:cNvPr id="6148" name="Picture 4" descr="Crab, Animal, Marine, Hermit Crab, Ocean, Sea, Nature"/>
          <p:cNvPicPr>
            <a:picLocks noChangeAspect="1" noChangeArrowheads="1"/>
          </p:cNvPicPr>
          <p:nvPr/>
        </p:nvPicPr>
        <p:blipFill rotWithShape="1">
          <a:blip r:embed="rId2">
            <a:extLst>
              <a:ext uri="{28A0092B-C50C-407E-A947-70E740481C1C}">
                <a14:useLocalDpi xmlns:a14="http://schemas.microsoft.com/office/drawing/2010/main" val="0"/>
              </a:ext>
            </a:extLst>
          </a:blip>
          <a:srcRect l="37363" r="17311"/>
          <a:stretch/>
        </p:blipFill>
        <p:spPr bwMode="auto">
          <a:xfrm>
            <a:off x="4572000" y="1602298"/>
            <a:ext cx="3816350" cy="4490528"/>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20"/>
          <p:cNvSpPr>
            <a:spLocks noGrp="1"/>
          </p:cNvSpPr>
          <p:nvPr>
            <p:ph type="title"/>
          </p:nvPr>
        </p:nvSpPr>
        <p:spPr>
          <a:xfrm>
            <a:off x="436228" y="765175"/>
            <a:ext cx="8245809" cy="837122"/>
          </a:xfrm>
          <a:solidFill>
            <a:srgbClr val="00639A"/>
          </a:solidFill>
        </p:spPr>
        <p:txBody>
          <a:bodyPr/>
          <a:lstStyle/>
          <a:p>
            <a:r>
              <a:rPr lang="en-GB" sz="3600" dirty="0">
                <a:solidFill>
                  <a:schemeClr val="bg1"/>
                </a:solidFill>
                <a:latin typeface="+mn-lt"/>
              </a:rPr>
              <a:t>Hermit Crab</a:t>
            </a:r>
          </a:p>
        </p:txBody>
      </p:sp>
      <p:sp>
        <p:nvSpPr>
          <p:cNvPr id="2" name="TextBox 1"/>
          <p:cNvSpPr txBox="1"/>
          <p:nvPr/>
        </p:nvSpPr>
        <p:spPr>
          <a:xfrm>
            <a:off x="755650" y="1767080"/>
            <a:ext cx="3648570" cy="2308324"/>
          </a:xfrm>
          <a:prstGeom prst="rect">
            <a:avLst/>
          </a:prstGeom>
          <a:noFill/>
        </p:spPr>
        <p:txBody>
          <a:bodyPr wrap="square" lIns="72000" rtlCol="0">
            <a:spAutoFit/>
          </a:bodyPr>
          <a:lstStyle/>
          <a:p>
            <a:pPr marL="114300" lvl="0">
              <a:lnSpc>
                <a:spcPct val="90000"/>
              </a:lnSpc>
              <a:buClr>
                <a:srgbClr val="1C1C1C"/>
              </a:buClr>
              <a:buSzPts val="1800"/>
            </a:pPr>
            <a:r>
              <a:rPr lang="en-GB" sz="1600" dirty="0">
                <a:latin typeface="Twinkl" pitchFamily="50" charset="0"/>
                <a:sym typeface="NTR"/>
              </a:rPr>
              <a:t>Hermit crabs are just one type of crab you might find in a rock pool. There are over 500 </a:t>
            </a:r>
            <a:r>
              <a:rPr lang="en-GB" sz="1600" dirty="0">
                <a:latin typeface="Twinkl" pitchFamily="50" charset="0"/>
              </a:rPr>
              <a:t>types of hermit crab in the world</a:t>
            </a:r>
            <a:r>
              <a:rPr lang="en-GB" sz="1600" dirty="0">
                <a:latin typeface="Twinkl" pitchFamily="50" charset="0"/>
                <a:sym typeface="NTR"/>
              </a:rPr>
              <a:t>. Their front two legs have claws which they use to walk. They have two pairs of antennae: one for feeling their way and the other for smelling and tasting. </a:t>
            </a:r>
            <a:r>
              <a:rPr lang="en-GB" sz="1600" dirty="0">
                <a:latin typeface="Twinkl" pitchFamily="50" charset="0"/>
              </a:rPr>
              <a:t>They eat plankton, worms, small fish and insects. </a:t>
            </a:r>
          </a:p>
        </p:txBody>
      </p:sp>
      <p:sp>
        <p:nvSpPr>
          <p:cNvPr id="10" name="Oval 9"/>
          <p:cNvSpPr/>
          <p:nvPr/>
        </p:nvSpPr>
        <p:spPr>
          <a:xfrm>
            <a:off x="7310053" y="644587"/>
            <a:ext cx="1078297" cy="1078297"/>
          </a:xfrm>
          <a:prstGeom prst="ellipse">
            <a:avLst/>
          </a:prstGeom>
          <a:solidFill>
            <a:schemeClr val="bg1"/>
          </a:solidFill>
          <a:ln w="38100">
            <a:solidFill>
              <a:srgbClr val="006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462" y="741771"/>
            <a:ext cx="1159477" cy="883927"/>
          </a:xfrm>
          <a:prstGeom prst="rect">
            <a:avLst/>
          </a:prstGeom>
        </p:spPr>
      </p:pic>
    </p:spTree>
    <p:extLst>
      <p:ext uri="{BB962C8B-B14F-4D97-AF65-F5344CB8AC3E}">
        <p14:creationId xmlns:p14="http://schemas.microsoft.com/office/powerpoint/2010/main" val="303874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755650" y="3353791"/>
            <a:ext cx="4089815" cy="1601468"/>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08000" rIns="396000" bIns="108000" rtlCol="0" anchor="ctr">
            <a:noAutofit/>
          </a:bodyPr>
          <a:lstStyle/>
          <a:p>
            <a:pPr marL="114300" lvl="0">
              <a:lnSpc>
                <a:spcPct val="90000"/>
              </a:lnSpc>
              <a:buClr>
                <a:srgbClr val="1C1C1C"/>
              </a:buClr>
              <a:buSzPts val="1800"/>
            </a:pPr>
            <a:r>
              <a:rPr lang="en-GB" sz="1600" dirty="0">
                <a:solidFill>
                  <a:schemeClr val="bg1"/>
                </a:solidFill>
                <a:latin typeface="Twinkl" pitchFamily="50" charset="0"/>
                <a:sym typeface="NTR"/>
              </a:rPr>
              <a:t>They feed on plankton and algae. They can collect small bits of food from the water by using feathery limbs that are a lot like legs. They have no heart or gills and breathe through these feathery limbs as well.</a:t>
            </a:r>
          </a:p>
        </p:txBody>
      </p:sp>
      <p:pic>
        <p:nvPicPr>
          <p:cNvPr id="7174" name="Picture 6" descr="Image result for barnacles"/>
          <p:cNvPicPr>
            <a:picLocks noChangeAspect="1" noChangeArrowheads="1"/>
          </p:cNvPicPr>
          <p:nvPr/>
        </p:nvPicPr>
        <p:blipFill rotWithShape="1">
          <a:blip r:embed="rId2">
            <a:extLst>
              <a:ext uri="{28A0092B-C50C-407E-A947-70E740481C1C}">
                <a14:useLocalDpi xmlns:a14="http://schemas.microsoft.com/office/drawing/2010/main" val="0"/>
              </a:ext>
            </a:extLst>
          </a:blip>
          <a:srcRect l="19023" r="17260"/>
          <a:stretch/>
        </p:blipFill>
        <p:spPr bwMode="auto">
          <a:xfrm>
            <a:off x="4571999" y="1602297"/>
            <a:ext cx="3816351" cy="4490528"/>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20"/>
          <p:cNvSpPr>
            <a:spLocks noGrp="1"/>
          </p:cNvSpPr>
          <p:nvPr>
            <p:ph type="title"/>
          </p:nvPr>
        </p:nvSpPr>
        <p:spPr>
          <a:xfrm>
            <a:off x="436228" y="765175"/>
            <a:ext cx="8245809" cy="837122"/>
          </a:xfrm>
          <a:solidFill>
            <a:srgbClr val="00639A"/>
          </a:solidFill>
        </p:spPr>
        <p:txBody>
          <a:bodyPr/>
          <a:lstStyle/>
          <a:p>
            <a:r>
              <a:rPr lang="en-GB" sz="3600" dirty="0">
                <a:solidFill>
                  <a:schemeClr val="bg1"/>
                </a:solidFill>
                <a:latin typeface="+mn-lt"/>
              </a:rPr>
              <a:t>Barnacles</a:t>
            </a:r>
          </a:p>
        </p:txBody>
      </p:sp>
      <p:sp>
        <p:nvSpPr>
          <p:cNvPr id="2" name="TextBox 1"/>
          <p:cNvSpPr txBox="1"/>
          <p:nvPr/>
        </p:nvSpPr>
        <p:spPr>
          <a:xfrm>
            <a:off x="755650" y="1767080"/>
            <a:ext cx="3648570" cy="1421928"/>
          </a:xfrm>
          <a:prstGeom prst="rect">
            <a:avLst/>
          </a:prstGeom>
          <a:noFill/>
        </p:spPr>
        <p:txBody>
          <a:bodyPr wrap="square" lIns="72000" rtlCol="0">
            <a:spAutoFit/>
          </a:bodyPr>
          <a:lstStyle/>
          <a:p>
            <a:pPr marL="114300" lvl="0">
              <a:lnSpc>
                <a:spcPct val="90000"/>
              </a:lnSpc>
              <a:buClr>
                <a:srgbClr val="1C1C1C"/>
              </a:buClr>
              <a:buSzPts val="1800"/>
            </a:pPr>
            <a:r>
              <a:rPr lang="en-GB" sz="1600" dirty="0">
                <a:latin typeface="Twinkl" pitchFamily="50" charset="0"/>
                <a:sym typeface="NTR"/>
              </a:rPr>
              <a:t>Barnacles are found on rocks, boats, piers and even on other animals such as whales and turtles. Like limpets, they hang on tight to a surface</a:t>
            </a:r>
            <a:r>
              <a:rPr lang="en-GB" sz="1600" dirty="0">
                <a:latin typeface="Twinkl" pitchFamily="50" charset="0"/>
              </a:rPr>
              <a:t>. </a:t>
            </a:r>
            <a:r>
              <a:rPr lang="en-GB" sz="1600" dirty="0">
                <a:latin typeface="Twinkl" pitchFamily="50" charset="0"/>
                <a:sym typeface="NTR"/>
              </a:rPr>
              <a:t>They have been on Earth for over 500 million years. </a:t>
            </a:r>
          </a:p>
        </p:txBody>
      </p:sp>
      <p:sp>
        <p:nvSpPr>
          <p:cNvPr id="10" name="Oval 9"/>
          <p:cNvSpPr/>
          <p:nvPr/>
        </p:nvSpPr>
        <p:spPr>
          <a:xfrm>
            <a:off x="7310053" y="644587"/>
            <a:ext cx="1078297" cy="1078297"/>
          </a:xfrm>
          <a:prstGeom prst="ellipse">
            <a:avLst/>
          </a:prstGeom>
          <a:solidFill>
            <a:schemeClr val="bg1"/>
          </a:solidFill>
          <a:ln w="38100">
            <a:solidFill>
              <a:srgbClr val="006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1351" y="717474"/>
            <a:ext cx="975700" cy="932524"/>
          </a:xfrm>
          <a:prstGeom prst="rect">
            <a:avLst/>
          </a:prstGeom>
        </p:spPr>
      </p:pic>
    </p:spTree>
    <p:extLst>
      <p:ext uri="{BB962C8B-B14F-4D97-AF65-F5344CB8AC3E}">
        <p14:creationId xmlns:p14="http://schemas.microsoft.com/office/powerpoint/2010/main" val="165717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39</TotalTime>
  <Words>754</Words>
  <Application>Microsoft Office PowerPoint</Application>
  <PresentationFormat>On-screen Show (4:3)</PresentationFormat>
  <Paragraphs>33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NTR</vt:lpstr>
      <vt:lpstr>Twinkl</vt:lpstr>
      <vt:lpstr>Arial</vt:lpstr>
      <vt:lpstr>Office Theme</vt:lpstr>
      <vt:lpstr>PowerPoint Presentation</vt:lpstr>
      <vt:lpstr>Rock Pool Creatures</vt:lpstr>
      <vt:lpstr>Sea Anemones</vt:lpstr>
      <vt:lpstr>Starfish</vt:lpstr>
      <vt:lpstr>Limpet</vt:lpstr>
      <vt:lpstr>Jellyfish</vt:lpstr>
      <vt:lpstr>Hermit Crab</vt:lpstr>
      <vt:lpstr>Barnacles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Harvey Johnson</dc:creator>
  <cp:lastModifiedBy>Kate Lloyd</cp:lastModifiedBy>
  <cp:revision>5</cp:revision>
  <dcterms:created xsi:type="dcterms:W3CDTF">2019-06-14T08:41:22Z</dcterms:created>
  <dcterms:modified xsi:type="dcterms:W3CDTF">2020-07-03T13:17:51Z</dcterms:modified>
</cp:coreProperties>
</file>