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9" r:id="rId5"/>
    <p:sldId id="303" r:id="rId6"/>
    <p:sldId id="278" r:id="rId7"/>
    <p:sldId id="304" r:id="rId8"/>
    <p:sldId id="315" r:id="rId9"/>
    <p:sldId id="316" r:id="rId10"/>
    <p:sldId id="307" r:id="rId11"/>
    <p:sldId id="308" r:id="rId12"/>
    <p:sldId id="309" r:id="rId13"/>
    <p:sldId id="310" r:id="rId14"/>
    <p:sldId id="317" r:id="rId15"/>
    <p:sldId id="318" r:id="rId16"/>
    <p:sldId id="319" r:id="rId17"/>
    <p:sldId id="32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1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1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9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5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61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20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9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53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348B-EBAB-4D70-AEF9-7E3C47795C91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C16A-941E-4164-8EF9-D98B07AB4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87486" y="2416630"/>
            <a:ext cx="1245326" cy="124097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33108" y="2416630"/>
            <a:ext cx="1245326" cy="124097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smtClean="0">
                <a:solidFill>
                  <a:schemeClr val="bg1"/>
                </a:solidFill>
                <a:latin typeface="Arial Black" panose="020B0A04020102020204" pitchFamily="34" charset="0"/>
              </a:rPr>
              <a:t>L</a:t>
            </a:r>
            <a:endParaRPr lang="en-GB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91794" y="2416629"/>
            <a:ext cx="1245326" cy="124097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smtClean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endParaRPr lang="en-GB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50480" y="2416628"/>
            <a:ext cx="1245326" cy="1240971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589" y="3944983"/>
            <a:ext cx="10215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Year 2		Spring </a:t>
            </a:r>
            <a:r>
              <a:rPr lang="en-US" sz="44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1</a:t>
            </a:r>
            <a:r>
              <a:rPr lang="en-US" sz="44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		Week 1-3</a:t>
            </a:r>
            <a:endParaRPr lang="en-GB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348" t="12021" r="1741" b="20420"/>
          <a:stretch/>
        </p:blipFill>
        <p:spPr>
          <a:xfrm>
            <a:off x="9989172" y="4533900"/>
            <a:ext cx="2202827" cy="2171910"/>
          </a:xfrm>
          <a:prstGeom prst="rect">
            <a:avLst/>
          </a:prstGeom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4198" cy="318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1" t="1325" r="6151" b="2741"/>
          <a:stretch/>
        </p:blipFill>
        <p:spPr>
          <a:xfrm>
            <a:off x="8470408" y="122061"/>
            <a:ext cx="3524729" cy="23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7"/>
            <a:ext cx="10280466" cy="1242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3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Reading </a:t>
            </a:r>
            <a:r>
              <a:rPr lang="en-US" sz="3600" dirty="0">
                <a:solidFill>
                  <a:schemeClr val="bg1"/>
                </a:solidFill>
                <a:latin typeface="Berlin Sans FB" panose="020E0602020502020306" pitchFamily="34" charset="0"/>
              </a:rPr>
              <a:t>numbers- I can read 3d numbers.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10612" y="1852764"/>
            <a:ext cx="3939321" cy="2653922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to:</a:t>
            </a: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hundreds digit.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and.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2d number.</a:t>
            </a:r>
            <a:endParaRPr lang="en-GB" sz="21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9" t="5673" r="3752" b="5651"/>
          <a:stretch/>
        </p:blipFill>
        <p:spPr>
          <a:xfrm>
            <a:off x="5146766" y="1852764"/>
            <a:ext cx="6735466" cy="4587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08984" y="2565115"/>
            <a:ext cx="3696789" cy="286847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3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465</a:t>
            </a:r>
            <a:endParaRPr lang="en-GB" sz="138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3634" y="2625727"/>
            <a:ext cx="41923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92D050"/>
                </a:solidFill>
              </a:rPr>
              <a:t>H   T   U</a:t>
            </a:r>
            <a:endParaRPr lang="en-GB" sz="6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L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3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Learn Its – Step 8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0612" y="1852763"/>
            <a:ext cx="2828977" cy="3099665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Step 7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+ 4 = 9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11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13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15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9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17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675867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4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401650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5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10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27433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6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5444" y="3072162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31365" y="3072162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443" y="5613598"/>
            <a:ext cx="12149040" cy="1093995"/>
            <a:chOff x="13443" y="5613598"/>
            <a:chExt cx="12149040" cy="1093995"/>
          </a:xfrm>
        </p:grpSpPr>
        <p:grpSp>
          <p:nvGrpSpPr>
            <p:cNvPr id="14" name="Group 13"/>
            <p:cNvGrpSpPr/>
            <p:nvPr/>
          </p:nvGrpSpPr>
          <p:grpSpPr>
            <a:xfrm>
              <a:off x="481809" y="5613598"/>
              <a:ext cx="11222513" cy="496130"/>
              <a:chOff x="207487" y="5613598"/>
              <a:chExt cx="8526454" cy="49613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07487" y="5629840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4460868" y="5613598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TextBox 14"/>
            <p:cNvSpPr txBox="1"/>
            <p:nvPr/>
          </p:nvSpPr>
          <p:spPr>
            <a:xfrm>
              <a:off x="13443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0</a:t>
              </a:r>
              <a:endParaRPr lang="en-GB" sz="3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6470" y="6089915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2160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62144" y="612281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37269" y="612030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99632" y="610735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5</a:t>
              </a:r>
              <a:endParaRPr lang="en-GB" sz="3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61048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6</a:t>
              </a:r>
              <a:endParaRPr lang="en-GB" sz="32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11631" y="6095913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7</a:t>
              </a:r>
              <a:endParaRPr lang="en-GB" sz="32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74109" y="608554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8</a:t>
              </a:r>
              <a:endParaRPr lang="en-GB" sz="32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57445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9</a:t>
              </a:r>
              <a:endParaRPr lang="en-GB" sz="32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08338" y="610143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10</a:t>
              </a:r>
              <a:endParaRPr lang="en-GB" sz="32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8340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11</a:t>
              </a:r>
              <a:endParaRPr lang="en-GB" sz="3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4293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12</a:t>
              </a:r>
              <a:endParaRPr lang="en-GB" sz="32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1419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13</a:t>
              </a:r>
              <a:endParaRPr lang="en-GB" sz="3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37718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14</a:t>
              </a:r>
              <a:endParaRPr lang="en-GB" sz="32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06830" y="610938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15</a:t>
              </a:r>
              <a:endParaRPr lang="en-GB" sz="32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960292" y="610903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16</a:t>
              </a:r>
              <a:endParaRPr lang="en-GB" sz="32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507418" y="610869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17</a:t>
              </a:r>
              <a:endParaRPr lang="en-GB" sz="32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5898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18</a:t>
              </a:r>
              <a:endParaRPr lang="en-GB" sz="32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28092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19</a:t>
              </a:r>
              <a:endParaRPr lang="en-GB" sz="32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200187" y="61014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r>
                <a:rPr lang="en-US" sz="3200" b="1" dirty="0"/>
                <a:t>0</a:t>
              </a:r>
              <a:endParaRPr lang="en-GB" sz="3200" b="1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911631" y="1638300"/>
            <a:ext cx="741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If I know that 5+5=10 then I also know that…</a:t>
            </a:r>
            <a:endParaRPr lang="en-GB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3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Adding with PIM – I can add 100s</a:t>
            </a:r>
            <a:endParaRPr lang="en-GB" sz="35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0612" y="1852764"/>
            <a:ext cx="3132688" cy="2938109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to:</a:t>
            </a: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342900" indent="-342900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Use your addition Learn Its</a:t>
            </a:r>
          </a:p>
          <a:p>
            <a:pPr marL="342900" indent="-342900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Swap ‘the thing’ to a hundred</a:t>
            </a:r>
            <a:endParaRPr lang="en-GB" sz="21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3300" y="1518569"/>
            <a:ext cx="8396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If I know that 5 cats &amp; 5 cats is 10 cats </a:t>
            </a:r>
            <a:endParaRPr lang="en-GB" sz="2000" dirty="0"/>
          </a:p>
        </p:txBody>
      </p:sp>
      <p:pic>
        <p:nvPicPr>
          <p:cNvPr id="13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648" y="2421174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268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92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46080" y="2313116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pic>
        <p:nvPicPr>
          <p:cNvPr id="20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76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13" y="2421174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085" y="2444175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757" y="2444175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644900" y="3199996"/>
            <a:ext cx="8396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Then I know that 5 tens &amp; </a:t>
            </a:r>
            <a:r>
              <a:rPr lang="en-US" sz="2800" b="1" dirty="0">
                <a:latin typeface="Berlin Sans FB Demi" panose="020E0802020502020306" pitchFamily="34" charset="0"/>
              </a:rPr>
              <a:t>5</a:t>
            </a:r>
            <a:r>
              <a:rPr lang="en-US" sz="2800" b="1" dirty="0" smtClean="0">
                <a:latin typeface="Berlin Sans FB Demi" panose="020E0802020502020306" pitchFamily="34" charset="0"/>
              </a:rPr>
              <a:t> tens are 10 tens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103992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6080" y="3959876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14320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24648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34976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52413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042085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31757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02000" y="4741812"/>
            <a:ext cx="8851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Then I know that 5 hundred &amp; 5 hundred is 10 hundred</a:t>
            </a:r>
            <a:endParaRPr lang="en-GB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746080" y="5524805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34976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21596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45103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41067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353307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042085" y="5709470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50720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6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252" y="2410841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258" y="2445071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534" y="2448810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4477010" y="4082986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85061" y="4108718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327095" y="409233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89106" y="5728966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049373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403503" y="5728966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3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16559" y="1800512"/>
            <a:ext cx="4090341" cy="2453988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tens number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tens number with the </a:t>
            </a: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ones </a:t>
            </a: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digit added on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31" y="1505134"/>
            <a:ext cx="5251266" cy="52512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7634" y="4683412"/>
            <a:ext cx="4241800" cy="1225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Try adding 7 to a range of two digit tens numbers. What do you notice?</a:t>
            </a:r>
            <a:endParaRPr lang="en-GB" sz="2000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4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Counting Multiples- I can count in 50s.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01782" y="3126912"/>
            <a:ext cx="10097589" cy="479888"/>
            <a:chOff x="1201782" y="2606212"/>
            <a:chExt cx="10097589" cy="479888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201782" y="2829914"/>
              <a:ext cx="10097589" cy="26126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22555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25107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23850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22592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26051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1747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23664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22407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921149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0230670" y="2606212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1269622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48938" y="3606800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0</a:t>
            </a:r>
            <a:endParaRPr lang="en-GB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43658" y="3606800"/>
            <a:ext cx="1111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500</a:t>
            </a:r>
            <a:endParaRPr lang="en-GB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65969" y="3580879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</a:t>
            </a:r>
            <a:r>
              <a:rPr lang="en-US" sz="3600" b="1" dirty="0" smtClean="0"/>
              <a:t>00</a:t>
            </a:r>
            <a:endParaRPr lang="en-GB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50959" y="3585843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200</a:t>
            </a:r>
            <a:endParaRPr lang="en-GB" sz="3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762302" y="3580878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3</a:t>
            </a:r>
            <a:r>
              <a:rPr lang="en-US" sz="3600" b="1" dirty="0" smtClean="0"/>
              <a:t>00</a:t>
            </a:r>
            <a:endParaRPr lang="en-GB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732315" y="3580877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400</a:t>
            </a:r>
            <a:endParaRPr lang="en-GB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71497" y="2959100"/>
            <a:ext cx="87947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2231" y="2528985"/>
            <a:ext cx="517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67F35"/>
                </a:solidFill>
              </a:rPr>
              <a:t>50</a:t>
            </a:r>
            <a:endParaRPr lang="en-GB" sz="2000" b="1" dirty="0">
              <a:solidFill>
                <a:srgbClr val="267F35"/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/>
          <a:srcRect l="1348" t="12021" r="1741" b="20420"/>
          <a:stretch/>
        </p:blipFill>
        <p:spPr>
          <a:xfrm>
            <a:off x="9150003" y="4320072"/>
            <a:ext cx="2419698" cy="238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L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4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Learn Its – Step 8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10612" y="1852763"/>
            <a:ext cx="2828977" cy="3099665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Step 7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5 + 4 = 9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5 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11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2">
                    <a:lumMod val="90000"/>
                  </a:schemeClr>
                </a:solidFill>
                <a:latin typeface="Berlin Sans FB Demi" panose="020E0802020502020306" pitchFamily="34" charset="0"/>
              </a:rPr>
              <a:t>13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dirty="0">
                <a:solidFill>
                  <a:schemeClr val="tx1"/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dirty="0">
                <a:solidFill>
                  <a:schemeClr val="tx1"/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15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9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17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3675867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6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401650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14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9127433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8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04887" y="3105908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63317" y="3105908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26275" y="5450563"/>
            <a:ext cx="12149040" cy="1093995"/>
            <a:chOff x="13443" y="5613598"/>
            <a:chExt cx="12149040" cy="1093995"/>
          </a:xfrm>
        </p:grpSpPr>
        <p:grpSp>
          <p:nvGrpSpPr>
            <p:cNvPr id="70" name="Group 69"/>
            <p:cNvGrpSpPr/>
            <p:nvPr/>
          </p:nvGrpSpPr>
          <p:grpSpPr>
            <a:xfrm>
              <a:off x="481809" y="5613598"/>
              <a:ext cx="11222513" cy="496130"/>
              <a:chOff x="207487" y="5613598"/>
              <a:chExt cx="8526454" cy="49613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07487" y="5629840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460868" y="5613598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TextBox 70"/>
            <p:cNvSpPr txBox="1"/>
            <p:nvPr/>
          </p:nvSpPr>
          <p:spPr>
            <a:xfrm>
              <a:off x="13443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0</a:t>
              </a:r>
              <a:endParaRPr lang="en-GB" sz="32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6470" y="6089915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2160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2144" y="612281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37269" y="612030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799632" y="610735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5</a:t>
              </a:r>
              <a:endParaRPr lang="en-GB" sz="32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61048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6</a:t>
              </a:r>
              <a:endParaRPr lang="en-GB" sz="32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11631" y="6095913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7</a:t>
              </a:r>
              <a:endParaRPr lang="en-GB" sz="3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74109" y="608554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8</a:t>
              </a:r>
              <a:endParaRPr lang="en-GB" sz="32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57445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9</a:t>
              </a:r>
              <a:endParaRPr lang="en-GB" sz="32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608338" y="610143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10</a:t>
              </a:r>
              <a:endParaRPr lang="en-GB" sz="32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8340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11</a:t>
              </a:r>
              <a:endParaRPr lang="en-GB" sz="32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34293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12</a:t>
              </a:r>
              <a:endParaRPr lang="en-GB" sz="32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81419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13</a:t>
              </a:r>
              <a:endParaRPr lang="en-GB" sz="32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837718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14</a:t>
              </a:r>
              <a:endParaRPr lang="en-GB" sz="32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06830" y="610938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15</a:t>
              </a:r>
              <a:endParaRPr lang="en-GB" sz="3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960292" y="610903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16</a:t>
              </a:r>
              <a:endParaRPr lang="en-GB" sz="32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507418" y="610869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17</a:t>
              </a:r>
              <a:endParaRPr lang="en-GB" sz="32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005898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18</a:t>
              </a:r>
              <a:endParaRPr lang="en-GB" sz="32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628092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19</a:t>
              </a:r>
              <a:endParaRPr lang="en-GB" sz="32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200187" y="61014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r>
                <a:rPr lang="en-US" sz="3200" b="1" dirty="0"/>
                <a:t>0</a:t>
              </a:r>
              <a:endParaRPr lang="en-GB" sz="3200" b="1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911631" y="1638300"/>
            <a:ext cx="741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If I know that 7+7=14 then I also know that…</a:t>
            </a:r>
            <a:endParaRPr lang="en-GB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4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 animBg="1"/>
      <p:bldP spid="67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15416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4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3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Jigsaw Numbers– number partners to next multiple of 10</a:t>
            </a:r>
            <a:endParaRPr lang="en-GB" sz="33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316559" y="1800512"/>
            <a:ext cx="4407841" cy="2263488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Check the </a:t>
            </a: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ones </a:t>
            </a: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digit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Use your jigsaw numbers to 10 to make the units digit total 10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6" y="1536884"/>
            <a:ext cx="5251266" cy="5251266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452485" y="4851400"/>
            <a:ext cx="1566816" cy="850900"/>
            <a:chOff x="718006" y="1771650"/>
            <a:chExt cx="3162421" cy="1885950"/>
          </a:xfrm>
        </p:grpSpPr>
        <p:grpSp>
          <p:nvGrpSpPr>
            <p:cNvPr id="37" name="Group 36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398734" y="49407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9</a:t>
            </a:r>
            <a:endParaRPr lang="en-GB" sz="32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2188464" y="4851400"/>
            <a:ext cx="1566816" cy="850900"/>
            <a:chOff x="718006" y="1771650"/>
            <a:chExt cx="3162421" cy="1885950"/>
          </a:xfrm>
        </p:grpSpPr>
        <p:grpSp>
          <p:nvGrpSpPr>
            <p:cNvPr id="43" name="Group 42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45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6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134713" y="49407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8</a:t>
            </a:r>
            <a:endParaRPr lang="en-GB" sz="32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908981" y="4848225"/>
            <a:ext cx="1566816" cy="850900"/>
            <a:chOff x="718006" y="1771650"/>
            <a:chExt cx="3162421" cy="1885950"/>
          </a:xfrm>
        </p:grpSpPr>
        <p:grpSp>
          <p:nvGrpSpPr>
            <p:cNvPr id="79" name="Group 78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81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2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855230" y="4963885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  <a:endParaRPr lang="en-GB" sz="32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1253287" y="5943600"/>
            <a:ext cx="1566816" cy="850900"/>
            <a:chOff x="718006" y="1771650"/>
            <a:chExt cx="3162421" cy="1885950"/>
          </a:xfrm>
        </p:grpSpPr>
        <p:grpSp>
          <p:nvGrpSpPr>
            <p:cNvPr id="85" name="Group 84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87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8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199536" y="60329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6</a:t>
            </a:r>
            <a:endParaRPr lang="en-GB" sz="3200" b="1" dirty="0"/>
          </a:p>
        </p:txBody>
      </p:sp>
      <p:grpSp>
        <p:nvGrpSpPr>
          <p:cNvPr id="90" name="Group 89"/>
          <p:cNvGrpSpPr/>
          <p:nvPr/>
        </p:nvGrpSpPr>
        <p:grpSpPr>
          <a:xfrm>
            <a:off x="2962732" y="5937250"/>
            <a:ext cx="1566816" cy="850900"/>
            <a:chOff x="718006" y="1771650"/>
            <a:chExt cx="3162421" cy="1885950"/>
          </a:xfrm>
        </p:grpSpPr>
        <p:grpSp>
          <p:nvGrpSpPr>
            <p:cNvPr id="91" name="Group 90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93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4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5</a:t>
              </a:r>
              <a:endParaRPr lang="en-GB" sz="3200" b="1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908981" y="602664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5</a:t>
            </a:r>
            <a:endParaRPr lang="en-GB" sz="3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52485" y="4190213"/>
            <a:ext cx="502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Remember</a:t>
            </a:r>
            <a:endParaRPr lang="en-GB" sz="2800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626"/>
            <a:ext cx="1136469" cy="1138772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029" y="130625"/>
            <a:ext cx="11146971" cy="113877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4</a:t>
            </a:r>
            <a:r>
              <a:rPr lang="en-US" sz="3600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Subtraction </a:t>
            </a: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– </a:t>
            </a: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 can subtract a</a:t>
            </a:r>
            <a:r>
              <a:rPr lang="en-US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1d number </a:t>
            </a:r>
            <a:r>
              <a:rPr lang="en-US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from a 2d </a:t>
            </a: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tens number 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16559" y="1800511"/>
            <a:ext cx="4090341" cy="2881873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Find the starting number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Count back from where you started.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See where you have landed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31" y="1505134"/>
            <a:ext cx="5251266" cy="52512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234" y="4950112"/>
            <a:ext cx="4807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Try subtracting </a:t>
            </a:r>
            <a:r>
              <a:rPr lang="en-US" sz="2000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5</a:t>
            </a:r>
            <a:r>
              <a:rPr lang="en-US" sz="2000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 to a range of two digit tens numbers. What do you notice?</a:t>
            </a:r>
            <a:endParaRPr lang="en-GB" sz="2000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1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Reading numbers- I can read 3d numbers.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10612" y="1852764"/>
            <a:ext cx="3939321" cy="2653922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to:</a:t>
            </a: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hundreds digit.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and.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2d number.</a:t>
            </a:r>
            <a:endParaRPr lang="en-GB" sz="21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9" t="5673" r="3752" b="5651"/>
          <a:stretch/>
        </p:blipFill>
        <p:spPr>
          <a:xfrm>
            <a:off x="5146766" y="1852764"/>
            <a:ext cx="6735466" cy="4587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8984" y="2565115"/>
            <a:ext cx="3696789" cy="286847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3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335</a:t>
            </a:r>
            <a:endParaRPr lang="en-GB" sz="138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3634" y="2625727"/>
            <a:ext cx="41923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92D050"/>
                </a:solidFill>
              </a:rPr>
              <a:t>H   T   O</a:t>
            </a:r>
            <a:endParaRPr lang="en-GB" sz="6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L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1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Learn Its – Step 8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10612" y="1852763"/>
            <a:ext cx="2828977" cy="3099665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Step 7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+ 4 = 9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11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13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15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9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17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675867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4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401650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5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10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27433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5 + </a:t>
            </a:r>
            <a:r>
              <a:rPr lang="en-US" sz="36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6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5444" y="3072162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31365" y="3072162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3443" y="5613598"/>
            <a:ext cx="12149040" cy="1093995"/>
            <a:chOff x="13443" y="5613598"/>
            <a:chExt cx="12149040" cy="1093995"/>
          </a:xfrm>
        </p:grpSpPr>
        <p:grpSp>
          <p:nvGrpSpPr>
            <p:cNvPr id="68" name="Group 67"/>
            <p:cNvGrpSpPr/>
            <p:nvPr/>
          </p:nvGrpSpPr>
          <p:grpSpPr>
            <a:xfrm>
              <a:off x="481809" y="5613598"/>
              <a:ext cx="11222513" cy="496130"/>
              <a:chOff x="207487" y="5613598"/>
              <a:chExt cx="8526454" cy="49613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07487" y="5629840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4460868" y="5613598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9" name="TextBox 68"/>
            <p:cNvSpPr txBox="1"/>
            <p:nvPr/>
          </p:nvSpPr>
          <p:spPr>
            <a:xfrm>
              <a:off x="13443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0</a:t>
              </a:r>
              <a:endParaRPr lang="en-GB" sz="3200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96470" y="6089915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42160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62144" y="612281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237269" y="612030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799632" y="610735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5</a:t>
              </a:r>
              <a:endParaRPr lang="en-GB" sz="32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361048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6</a:t>
              </a:r>
              <a:endParaRPr lang="en-GB" sz="32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11631" y="6095913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7</a:t>
              </a:r>
              <a:endParaRPr lang="en-GB" sz="32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474109" y="608554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8</a:t>
              </a:r>
              <a:endParaRPr lang="en-GB" sz="32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57445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9</a:t>
              </a:r>
              <a:endParaRPr lang="en-GB" sz="3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608338" y="610143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10</a:t>
              </a:r>
              <a:endParaRPr lang="en-GB" sz="32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8340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11</a:t>
              </a:r>
              <a:endParaRPr lang="en-GB" sz="32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34293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12</a:t>
              </a:r>
              <a:endParaRPr lang="en-GB" sz="32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81419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13</a:t>
              </a:r>
              <a:endParaRPr lang="en-GB" sz="32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837718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14</a:t>
              </a:r>
              <a:endParaRPr lang="en-GB" sz="32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406830" y="610938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15</a:t>
              </a:r>
              <a:endParaRPr lang="en-GB" sz="32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960292" y="610903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16</a:t>
              </a:r>
              <a:endParaRPr lang="en-GB" sz="32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507418" y="610869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17</a:t>
              </a:r>
              <a:endParaRPr lang="en-GB" sz="3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005898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18</a:t>
              </a:r>
              <a:endParaRPr lang="en-GB" sz="32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628092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19</a:t>
              </a:r>
              <a:endParaRPr lang="en-GB" sz="32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200187" y="61014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r>
                <a:rPr lang="en-US" sz="3200" b="1" dirty="0"/>
                <a:t>0</a:t>
              </a:r>
              <a:endParaRPr lang="en-GB" sz="3200" b="1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911631" y="1638300"/>
            <a:ext cx="741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If I know that 5+5=10 then I also know that…</a:t>
            </a:r>
            <a:endParaRPr lang="en-GB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6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1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Adding with PIM – I can add 100s</a:t>
            </a:r>
            <a:endParaRPr lang="en-GB" sz="35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10612" y="1852764"/>
            <a:ext cx="3132688" cy="2938109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to:</a:t>
            </a: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342900" indent="-342900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Use your addition Learn Its</a:t>
            </a:r>
          </a:p>
          <a:p>
            <a:pPr marL="342900" indent="-342900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Swap ‘the thing’ to a hundred</a:t>
            </a:r>
            <a:endParaRPr lang="en-GB" sz="21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3300" y="1518569"/>
            <a:ext cx="8396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If I know that 4 cats &amp; 3 cats is 7 cats </a:t>
            </a:r>
            <a:endParaRPr lang="en-GB" sz="2000" dirty="0"/>
          </a:p>
        </p:txBody>
      </p:sp>
      <p:pic>
        <p:nvPicPr>
          <p:cNvPr id="11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648" y="2421174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320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92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746080" y="2313116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976" y="2407102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13" y="2421174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085" y="2444175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exmoorpet.com/wp-content/uploads/2012/08/c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757" y="2444175"/>
            <a:ext cx="518092" cy="85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644900" y="3199996"/>
            <a:ext cx="8396151" cy="668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Then I know that 3 tens &amp; 4 tens is 7 tens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03992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6080" y="3959876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14320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648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34976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52413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42085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31757" y="4099372"/>
            <a:ext cx="68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10</a:t>
            </a:r>
            <a:endParaRPr lang="en-GB" sz="3200" b="1" dirty="0">
              <a:solidFill>
                <a:srgbClr val="00B05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02000" y="4741812"/>
            <a:ext cx="8851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Berlin Sans FB Demi" panose="020E0802020502020306" pitchFamily="34" charset="0"/>
              </a:rPr>
              <a:t>Then I know that 3 hundred &amp; 4 hundred is 7 hundred</a:t>
            </a:r>
            <a:endParaRPr lang="en-GB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7746080" y="5524805"/>
            <a:ext cx="66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Berlin Sans FB" panose="020E0602020502020306" pitchFamily="34" charset="0"/>
              </a:rPr>
              <a:t>+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34976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21596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45103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41067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53307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42085" y="5709470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750720" y="5725855"/>
            <a:ext cx="689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100</a:t>
            </a:r>
            <a:endParaRPr lang="en-GB" sz="2400" b="1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24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1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Addition – I add a 1d number to a 2d tens number 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16559" y="1800512"/>
            <a:ext cx="4090341" cy="2453988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tens number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Say the tens number with the ones digit added 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31" y="1505134"/>
            <a:ext cx="5251266" cy="52512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634" y="4683412"/>
            <a:ext cx="4241800" cy="1225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accent5"/>
                </a:solidFill>
                <a:latin typeface="Berlin Sans FB Demi" panose="020E0802020502020306" pitchFamily="34" charset="0"/>
              </a:rPr>
              <a:t>Try adding 7 to a range of two digit tens numbers. What do you notice?</a:t>
            </a:r>
            <a:endParaRPr lang="en-GB" sz="2000" dirty="0">
              <a:solidFill>
                <a:schemeClr val="accent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42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2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Counting Multiples- I can count in 50s.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201782" y="3126912"/>
            <a:ext cx="10097589" cy="479888"/>
            <a:chOff x="1201782" y="2606212"/>
            <a:chExt cx="10097589" cy="479888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201782" y="2829914"/>
              <a:ext cx="10097589" cy="26126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22555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25107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23850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22592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226051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1747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23664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224070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9211495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0230670" y="2606212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1269622" y="2612571"/>
              <a:ext cx="2358" cy="473529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48938" y="3606800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0</a:t>
            </a:r>
            <a:endParaRPr lang="en-GB" sz="3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43658" y="3606800"/>
            <a:ext cx="1111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500</a:t>
            </a:r>
            <a:endParaRPr lang="en-GB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65969" y="3580879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</a:t>
            </a:r>
            <a:r>
              <a:rPr lang="en-US" sz="3600" b="1" dirty="0" smtClean="0"/>
              <a:t>00</a:t>
            </a:r>
            <a:endParaRPr lang="en-GB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50959" y="3585843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200</a:t>
            </a:r>
            <a:endParaRPr lang="en-GB" sz="3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762302" y="3580878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3</a:t>
            </a:r>
            <a:r>
              <a:rPr lang="en-US" sz="3600" b="1" dirty="0" smtClean="0"/>
              <a:t>00</a:t>
            </a:r>
            <a:endParaRPr lang="en-GB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732315" y="3580877"/>
            <a:ext cx="96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400</a:t>
            </a:r>
            <a:endParaRPr lang="en-GB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71497" y="2959100"/>
            <a:ext cx="87947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2231" y="2528985"/>
            <a:ext cx="517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67F35"/>
                </a:solidFill>
              </a:rPr>
              <a:t>50</a:t>
            </a:r>
            <a:endParaRPr lang="en-GB" sz="2000" b="1" dirty="0">
              <a:solidFill>
                <a:srgbClr val="267F35"/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/>
          <a:srcRect l="1348" t="12021" r="1741" b="20420"/>
          <a:stretch/>
        </p:blipFill>
        <p:spPr>
          <a:xfrm>
            <a:off x="9150003" y="4320072"/>
            <a:ext cx="2419698" cy="238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L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2420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2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Learn Its – Step 8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10612" y="1852763"/>
            <a:ext cx="2828977" cy="3099665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Step 7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algn="ctr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5 + 4 = 9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5 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11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6 </a:t>
            </a: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prstClr val="black"/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13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7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15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8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+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9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=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17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3675867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6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401650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14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9127433" y="2661450"/>
            <a:ext cx="2441443" cy="1651684"/>
          </a:xfrm>
          <a:prstGeom prst="roundRect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accent5"/>
                </a:solidFill>
                <a:latin typeface="Berlin Sans FB Demi" panose="020E0802020502020306" pitchFamily="34" charset="0"/>
              </a:rPr>
              <a:t>8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+ </a:t>
            </a:r>
            <a:r>
              <a:rPr lang="en-US" sz="3600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7</a:t>
            </a:r>
            <a:r>
              <a:rPr lang="en-US" sz="36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 = __</a:t>
            </a:r>
            <a:endParaRPr lang="en-GB" sz="3600" b="1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604887" y="3105908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-1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063317" y="3105908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  <a:endParaRPr lang="en-GB" sz="2800" dirty="0">
              <a:solidFill>
                <a:srgbClr val="FF000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26275" y="5450563"/>
            <a:ext cx="12149040" cy="1093995"/>
            <a:chOff x="13443" y="5613598"/>
            <a:chExt cx="12149040" cy="1093995"/>
          </a:xfrm>
        </p:grpSpPr>
        <p:grpSp>
          <p:nvGrpSpPr>
            <p:cNvPr id="70" name="Group 69"/>
            <p:cNvGrpSpPr/>
            <p:nvPr/>
          </p:nvGrpSpPr>
          <p:grpSpPr>
            <a:xfrm>
              <a:off x="481809" y="5613598"/>
              <a:ext cx="11222513" cy="496130"/>
              <a:chOff x="207487" y="5613598"/>
              <a:chExt cx="8526454" cy="49613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07487" y="5629840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460868" y="5613598"/>
                <a:ext cx="4273073" cy="479888"/>
                <a:chOff x="1201782" y="2606212"/>
                <a:chExt cx="10097589" cy="479888"/>
              </a:xfrm>
            </p:grpSpPr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1201782" y="2829914"/>
                  <a:ext cx="10097589" cy="2612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H="1">
                  <a:off x="122555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H="1">
                  <a:off x="225107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323850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H="1">
                  <a:off x="422592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>
                  <a:off x="5226051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62174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723664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8224070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9211495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10230670" y="2606212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11256922" y="2612571"/>
                  <a:ext cx="2358" cy="473529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TextBox 70"/>
            <p:cNvSpPr txBox="1"/>
            <p:nvPr/>
          </p:nvSpPr>
          <p:spPr>
            <a:xfrm>
              <a:off x="13443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0</a:t>
              </a:r>
              <a:endParaRPr lang="en-GB" sz="32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6470" y="6089915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2160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2144" y="612281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37269" y="612030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799632" y="610735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5</a:t>
              </a:r>
              <a:endParaRPr lang="en-GB" sz="32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361048" y="6112244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6</a:t>
              </a:r>
              <a:endParaRPr lang="en-GB" sz="32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911631" y="6095913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7</a:t>
              </a:r>
              <a:endParaRPr lang="en-GB" sz="32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74109" y="608554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8</a:t>
              </a:r>
              <a:endParaRPr lang="en-GB" sz="32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57445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9</a:t>
              </a:r>
              <a:endParaRPr lang="en-GB" sz="32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608338" y="610143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10</a:t>
              </a:r>
              <a:endParaRPr lang="en-GB" sz="32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8340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11</a:t>
              </a:r>
              <a:endParaRPr lang="en-GB" sz="32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34293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12</a:t>
              </a:r>
              <a:endParaRPr lang="en-GB" sz="32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281419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13</a:t>
              </a:r>
              <a:endParaRPr lang="en-GB" sz="3200" b="1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837718" y="61097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14</a:t>
              </a:r>
              <a:endParaRPr lang="en-GB" sz="32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406830" y="6109382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15</a:t>
              </a:r>
              <a:endParaRPr lang="en-GB" sz="32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960292" y="610903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16</a:t>
              </a:r>
              <a:endParaRPr lang="en-GB" sz="32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507418" y="6108690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17</a:t>
              </a:r>
              <a:endParaRPr lang="en-GB" sz="32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0058980" y="6101429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18</a:t>
              </a:r>
              <a:endParaRPr lang="en-GB" sz="32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628092" y="6093486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19</a:t>
              </a:r>
              <a:endParaRPr lang="en-GB" sz="3200" b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1200187" y="6101428"/>
              <a:ext cx="9622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r>
                <a:rPr lang="en-US" sz="3200" b="1" dirty="0"/>
                <a:t>0</a:t>
              </a:r>
              <a:endParaRPr lang="en-GB" sz="3200" b="1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911631" y="1638300"/>
            <a:ext cx="741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If I know that 7+7=14 then I also know that…</a:t>
            </a:r>
            <a:endParaRPr lang="en-GB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2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 animBg="1"/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8"/>
            <a:ext cx="10280466" cy="115416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2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3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Jigsaw Numbers– number partners to next multiple of 10</a:t>
            </a:r>
            <a:endParaRPr lang="en-GB" sz="33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316559" y="1800512"/>
            <a:ext cx="4407841" cy="2263488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Check the ones digit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Use your jigsaw numbers to 10 to make the units digit total 10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436" y="1536884"/>
            <a:ext cx="5251266" cy="5251266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452485" y="4851400"/>
            <a:ext cx="1566816" cy="850900"/>
            <a:chOff x="718006" y="1771650"/>
            <a:chExt cx="3162421" cy="1885950"/>
          </a:xfrm>
        </p:grpSpPr>
        <p:grpSp>
          <p:nvGrpSpPr>
            <p:cNvPr id="37" name="Group 36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1</a:t>
              </a:r>
              <a:endParaRPr lang="en-GB" sz="3200" b="1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398734" y="49407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9</a:t>
            </a:r>
            <a:endParaRPr lang="en-GB" sz="32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2188464" y="4851400"/>
            <a:ext cx="1566816" cy="850900"/>
            <a:chOff x="718006" y="1771650"/>
            <a:chExt cx="3162421" cy="1885950"/>
          </a:xfrm>
        </p:grpSpPr>
        <p:grpSp>
          <p:nvGrpSpPr>
            <p:cNvPr id="43" name="Group 42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45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6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2</a:t>
              </a:r>
              <a:endParaRPr lang="en-GB" sz="32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134713" y="49407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8</a:t>
            </a:r>
            <a:endParaRPr lang="en-GB" sz="32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908981" y="4848225"/>
            <a:ext cx="1566816" cy="850900"/>
            <a:chOff x="718006" y="1771650"/>
            <a:chExt cx="3162421" cy="1885950"/>
          </a:xfrm>
        </p:grpSpPr>
        <p:grpSp>
          <p:nvGrpSpPr>
            <p:cNvPr id="79" name="Group 78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81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2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3</a:t>
              </a:r>
              <a:endParaRPr lang="en-GB" sz="3200" b="1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855230" y="4963885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  <a:endParaRPr lang="en-GB" sz="3200" b="1" dirty="0"/>
          </a:p>
        </p:txBody>
      </p:sp>
      <p:grpSp>
        <p:nvGrpSpPr>
          <p:cNvPr id="84" name="Group 83"/>
          <p:cNvGrpSpPr/>
          <p:nvPr/>
        </p:nvGrpSpPr>
        <p:grpSpPr>
          <a:xfrm>
            <a:off x="1253287" y="5943600"/>
            <a:ext cx="1566816" cy="850900"/>
            <a:chOff x="718006" y="1771650"/>
            <a:chExt cx="3162421" cy="1885950"/>
          </a:xfrm>
        </p:grpSpPr>
        <p:grpSp>
          <p:nvGrpSpPr>
            <p:cNvPr id="85" name="Group 84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87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8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endParaRPr lang="en-GB" sz="3200" b="1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199536" y="603299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6</a:t>
            </a:r>
            <a:endParaRPr lang="en-GB" sz="3200" b="1" dirty="0"/>
          </a:p>
        </p:txBody>
      </p:sp>
      <p:grpSp>
        <p:nvGrpSpPr>
          <p:cNvPr id="90" name="Group 89"/>
          <p:cNvGrpSpPr/>
          <p:nvPr/>
        </p:nvGrpSpPr>
        <p:grpSpPr>
          <a:xfrm>
            <a:off x="2962732" y="5937250"/>
            <a:ext cx="1566816" cy="850900"/>
            <a:chOff x="718006" y="1771650"/>
            <a:chExt cx="3162421" cy="1885950"/>
          </a:xfrm>
        </p:grpSpPr>
        <p:grpSp>
          <p:nvGrpSpPr>
            <p:cNvPr id="91" name="Group 90"/>
            <p:cNvGrpSpPr/>
            <p:nvPr/>
          </p:nvGrpSpPr>
          <p:grpSpPr>
            <a:xfrm>
              <a:off x="718006" y="1771650"/>
              <a:ext cx="3162421" cy="1885950"/>
              <a:chOff x="718006" y="1771650"/>
              <a:chExt cx="3162421" cy="1885950"/>
            </a:xfrm>
          </p:grpSpPr>
          <p:sp>
            <p:nvSpPr>
              <p:cNvPr id="93" name="Freeform 10"/>
              <p:cNvSpPr>
                <a:spLocks/>
              </p:cNvSpPr>
              <p:nvPr/>
            </p:nvSpPr>
            <p:spPr bwMode="auto">
              <a:xfrm>
                <a:off x="718006" y="1771650"/>
                <a:ext cx="1568450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4" name="Freeform 12"/>
              <p:cNvSpPr>
                <a:spLocks/>
              </p:cNvSpPr>
              <p:nvPr/>
            </p:nvSpPr>
            <p:spPr bwMode="auto">
              <a:xfrm>
                <a:off x="1992889" y="1771650"/>
                <a:ext cx="1887538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solidFill>
                <a:srgbClr val="BADCA2"/>
              </a:solidFill>
              <a:ln w="28575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>
                  <a:defRPr/>
                </a:pPr>
                <a:endParaRPr lang="en-GB" dirty="0">
                  <a:latin typeface="Calibri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1035506" y="1955710"/>
              <a:ext cx="933450" cy="129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5</a:t>
              </a:r>
              <a:endParaRPr lang="en-GB" sz="3200" b="1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3908981" y="6026644"/>
            <a:ext cx="46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5</a:t>
            </a:r>
            <a:endParaRPr lang="en-GB" sz="3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52485" y="4190213"/>
            <a:ext cx="5023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Remember</a:t>
            </a:r>
            <a:endParaRPr lang="en-GB" sz="2800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5" y="130629"/>
            <a:ext cx="1245326" cy="1240971"/>
          </a:xfrm>
          <a:solidFill>
            <a:schemeClr val="accent6"/>
          </a:solidFill>
        </p:spPr>
        <p:txBody>
          <a:bodyPr anchor="t"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231" y="130626"/>
            <a:ext cx="10280466" cy="113877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Day 2</a:t>
            </a:r>
            <a:endParaRPr lang="en-US" sz="36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Addition </a:t>
            </a:r>
            <a:r>
              <a:rPr lang="en-US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– I add a 1d number to a 2d tens number 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16559" y="1800511"/>
            <a:ext cx="4090341" cy="2881873"/>
          </a:xfrm>
          <a:prstGeom prst="roundRect">
            <a:avLst/>
          </a:prstGeom>
          <a:ln w="38100">
            <a:solidFill>
              <a:srgbClr val="267F35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700" b="1" dirty="0">
                <a:solidFill>
                  <a:srgbClr val="267F35"/>
                </a:solidFill>
                <a:latin typeface="Berlin Sans FB Demi" panose="020E0802020502020306" pitchFamily="34" charset="0"/>
              </a:rPr>
              <a:t>Remember </a:t>
            </a:r>
            <a:r>
              <a:rPr lang="en-GB" sz="2700" b="1" dirty="0" smtClean="0">
                <a:solidFill>
                  <a:srgbClr val="267F35"/>
                </a:solidFill>
                <a:latin typeface="Berlin Sans FB Demi" panose="020E0802020502020306" pitchFamily="34" charset="0"/>
              </a:rPr>
              <a:t>to:</a:t>
            </a:r>
            <a:endParaRPr lang="en-GB" sz="2700" b="1" dirty="0">
              <a:solidFill>
                <a:srgbClr val="267F35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225" b="1" dirty="0">
              <a:solidFill>
                <a:prstClr val="white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Find the starting number</a:t>
            </a:r>
            <a:endParaRPr lang="en-GB" sz="2000" b="1" dirty="0" smtClean="0">
              <a:solidFill>
                <a:prstClr val="black"/>
              </a:solidFill>
              <a:latin typeface="Berlin Sans FB Demi" panose="020E0802020502020306" pitchFamily="34" charset="0"/>
            </a:endParaRP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Count back from where you started.</a:t>
            </a:r>
          </a:p>
          <a:p>
            <a:pPr marL="214313" indent="-214313" defTabSz="6858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100" b="1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See where you have landed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31" y="1505134"/>
            <a:ext cx="5251266" cy="525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883</Words>
  <Application>Microsoft Office PowerPoint</Application>
  <PresentationFormat>Widescreen</PresentationFormat>
  <Paragraphs>410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Berlin Sans FB</vt:lpstr>
      <vt:lpstr>Berlin Sans FB Demi</vt:lpstr>
      <vt:lpstr>Calibri</vt:lpstr>
      <vt:lpstr>Calibri Light</vt:lpstr>
      <vt:lpstr>Office Theme</vt:lpstr>
      <vt:lpstr>PowerPoint Presentation</vt:lpstr>
      <vt:lpstr>C</vt:lpstr>
      <vt:lpstr>L</vt:lpstr>
      <vt:lpstr>I</vt:lpstr>
      <vt:lpstr>C</vt:lpstr>
      <vt:lpstr>C</vt:lpstr>
      <vt:lpstr>L</vt:lpstr>
      <vt:lpstr>I</vt:lpstr>
      <vt:lpstr>C</vt:lpstr>
      <vt:lpstr>C</vt:lpstr>
      <vt:lpstr>L</vt:lpstr>
      <vt:lpstr>I</vt:lpstr>
      <vt:lpstr>C</vt:lpstr>
      <vt:lpstr>C</vt:lpstr>
      <vt:lpstr>L</vt:lpstr>
      <vt:lpstr>I</vt:lpstr>
      <vt:lpstr>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Sinfield</dc:creator>
  <cp:lastModifiedBy>Ben Killick</cp:lastModifiedBy>
  <cp:revision>80</cp:revision>
  <dcterms:created xsi:type="dcterms:W3CDTF">2019-09-18T18:44:30Z</dcterms:created>
  <dcterms:modified xsi:type="dcterms:W3CDTF">2021-01-08T09:13:14Z</dcterms:modified>
</cp:coreProperties>
</file>