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96" r:id="rId2"/>
    <p:sldId id="283" r:id="rId3"/>
    <p:sldId id="287" r:id="rId4"/>
    <p:sldId id="292" r:id="rId5"/>
    <p:sldId id="289" r:id="rId6"/>
    <p:sldId id="297" r:id="rId7"/>
    <p:sldId id="281" r:id="rId8"/>
    <p:sldId id="294" r:id="rId9"/>
    <p:sldId id="286" r:id="rId10"/>
    <p:sldId id="285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74" autoAdjust="0"/>
    <p:restoredTop sz="94660"/>
  </p:normalViewPr>
  <p:slideViewPr>
    <p:cSldViewPr>
      <p:cViewPr varScale="1">
        <p:scale>
          <a:sx n="69" d="100"/>
          <a:sy n="69" d="100"/>
        </p:scale>
        <p:origin x="17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B3F0D-542D-4E91-BBB5-D6113C726A1A}" type="datetimeFigureOut">
              <a:rPr lang="en-US" smtClean="0"/>
              <a:pPr/>
              <a:t>6/1/2020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7C875-AE4F-4237-B42C-B6540EC715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50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</a:t>
            </a:r>
            <a:r>
              <a:rPr lang="en-GB" baseline="0" dirty="0" smtClean="0"/>
              <a:t> lesson is a follow on lesson from ‘Homophones’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7C875-AE4F-4237-B42C-B6540EC715A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566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Word</a:t>
            </a:r>
            <a:r>
              <a:rPr lang="en-GB" baseline="0" dirty="0" smtClean="0"/>
              <a:t> map used from www.skillsworkshop.org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7C875-AE4F-4237-B42C-B6540EC715A5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440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E1E0A31-D2C9-4155-8B81-46EFE5C1B84E}" type="datetimeFigureOut">
              <a:rPr lang="en-US" smtClean="0"/>
              <a:pPr/>
              <a:t>6/1/2020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6/1/2020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AE1E0A31-D2C9-4155-8B81-46EFE5C1B84E}" type="datetimeFigureOut">
              <a:rPr lang="en-US" smtClean="0"/>
              <a:pPr/>
              <a:t>6/1/2020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6/1/2020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1E0A31-D2C9-4155-8B81-46EFE5C1B84E}" type="datetimeFigureOut">
              <a:rPr lang="en-US" smtClean="0"/>
              <a:pPr/>
              <a:t>6/1/2020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6/1/2020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6/1/2020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6/1/2020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1E0A31-D2C9-4155-8B81-46EFE5C1B84E}" type="datetimeFigureOut">
              <a:rPr lang="en-US" smtClean="0"/>
              <a:pPr/>
              <a:t>6/1/2020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6/1/2020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6/1/2020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E1E0A31-D2C9-4155-8B81-46EFE5C1B84E}" type="datetimeFigureOut">
              <a:rPr lang="en-US" smtClean="0"/>
              <a:pPr/>
              <a:t>6/1/2020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Prefixes, suffixes and root words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Create your own word map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/>
              <a:t>Choose a root word from the list below and create a word  map adding suffixes and prefixes.</a:t>
            </a:r>
          </a:p>
          <a:p>
            <a:pPr>
              <a:buNone/>
            </a:pPr>
            <a:endParaRPr lang="en-GB" dirty="0" smtClean="0"/>
          </a:p>
          <a:p>
            <a:endParaRPr lang="en-GB" dirty="0" err="1" smtClean="0"/>
          </a:p>
          <a:p>
            <a:r>
              <a:rPr lang="en-GB" dirty="0" err="1" smtClean="0"/>
              <a:t>spect</a:t>
            </a:r>
            <a:r>
              <a:rPr lang="en-GB" dirty="0" smtClean="0"/>
              <a:t> –				use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 late					act		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If you are uncertain whether the prefix you have used is correct, check the word in a dictionary when you proof-read your writing!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48273" t="56358" r="46699" b="30227"/>
          <a:stretch>
            <a:fillRect/>
          </a:stretch>
        </p:blipFill>
        <p:spPr bwMode="auto">
          <a:xfrm>
            <a:off x="1785918" y="2500306"/>
            <a:ext cx="928694" cy="1393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sum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root word is...</a:t>
            </a:r>
          </a:p>
          <a:p>
            <a:endParaRPr lang="en-GB" dirty="0" smtClean="0"/>
          </a:p>
          <a:p>
            <a:r>
              <a:rPr lang="en-GB" dirty="0" smtClean="0"/>
              <a:t>A suffix is...</a:t>
            </a:r>
          </a:p>
          <a:p>
            <a:pPr>
              <a:buNone/>
            </a:pPr>
            <a:r>
              <a:rPr lang="en-GB" dirty="0" smtClean="0"/>
              <a:t>For example: </a:t>
            </a:r>
          </a:p>
          <a:p>
            <a:endParaRPr lang="en-GB" dirty="0" smtClean="0"/>
          </a:p>
          <a:p>
            <a:r>
              <a:rPr lang="en-GB" dirty="0" smtClean="0"/>
              <a:t>Identify the prefix in the word below:</a:t>
            </a:r>
          </a:p>
          <a:p>
            <a:pPr>
              <a:buNone/>
            </a:pPr>
            <a:r>
              <a:rPr lang="en-GB" dirty="0" err="1" smtClean="0"/>
              <a:t>Antibacteria</a:t>
            </a:r>
            <a:r>
              <a:rPr lang="en-GB" dirty="0" smtClean="0"/>
              <a:t>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Is it ‘full’ or ‘</a:t>
            </a:r>
            <a:r>
              <a:rPr lang="en-GB" dirty="0" err="1" smtClean="0"/>
              <a:t>ful</a:t>
            </a:r>
            <a:r>
              <a:rPr lang="en-GB" dirty="0" smtClean="0"/>
              <a:t>’ and the end of a word?</a:t>
            </a:r>
          </a:p>
          <a:p>
            <a:r>
              <a:rPr lang="en-GB" dirty="0" smtClean="0"/>
              <a:t>Is it ‘</a:t>
            </a:r>
            <a:r>
              <a:rPr lang="en-GB" dirty="0" err="1" smtClean="0"/>
              <a:t>dis</a:t>
            </a:r>
            <a:r>
              <a:rPr lang="en-GB" dirty="0" smtClean="0"/>
              <a:t>’ or ‘</a:t>
            </a:r>
            <a:r>
              <a:rPr lang="en-GB" dirty="0" err="1" smtClean="0"/>
              <a:t>diss</a:t>
            </a:r>
            <a:r>
              <a:rPr lang="en-GB" dirty="0" smtClean="0"/>
              <a:t>’ at the start of a word?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r>
              <a:rPr lang="en-GB" dirty="0" smtClean="0"/>
              <a:t>Root words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8785" t="29297" r="16544" b="48242"/>
          <a:stretch>
            <a:fillRect/>
          </a:stretch>
        </p:blipFill>
        <p:spPr bwMode="auto">
          <a:xfrm>
            <a:off x="214282" y="1785926"/>
            <a:ext cx="771527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5214950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Learning</a:t>
            </a:r>
          </a:p>
          <a:p>
            <a:endParaRPr lang="en-GB" sz="3600" dirty="0">
              <a:latin typeface="Comic Sans MS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607985" y="5964255"/>
            <a:ext cx="500066" cy="1428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5758756"/>
            <a:ext cx="25002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 smtClean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Learn    </a:t>
            </a:r>
            <a:r>
              <a:rPr lang="en-GB" sz="2800" dirty="0" err="1" smtClean="0">
                <a:latin typeface="Comic Sans MS" pitchFamily="66" charset="0"/>
              </a:rPr>
              <a:t>ing</a:t>
            </a:r>
            <a:endParaRPr lang="en-GB" sz="2800" dirty="0" smtClean="0">
              <a:latin typeface="Comic Sans MS" pitchFamily="66" charset="0"/>
            </a:endParaRPr>
          </a:p>
          <a:p>
            <a:endParaRPr lang="en-GB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1358084" y="5999974"/>
            <a:ext cx="642942" cy="714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57752" y="5072074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successful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00496" y="6000767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Success     </a:t>
            </a:r>
            <a:r>
              <a:rPr lang="en-GB" sz="3600" dirty="0" err="1" smtClean="0">
                <a:latin typeface="Comic Sans MS" pitchFamily="66" charset="0"/>
              </a:rPr>
              <a:t>ful</a:t>
            </a:r>
            <a:endParaRPr lang="en-GB" sz="3600" dirty="0">
              <a:latin typeface="Comic Sans MS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4929984" y="5785660"/>
            <a:ext cx="714380" cy="4286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6608777" y="6035693"/>
            <a:ext cx="35719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14282" y="1214422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A root word is a real word and you make new words from it by adding prefixes and suffixes.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0" y="3143248"/>
            <a:ext cx="85010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u="sng" dirty="0" smtClean="0">
                <a:latin typeface="Comic Sans MS" pitchFamily="66" charset="0"/>
              </a:rPr>
              <a:t>Root words are helpful because:</a:t>
            </a:r>
          </a:p>
          <a:p>
            <a:r>
              <a:rPr lang="en-GB" sz="2000" dirty="0" smtClean="0">
                <a:latin typeface="Comic Sans MS" pitchFamily="66" charset="0"/>
              </a:rPr>
              <a:t>You can use a root word to help you with other spellings. </a:t>
            </a:r>
          </a:p>
          <a:p>
            <a:r>
              <a:rPr lang="en-GB" sz="2000" dirty="0" smtClean="0">
                <a:latin typeface="Comic Sans MS" pitchFamily="66" charset="0"/>
              </a:rPr>
              <a:t>If you recognise the root of a word when you are reading it can help you to work out what the word is and what it means. </a:t>
            </a:r>
          </a:p>
          <a:p>
            <a:r>
              <a:rPr lang="en-GB" sz="2000" dirty="0" smtClean="0">
                <a:latin typeface="Comic Sans MS" pitchFamily="66" charset="0"/>
              </a:rPr>
              <a:t>There are spelling rules for adding suffixes and prefixes to root words. </a:t>
            </a:r>
            <a:endParaRPr lang="en-GB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4" grpId="0"/>
      <p:bldP spid="15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Suffixes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9416"/>
            <a:ext cx="7929618" cy="4962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>
                <a:latin typeface="Comic Sans MS" pitchFamily="66" charset="0"/>
              </a:rPr>
              <a:t>Adding suffixes to words can change or add to their meaning, but most importantly they show how a word will be used in a sentence and what part of speech (</a:t>
            </a:r>
            <a:r>
              <a:rPr lang="en-GB" sz="2000" b="1" dirty="0" smtClean="0">
                <a:latin typeface="Comic Sans MS" pitchFamily="66" charset="0"/>
              </a:rPr>
              <a:t>e.g.</a:t>
            </a:r>
            <a:r>
              <a:rPr lang="en-GB" sz="2000" dirty="0" smtClean="0">
                <a:latin typeface="Comic Sans MS" pitchFamily="66" charset="0"/>
              </a:rPr>
              <a:t> noun, verb, adjective) the word belongs to.</a:t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dirty="0" smtClean="0">
                <a:latin typeface="Comic Sans MS" pitchFamily="66" charset="0"/>
              </a:rPr>
              <a:t/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b="1" dirty="0" smtClean="0">
                <a:latin typeface="Comic Sans MS" pitchFamily="66" charset="0"/>
              </a:rPr>
              <a:t>e.g.</a:t>
            </a:r>
            <a:r>
              <a:rPr lang="en-GB" sz="2000" dirty="0" smtClean="0">
                <a:latin typeface="Comic Sans MS" pitchFamily="66" charset="0"/>
              </a:rPr>
              <a:t> If you want to use the root word 'talk' in the following sentence:</a:t>
            </a:r>
          </a:p>
          <a:p>
            <a:pPr>
              <a:buNone/>
            </a:pPr>
            <a:r>
              <a:rPr lang="en-GB" sz="2000" dirty="0" smtClean="0">
                <a:latin typeface="Comic Sans MS" pitchFamily="66" charset="0"/>
              </a:rPr>
              <a:t/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i="1" dirty="0" smtClean="0">
                <a:latin typeface="Comic Sans MS" pitchFamily="66" charset="0"/>
              </a:rPr>
              <a:t>I was (talk) to </a:t>
            </a:r>
            <a:r>
              <a:rPr lang="en-GB" sz="2000" i="1" dirty="0" err="1" smtClean="0">
                <a:latin typeface="Comic Sans MS" pitchFamily="66" charset="0"/>
              </a:rPr>
              <a:t>Samina</a:t>
            </a:r>
            <a:r>
              <a:rPr lang="en-GB" sz="2000" i="1" dirty="0" smtClean="0">
                <a:latin typeface="Comic Sans MS" pitchFamily="66" charset="0"/>
              </a:rPr>
              <a:t>.</a:t>
            </a:r>
            <a:r>
              <a:rPr lang="en-GB" sz="2000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en-GB" sz="2000" dirty="0" smtClean="0">
                <a:latin typeface="Comic Sans MS" pitchFamily="66" charset="0"/>
              </a:rPr>
              <a:t/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dirty="0" smtClean="0">
                <a:latin typeface="Comic Sans MS" pitchFamily="66" charset="0"/>
              </a:rPr>
              <a:t>You need to add the suffix '</a:t>
            </a:r>
            <a:r>
              <a:rPr lang="en-GB" sz="2000" b="1" dirty="0" err="1" smtClean="0">
                <a:latin typeface="Comic Sans MS" pitchFamily="66" charset="0"/>
              </a:rPr>
              <a:t>ing</a:t>
            </a:r>
            <a:r>
              <a:rPr lang="en-GB" sz="2000" dirty="0" smtClean="0">
                <a:latin typeface="Comic Sans MS" pitchFamily="66" charset="0"/>
              </a:rPr>
              <a:t>' so that the word 'talk' makes better sense grammatically:</a:t>
            </a:r>
          </a:p>
          <a:p>
            <a:pPr>
              <a:buNone/>
            </a:pPr>
            <a:r>
              <a:rPr lang="en-GB" sz="2000" dirty="0" smtClean="0">
                <a:latin typeface="Comic Sans MS" pitchFamily="66" charset="0"/>
              </a:rPr>
              <a:t/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i="1" dirty="0" smtClean="0">
                <a:latin typeface="Comic Sans MS" pitchFamily="66" charset="0"/>
              </a:rPr>
              <a:t>"I was talk</a:t>
            </a:r>
            <a:r>
              <a:rPr lang="en-GB" sz="2000" b="1" i="1" dirty="0" smtClean="0">
                <a:latin typeface="Comic Sans MS" pitchFamily="66" charset="0"/>
              </a:rPr>
              <a:t>ing</a:t>
            </a:r>
            <a:r>
              <a:rPr lang="en-GB" sz="2000" i="1" dirty="0" smtClean="0">
                <a:latin typeface="Comic Sans MS" pitchFamily="66" charset="0"/>
              </a:rPr>
              <a:t> to </a:t>
            </a:r>
            <a:r>
              <a:rPr lang="en-GB" sz="2000" i="1" dirty="0" err="1" smtClean="0">
                <a:latin typeface="Comic Sans MS" pitchFamily="66" charset="0"/>
              </a:rPr>
              <a:t>Samina</a:t>
            </a:r>
            <a:r>
              <a:rPr lang="en-GB" sz="2000" i="1" dirty="0" smtClean="0">
                <a:latin typeface="Comic Sans MS" pitchFamily="66" charset="0"/>
              </a:rPr>
              <a:t>".</a:t>
            </a:r>
            <a:endParaRPr lang="en-GB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suffixes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Activity 1:</a:t>
            </a:r>
          </a:p>
          <a:p>
            <a:endParaRPr lang="en-GB" dirty="0" smtClean="0"/>
          </a:p>
          <a:p>
            <a:r>
              <a:rPr lang="en-GB" dirty="0" smtClean="0"/>
              <a:t>In pairs write down as many suffixes as you can think of.</a:t>
            </a:r>
          </a:p>
          <a:p>
            <a:endParaRPr lang="en-GB" dirty="0" smtClean="0"/>
          </a:p>
          <a:p>
            <a:r>
              <a:rPr lang="en-GB" dirty="0" smtClean="0"/>
              <a:t>You have 5  minutes!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83807"/>
              </p:ext>
            </p:extLst>
          </p:nvPr>
        </p:nvGraphicFramePr>
        <p:xfrm>
          <a:off x="251522" y="260650"/>
          <a:ext cx="7714735" cy="6494263"/>
        </p:xfrm>
        <a:graphic>
          <a:graphicData uri="http://schemas.openxmlformats.org/drawingml/2006/table">
            <a:tbl>
              <a:tblPr/>
              <a:tblGrid>
                <a:gridCol w="1542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2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2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2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5238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Comic Sans MS" pitchFamily="66" charset="0"/>
                        </a:rPr>
                        <a:t>Suffix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Example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 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Suffix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Example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878">
                <a:tc>
                  <a:txBody>
                    <a:bodyPr/>
                    <a:lstStyle/>
                    <a:p>
                      <a:r>
                        <a:rPr lang="en-GB" sz="1400" b="1" dirty="0" err="1">
                          <a:latin typeface="Comic Sans MS" pitchFamily="66" charset="0"/>
                        </a:rPr>
                        <a:t>ed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itchFamily="66" charset="0"/>
                        </a:rPr>
                        <a:t>walk + </a:t>
                      </a:r>
                      <a:r>
                        <a:rPr lang="en-GB" sz="1400" dirty="0" err="1">
                          <a:latin typeface="Comic Sans MS" pitchFamily="66" charset="0"/>
                        </a:rPr>
                        <a:t>ed</a:t>
                      </a:r>
                      <a:r>
                        <a:rPr lang="en-GB" sz="1400" dirty="0">
                          <a:latin typeface="Comic Sans MS" pitchFamily="66" charset="0"/>
                        </a:rPr>
                        <a:t> = walk</a:t>
                      </a:r>
                      <a:r>
                        <a:rPr lang="en-GB" sz="1400" b="1" dirty="0">
                          <a:latin typeface="Comic Sans MS" pitchFamily="66" charset="0"/>
                        </a:rPr>
                        <a:t>ed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Comic Sans MS" pitchFamily="66" charset="0"/>
                        </a:rPr>
                        <a:t>ness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itchFamily="66" charset="0"/>
                        </a:rPr>
                        <a:t>happy + ness = happi</a:t>
                      </a:r>
                      <a:r>
                        <a:rPr lang="en-GB" sz="1400" b="1" dirty="0">
                          <a:latin typeface="Comic Sans MS" pitchFamily="66" charset="0"/>
                        </a:rPr>
                        <a:t>ness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878">
                <a:tc>
                  <a:txBody>
                    <a:bodyPr/>
                    <a:lstStyle/>
                    <a:p>
                      <a:r>
                        <a:rPr lang="en-GB" sz="1400" b="1" dirty="0" err="1">
                          <a:latin typeface="Comic Sans MS" pitchFamily="66" charset="0"/>
                        </a:rPr>
                        <a:t>ing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itchFamily="66" charset="0"/>
                        </a:rPr>
                        <a:t>say + </a:t>
                      </a:r>
                      <a:r>
                        <a:rPr lang="en-GB" sz="1400" dirty="0" err="1">
                          <a:latin typeface="Comic Sans MS" pitchFamily="66" charset="0"/>
                        </a:rPr>
                        <a:t>ing</a:t>
                      </a:r>
                      <a:r>
                        <a:rPr lang="en-GB" sz="1400" dirty="0">
                          <a:latin typeface="Comic Sans MS" pitchFamily="66" charset="0"/>
                        </a:rPr>
                        <a:t> = say</a:t>
                      </a:r>
                      <a:r>
                        <a:rPr lang="en-GB" sz="1400" b="1" dirty="0">
                          <a:latin typeface="Comic Sans MS" pitchFamily="66" charset="0"/>
                        </a:rPr>
                        <a:t>ing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al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latin typeface="Comic Sans MS" pitchFamily="66" charset="0"/>
                        </a:rPr>
                        <a:t>accident + al = accident</a:t>
                      </a:r>
                      <a:r>
                        <a:rPr lang="en-GB" sz="1400" b="1">
                          <a:latin typeface="Comic Sans MS" pitchFamily="66" charset="0"/>
                        </a:rPr>
                        <a:t>al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878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er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latin typeface="Comic Sans MS" pitchFamily="66" charset="0"/>
                        </a:rPr>
                        <a:t>tall + er = tall</a:t>
                      </a:r>
                      <a:r>
                        <a:rPr lang="en-GB" sz="1400" b="1">
                          <a:latin typeface="Comic Sans MS" pitchFamily="66" charset="0"/>
                        </a:rPr>
                        <a:t>er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ary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latin typeface="Comic Sans MS" pitchFamily="66" charset="0"/>
                        </a:rPr>
                        <a:t>imagine + ary = imagin</a:t>
                      </a:r>
                      <a:r>
                        <a:rPr lang="en-GB" sz="1400" b="1">
                          <a:latin typeface="Comic Sans MS" pitchFamily="66" charset="0"/>
                        </a:rPr>
                        <a:t>ary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4878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tion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latin typeface="Comic Sans MS" pitchFamily="66" charset="0"/>
                        </a:rPr>
                        <a:t>educate + tion = educa</a:t>
                      </a:r>
                      <a:r>
                        <a:rPr lang="en-GB" sz="1400" b="1">
                          <a:latin typeface="Comic Sans MS" pitchFamily="66" charset="0"/>
                        </a:rPr>
                        <a:t>tion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Comic Sans MS" pitchFamily="66" charset="0"/>
                        </a:rPr>
                        <a:t>able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itchFamily="66" charset="0"/>
                        </a:rPr>
                        <a:t>accept + able = accept</a:t>
                      </a:r>
                      <a:r>
                        <a:rPr lang="en-GB" sz="1400" b="1" dirty="0">
                          <a:latin typeface="Comic Sans MS" pitchFamily="66" charset="0"/>
                        </a:rPr>
                        <a:t>able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4878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sion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latin typeface="Comic Sans MS" pitchFamily="66" charset="0"/>
                        </a:rPr>
                        <a:t>divide + sion = divi</a:t>
                      </a:r>
                      <a:r>
                        <a:rPr lang="en-GB" sz="1400" b="1">
                          <a:latin typeface="Comic Sans MS" pitchFamily="66" charset="0"/>
                        </a:rPr>
                        <a:t>sion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err="1">
                          <a:latin typeface="Comic Sans MS" pitchFamily="66" charset="0"/>
                        </a:rPr>
                        <a:t>ly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itchFamily="66" charset="0"/>
                        </a:rPr>
                        <a:t>love + </a:t>
                      </a:r>
                      <a:r>
                        <a:rPr lang="en-GB" sz="1400" dirty="0" err="1">
                          <a:latin typeface="Comic Sans MS" pitchFamily="66" charset="0"/>
                        </a:rPr>
                        <a:t>ly</a:t>
                      </a:r>
                      <a:r>
                        <a:rPr lang="en-GB" sz="1400" dirty="0">
                          <a:latin typeface="Comic Sans MS" pitchFamily="66" charset="0"/>
                        </a:rPr>
                        <a:t> = love</a:t>
                      </a:r>
                      <a:r>
                        <a:rPr lang="en-GB" sz="1400" b="1" dirty="0">
                          <a:latin typeface="Comic Sans MS" pitchFamily="66" charset="0"/>
                        </a:rPr>
                        <a:t>ly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6399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cian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latin typeface="Comic Sans MS" pitchFamily="66" charset="0"/>
                        </a:rPr>
                        <a:t>music + cian = musi</a:t>
                      </a:r>
                      <a:r>
                        <a:rPr lang="en-GB" sz="1400" b="1">
                          <a:latin typeface="Comic Sans MS" pitchFamily="66" charset="0"/>
                        </a:rPr>
                        <a:t>cian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ment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itchFamily="66" charset="0"/>
                        </a:rPr>
                        <a:t>excite + </a:t>
                      </a:r>
                      <a:r>
                        <a:rPr lang="en-GB" sz="1400" dirty="0" err="1">
                          <a:latin typeface="Comic Sans MS" pitchFamily="66" charset="0"/>
                        </a:rPr>
                        <a:t>ment</a:t>
                      </a:r>
                      <a:r>
                        <a:rPr lang="en-GB" sz="1400" dirty="0">
                          <a:latin typeface="Comic Sans MS" pitchFamily="66" charset="0"/>
                        </a:rPr>
                        <a:t> = excite</a:t>
                      </a:r>
                      <a:r>
                        <a:rPr lang="en-GB" sz="1400" b="1" dirty="0">
                          <a:latin typeface="Comic Sans MS" pitchFamily="66" charset="0"/>
                        </a:rPr>
                        <a:t>ment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4878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fully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itchFamily="66" charset="0"/>
                        </a:rPr>
                        <a:t>hope + fully = hope</a:t>
                      </a:r>
                      <a:r>
                        <a:rPr lang="en-GB" sz="1400" b="1" dirty="0">
                          <a:latin typeface="Comic Sans MS" pitchFamily="66" charset="0"/>
                        </a:rPr>
                        <a:t>fully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ful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itchFamily="66" charset="0"/>
                        </a:rPr>
                        <a:t>help + </a:t>
                      </a:r>
                      <a:r>
                        <a:rPr lang="en-GB" sz="1400" dirty="0" err="1">
                          <a:latin typeface="Comic Sans MS" pitchFamily="66" charset="0"/>
                        </a:rPr>
                        <a:t>ful</a:t>
                      </a:r>
                      <a:r>
                        <a:rPr lang="en-GB" sz="1400" dirty="0">
                          <a:latin typeface="Comic Sans MS" pitchFamily="66" charset="0"/>
                        </a:rPr>
                        <a:t> + help</a:t>
                      </a:r>
                      <a:r>
                        <a:rPr lang="en-GB" sz="1400" b="1" dirty="0">
                          <a:latin typeface="Comic Sans MS" pitchFamily="66" charset="0"/>
                        </a:rPr>
                        <a:t>ful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358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est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latin typeface="Comic Sans MS" pitchFamily="66" charset="0"/>
                        </a:rPr>
                        <a:t>large + est = larg</a:t>
                      </a:r>
                      <a:r>
                        <a:rPr lang="en-GB" sz="1400" b="1">
                          <a:latin typeface="Comic Sans MS" pitchFamily="66" charset="0"/>
                        </a:rPr>
                        <a:t>est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Comic Sans MS" pitchFamily="66" charset="0"/>
                        </a:rPr>
                        <a:t>y</a:t>
                      </a:r>
                      <a:endParaRPr lang="en-GB" sz="140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mic Sans MS" pitchFamily="66" charset="0"/>
                        </a:rPr>
                        <a:t>ease + y = eas</a:t>
                      </a:r>
                      <a:r>
                        <a:rPr lang="en-GB" sz="1400" b="1" dirty="0">
                          <a:latin typeface="Comic Sans MS" pitchFamily="66" charset="0"/>
                        </a:rPr>
                        <a:t>y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 marL="18785" marR="18785" marT="18785" marB="187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1" y="548680"/>
            <a:ext cx="71287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Rules for suffixes</a:t>
            </a:r>
          </a:p>
          <a:p>
            <a:endParaRPr lang="en-GB" u="sng" dirty="0"/>
          </a:p>
          <a:p>
            <a:r>
              <a:rPr lang="en-GB" dirty="0" smtClean="0"/>
              <a:t>Work with a partner to find words using these suffixes and find a  rules for adding them:</a:t>
            </a:r>
          </a:p>
          <a:p>
            <a:r>
              <a:rPr lang="en-GB" dirty="0"/>
              <a:t>-less </a:t>
            </a:r>
            <a:r>
              <a:rPr lang="en-GB" dirty="0" err="1" smtClean="0"/>
              <a:t>eg</a:t>
            </a:r>
            <a:r>
              <a:rPr lang="en-GB" dirty="0" smtClean="0"/>
              <a:t> careless</a:t>
            </a:r>
          </a:p>
          <a:p>
            <a:r>
              <a:rPr lang="en-GB" dirty="0"/>
              <a:t>Root words ending in ‘e’. </a:t>
            </a:r>
            <a:r>
              <a:rPr lang="en-GB" dirty="0" smtClean="0"/>
              <a:t> </a:t>
            </a:r>
            <a:r>
              <a:rPr lang="en-GB" dirty="0" err="1" smtClean="0"/>
              <a:t>Eg</a:t>
            </a:r>
            <a:r>
              <a:rPr lang="en-GB" dirty="0" smtClean="0"/>
              <a:t> take</a:t>
            </a:r>
          </a:p>
          <a:p>
            <a:r>
              <a:rPr lang="en-GB" dirty="0" smtClean="0"/>
              <a:t>-</a:t>
            </a:r>
            <a:r>
              <a:rPr lang="en-GB" dirty="0" err="1" smtClean="0"/>
              <a:t>ful</a:t>
            </a:r>
            <a:r>
              <a:rPr lang="en-GB" dirty="0" smtClean="0"/>
              <a:t>. </a:t>
            </a:r>
            <a:r>
              <a:rPr lang="en-GB" dirty="0" err="1" smtClean="0"/>
              <a:t>Eg</a:t>
            </a:r>
            <a:r>
              <a:rPr lang="en-GB" dirty="0" smtClean="0"/>
              <a:t> hopeful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5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0" y="-243408"/>
            <a:ext cx="7239000" cy="1143000"/>
          </a:xfrm>
        </p:spPr>
        <p:txBody>
          <a:bodyPr/>
          <a:lstStyle/>
          <a:p>
            <a:r>
              <a:rPr lang="en-GB" dirty="0" smtClean="0"/>
              <a:t>Suffixes... Common errors</a:t>
            </a:r>
            <a:endParaRPr lang="en-GB" dirty="0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71939" y="1091297"/>
            <a:ext cx="7129486" cy="9286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-less with less than two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ss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is use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cs typeface="Arial" pitchFamily="34" charset="0"/>
              </a:rPr>
              <a:t>less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.</a:t>
            </a:r>
            <a:endParaRPr lang="en-GB" sz="2000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Care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omic Sans MS" pitchFamily="66" charset="0"/>
                <a:cs typeface="Arial" pitchFamily="34" charset="0"/>
              </a:rPr>
              <a:t>less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		hope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omic Sans MS" pitchFamily="66" charset="0"/>
                <a:cs typeface="Arial" pitchFamily="34" charset="0"/>
              </a:rPr>
              <a:t>less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		relent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omic Sans MS" pitchFamily="66" charset="0"/>
                <a:cs typeface="Arial" pitchFamily="34" charset="0"/>
              </a:rPr>
              <a:t>less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		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GB" sz="2000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71938" y="4545772"/>
            <a:ext cx="7257581" cy="22407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-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ful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is </a:t>
            </a:r>
            <a:r>
              <a:rPr kumimoji="0" lang="en-GB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always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a three-letter word - unless it's used as a word on its own: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Someone who's </a:t>
            </a: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full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of care is care</a:t>
            </a: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ful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GB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GB" dirty="0" smtClean="0">
                <a:latin typeface="Comic Sans MS" pitchFamily="66" charset="0"/>
                <a:cs typeface="Arial" pitchFamily="34" charset="0"/>
              </a:rPr>
              <a:t>When the root word ends in –y drop the y and add –</a:t>
            </a:r>
            <a:r>
              <a:rPr lang="en-GB" dirty="0" err="1" smtClean="0">
                <a:latin typeface="Comic Sans MS" pitchFamily="66" charset="0"/>
                <a:cs typeface="Arial" pitchFamily="34" charset="0"/>
              </a:rPr>
              <a:t>i</a:t>
            </a:r>
            <a:r>
              <a:rPr lang="en-GB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en-GB" dirty="0" err="1" smtClean="0">
                <a:latin typeface="Comic Sans MS" pitchFamily="66" charset="0"/>
                <a:cs typeface="Arial" pitchFamily="34" charset="0"/>
              </a:rPr>
              <a:t>eg</a:t>
            </a:r>
            <a:r>
              <a:rPr lang="en-GB" dirty="0" smtClean="0">
                <a:latin typeface="Comic Sans MS" pitchFamily="66" charset="0"/>
                <a:cs typeface="Arial" pitchFamily="34" charset="0"/>
              </a:rPr>
              <a:t> beautiful.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endParaRPr lang="en-GB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71939" y="2182614"/>
            <a:ext cx="7257581" cy="20384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latin typeface="Comic Sans MS" pitchFamily="66" charset="0"/>
                <a:cs typeface="Arial" pitchFamily="34" charset="0"/>
              </a:rPr>
              <a:t>Root words ending in ‘e’.  Remember to drop the ‘e’ when adding ‘</a:t>
            </a:r>
            <a:r>
              <a:rPr lang="en-GB" sz="2000" dirty="0" err="1" smtClean="0">
                <a:latin typeface="Comic Sans MS" pitchFamily="66" charset="0"/>
                <a:cs typeface="Arial" pitchFamily="34" charset="0"/>
              </a:rPr>
              <a:t>ing</a:t>
            </a:r>
            <a:r>
              <a:rPr lang="en-GB" sz="2000" dirty="0" smtClean="0">
                <a:latin typeface="Comic Sans MS" pitchFamily="66" charset="0"/>
                <a:cs typeface="Arial" pitchFamily="34" charset="0"/>
              </a:rPr>
              <a:t>’!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Take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+ </a:t>
            </a:r>
            <a:r>
              <a:rPr kumimoji="0" lang="en-GB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ing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= taking		make + </a:t>
            </a:r>
            <a:r>
              <a:rPr kumimoji="0" lang="en-GB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ing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 = </a:t>
            </a:r>
            <a:r>
              <a:rPr lang="en-GB" sz="2000" dirty="0" smtClean="0">
                <a:latin typeface="Comic Sans MS" pitchFamily="66" charset="0"/>
                <a:cs typeface="Arial" pitchFamily="34" charset="0"/>
              </a:rPr>
              <a:t>making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GB" sz="2000" dirty="0" smtClean="0">
                <a:latin typeface="Comic Sans MS" pitchFamily="66" charset="0"/>
                <a:cs typeface="Arial" pitchFamily="34" charset="0"/>
              </a:rPr>
              <a:t>Short </a:t>
            </a:r>
            <a:r>
              <a:rPr lang="en-GB" sz="2000" dirty="0">
                <a:latin typeface="Comic Sans MS" pitchFamily="66" charset="0"/>
                <a:cs typeface="Arial" pitchFamily="34" charset="0"/>
              </a:rPr>
              <a:t>vowel = double consonant</a:t>
            </a:r>
            <a:r>
              <a:rPr lang="en-GB" sz="2000" dirty="0" smtClean="0">
                <a:latin typeface="Comic Sans MS" pitchFamily="66" charset="0"/>
                <a:cs typeface="Arial" pitchFamily="34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GB" sz="20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en-GB" sz="2000" dirty="0">
                <a:latin typeface="Comic Sans MS" pitchFamily="66" charset="0"/>
                <a:cs typeface="Arial" pitchFamily="34" charset="0"/>
              </a:rPr>
              <a:t>Long vowel = single consonant.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endParaRPr lang="en-GB" sz="2000" dirty="0"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		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GB" sz="2000" dirty="0" smtClean="0">
              <a:latin typeface="Comic Sans MS" pitchFamily="66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GB" sz="2000" dirty="0" smtClean="0">
                <a:latin typeface="Comic Sans MS" pitchFamily="66" charset="0"/>
                <a:cs typeface="Arial" pitchFamily="34" charset="0"/>
              </a:rPr>
              <a:t>Mind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  <a:cs typeface="Arial" pitchFamily="34" charset="0"/>
              </a:rPr>
              <a:t>ful</a:t>
            </a:r>
            <a:r>
              <a:rPr lang="en-GB" sz="2000" dirty="0">
                <a:latin typeface="Comic Sans MS" pitchFamily="66" charset="0"/>
                <a:cs typeface="Arial" pitchFamily="34" charset="0"/>
              </a:rPr>
              <a:t>		success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  <a:cs typeface="Arial" pitchFamily="34" charset="0"/>
              </a:rPr>
              <a:t>ful</a:t>
            </a:r>
            <a:r>
              <a:rPr lang="en-GB" sz="2000" dirty="0">
                <a:latin typeface="Comic Sans MS" pitchFamily="66" charset="0"/>
                <a:cs typeface="Arial" pitchFamily="34" charset="0"/>
              </a:rPr>
              <a:t>	hope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  <a:cs typeface="Arial" pitchFamily="34" charset="0"/>
              </a:rPr>
              <a:t>ful</a:t>
            </a:r>
            <a:r>
              <a:rPr lang="en-GB" sz="2000" dirty="0">
                <a:latin typeface="Comic Sans MS" pitchFamily="66" charset="0"/>
                <a:cs typeface="Arial" pitchFamily="34" charset="0"/>
              </a:rPr>
              <a:t>		regret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  <a:cs typeface="Arial" pitchFamily="34" charset="0"/>
              </a:rPr>
              <a:t>ful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/>
      <p:bldP spid="205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Mix it up!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You can also add a prefix to a word which already has a suffix</a:t>
            </a:r>
            <a:r>
              <a:rPr lang="en-GB" b="1" dirty="0" smtClean="0"/>
              <a:t> </a:t>
            </a:r>
            <a:r>
              <a:rPr lang="en-GB" dirty="0" smtClean="0"/>
              <a:t>added to it.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 t="67383" r="56625" b="16992"/>
          <a:stretch>
            <a:fillRect/>
          </a:stretch>
        </p:blipFill>
        <p:spPr bwMode="auto">
          <a:xfrm>
            <a:off x="428596" y="3000372"/>
            <a:ext cx="7143800" cy="1446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0094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many words can you make?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  </a:t>
            </a:r>
            <a:r>
              <a:rPr lang="en-GB" dirty="0" smtClean="0"/>
              <a:t>                    supportable</a:t>
            </a:r>
            <a:endParaRPr lang="en-GB" dirty="0"/>
          </a:p>
          <a:p>
            <a:pPr>
              <a:buNone/>
            </a:pPr>
            <a:r>
              <a:rPr lang="en-GB" dirty="0" smtClean="0"/>
              <a:t>   Support</a:t>
            </a:r>
          </a:p>
          <a:p>
            <a:pPr>
              <a:buNone/>
            </a:pPr>
            <a:r>
              <a:rPr lang="en-GB" dirty="0" smtClean="0"/>
              <a:t>-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                                  </a:t>
            </a:r>
            <a:r>
              <a:rPr lang="en-GB" b="1" u="sng" dirty="0" smtClean="0">
                <a:solidFill>
                  <a:srgbClr val="00B0F0"/>
                </a:solidFill>
              </a:rPr>
              <a:t>port</a:t>
            </a:r>
            <a:endParaRPr lang="en-GB" b="1" u="sng" dirty="0">
              <a:solidFill>
                <a:srgbClr val="00B0F0"/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Transport                 transporter</a:t>
            </a:r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051720" y="2420888"/>
            <a:ext cx="1872208" cy="1221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089075" y="3839629"/>
            <a:ext cx="2016224" cy="1584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499992" y="4005064"/>
            <a:ext cx="2304256" cy="100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040288" y="1987660"/>
            <a:ext cx="792088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142799" y="5397527"/>
            <a:ext cx="1440160" cy="393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380</TotalTime>
  <Words>669</Words>
  <Application>Microsoft Office PowerPoint</Application>
  <PresentationFormat>On-screen Show (4:3)</PresentationFormat>
  <Paragraphs>132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Comic Sans MS</vt:lpstr>
      <vt:lpstr>Trebuchet MS</vt:lpstr>
      <vt:lpstr>Wingdings</vt:lpstr>
      <vt:lpstr>Wingdings 2</vt:lpstr>
      <vt:lpstr>Opulent</vt:lpstr>
      <vt:lpstr>Prefixes, suffixes and root words</vt:lpstr>
      <vt:lpstr>Root words</vt:lpstr>
      <vt:lpstr>Suffixes</vt:lpstr>
      <vt:lpstr>suffixes</vt:lpstr>
      <vt:lpstr>PowerPoint Presentation</vt:lpstr>
      <vt:lpstr>PowerPoint Presentation</vt:lpstr>
      <vt:lpstr>Suffixes... Common errors</vt:lpstr>
      <vt:lpstr>Mix it up!</vt:lpstr>
      <vt:lpstr>How many words can you make?</vt:lpstr>
      <vt:lpstr>Create your own word map</vt:lpstr>
      <vt:lpstr>To sum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Would You Rather?</dc:title>
  <dc:creator>Charlotte</dc:creator>
  <cp:lastModifiedBy>ggeeson</cp:lastModifiedBy>
  <cp:revision>43</cp:revision>
  <dcterms:created xsi:type="dcterms:W3CDTF">2011-01-03T19:05:17Z</dcterms:created>
  <dcterms:modified xsi:type="dcterms:W3CDTF">2020-06-01T13:04:48Z</dcterms:modified>
</cp:coreProperties>
</file>