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4"/>
  </p:notesMasterIdLst>
  <p:handoutMasterIdLst>
    <p:handoutMasterId r:id="rId25"/>
  </p:handoutMasterIdLst>
  <p:sldIdLst>
    <p:sldId id="258" r:id="rId2"/>
    <p:sldId id="276" r:id="rId3"/>
    <p:sldId id="277" r:id="rId4"/>
    <p:sldId id="288" r:id="rId5"/>
    <p:sldId id="289" r:id="rId6"/>
    <p:sldId id="278" r:id="rId7"/>
    <p:sldId id="280" r:id="rId8"/>
    <p:sldId id="275" r:id="rId9"/>
    <p:sldId id="285" r:id="rId10"/>
    <p:sldId id="286" r:id="rId11"/>
    <p:sldId id="287" r:id="rId12"/>
    <p:sldId id="282" r:id="rId13"/>
    <p:sldId id="283" r:id="rId14"/>
    <p:sldId id="284" r:id="rId15"/>
    <p:sldId id="290" r:id="rId16"/>
    <p:sldId id="291" r:id="rId17"/>
    <p:sldId id="292" r:id="rId18"/>
    <p:sldId id="293" r:id="rId19"/>
    <p:sldId id="294" r:id="rId20"/>
    <p:sldId id="296" r:id="rId21"/>
    <p:sldId id="297" r:id="rId22"/>
    <p:sldId id="267" r:id="rId23"/>
  </p:sldIdLst>
  <p:sldSz cx="9144000" cy="6858000" type="screen4x3"/>
  <p:notesSz cx="6858000" cy="9144000"/>
  <p:embeddedFontLst>
    <p:embeddedFont>
      <p:font typeface="Roboto" panose="020B0604020202020204" charset="0"/>
      <p:regular r:id="rId26"/>
      <p:bold r:id="rId27"/>
      <p:italic r:id="rId28"/>
      <p:boldItalic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Twinkl" panose="020B0604020202020204" charset="0"/>
      <p:regular r:id="rId34"/>
      <p:bold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397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61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3682"/>
    <a:srgbClr val="EA516C"/>
    <a:srgbClr val="E94E13"/>
    <a:srgbClr val="CA095B"/>
    <a:srgbClr val="85BD33"/>
    <a:srgbClr val="6C9E72"/>
    <a:srgbClr val="11743A"/>
    <a:srgbClr val="005722"/>
    <a:srgbClr val="18A0DB"/>
    <a:srgbClr val="DE1E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1320" y="72"/>
      </p:cViewPr>
      <p:guideLst>
        <p:guide orient="horz" pos="2160"/>
        <p:guide pos="2880"/>
        <p:guide pos="340"/>
        <p:guide orient="horz" pos="3974"/>
        <p:guide pos="5397"/>
        <p:guide orient="horz" pos="346"/>
        <p:guide pos="476"/>
        <p:guide orient="horz" pos="482"/>
        <p:guide orient="horz" pos="3861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33" Type="http://schemas.openxmlformats.org/officeDocument/2006/relationships/font" Target="fonts/font8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7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20/02/2021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20/02/2021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" TargetMode="Externa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2" name="Rectangle 1">
            <a:hlinkClick r:id="rId4"/>
          </p:cNvPr>
          <p:cNvSpPr/>
          <p:nvPr userDrawn="1"/>
        </p:nvSpPr>
        <p:spPr>
          <a:xfrm>
            <a:off x="4137660" y="5561814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4" name="Rectangle 3">
            <a:hlinkClick r:id="rId4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4a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/2.0/uk/" TargetMode="External"/><Relationship Id="rId3" Type="http://schemas.microsoft.com/office/2007/relationships/media" Target="../media/media20.m4a"/><Relationship Id="rId7" Type="http://schemas.openxmlformats.org/officeDocument/2006/relationships/hyperlink" Target="https://www.flickr.com/photos/exfordy/3334929707" TargetMode="Externa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4.jpe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0.m4a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2.m4a"/><Relationship Id="rId7" Type="http://schemas.openxmlformats.org/officeDocument/2006/relationships/image" Target="../media/image16.jpe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15.jpe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2.m4a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24.m4a"/><Relationship Id="rId7" Type="http://schemas.openxmlformats.org/officeDocument/2006/relationships/image" Target="../media/image5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17.jpe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4.m4a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26.m4a"/><Relationship Id="rId7" Type="http://schemas.openxmlformats.org/officeDocument/2006/relationships/image" Target="../media/image5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18.jpe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6.m4a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28.m4a"/><Relationship Id="rId7" Type="http://schemas.openxmlformats.org/officeDocument/2006/relationships/image" Target="../media/image5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19.jpe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8.m4a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microsoft.com/office/2007/relationships/media" Target="../media/media30.m4a"/><Relationship Id="rId7" Type="http://schemas.openxmlformats.org/officeDocument/2006/relationships/slideLayout" Target="../slideLayouts/slideLayout3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audio" Target="../media/media31.m4a"/><Relationship Id="rId5" Type="http://schemas.microsoft.com/office/2007/relationships/media" Target="../media/media31.m4a"/><Relationship Id="rId4" Type="http://schemas.openxmlformats.org/officeDocument/2006/relationships/audio" Target="../media/media30.m4a"/><Relationship Id="rId9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5.png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5.png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5.png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5.pn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4.m4a"/><Relationship Id="rId7" Type="http://schemas.openxmlformats.org/officeDocument/2006/relationships/image" Target="../media/image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jpe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4.m4a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5.png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5.png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6.m4a"/><Relationship Id="rId7" Type="http://schemas.openxmlformats.org/officeDocument/2006/relationships/image" Target="../media/image5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7.jpe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6.m4a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8.m4a"/><Relationship Id="rId7" Type="http://schemas.openxmlformats.org/officeDocument/2006/relationships/image" Target="../media/image5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8.jpe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8.m4a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10.m4a"/><Relationship Id="rId7" Type="http://schemas.openxmlformats.org/officeDocument/2006/relationships/image" Target="../media/image5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9.jpe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10.m4a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12.m4a"/><Relationship Id="rId7" Type="http://schemas.openxmlformats.org/officeDocument/2006/relationships/image" Target="../media/image5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0.jpe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12.m4a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14.m4a"/><Relationship Id="rId7" Type="http://schemas.openxmlformats.org/officeDocument/2006/relationships/image" Target="../media/image5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1.jpe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14.m4a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16.m4a"/><Relationship Id="rId7" Type="http://schemas.openxmlformats.org/officeDocument/2006/relationships/image" Target="../media/image5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2.jpe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16.m4a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18.m4a"/><Relationship Id="rId7" Type="http://schemas.openxmlformats.org/officeDocument/2006/relationships/image" Target="../media/image5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3.jpe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18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8160" y="5658395"/>
            <a:ext cx="609600" cy="6096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3915"/>
    </mc:Choice>
    <mc:Fallback>
      <p:transition advClick="0" advTm="139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30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1" objId="3"/>
        <p14:stopEvt time="13150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8964" y="1473201"/>
            <a:ext cx="3349032" cy="4656138"/>
          </a:xfrm>
          <a:prstGeom prst="roundRect">
            <a:avLst>
              <a:gd name="adj" fmla="val 4869"/>
            </a:avLst>
          </a:prstGeom>
          <a:ln w="28575">
            <a:solidFill>
              <a:srgbClr val="EA516C"/>
            </a:solidFill>
          </a:ln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4A3682"/>
                </a:solidFill>
                <a:latin typeface="+mn-lt"/>
              </a:rPr>
              <a:t>Portcullis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55650" y="1934928"/>
            <a:ext cx="4178489" cy="3270815"/>
          </a:xfrm>
          <a:prstGeom prst="roundRect">
            <a:avLst>
              <a:gd name="adj" fmla="val 4479"/>
            </a:avLst>
          </a:prstGeom>
          <a:solidFill>
            <a:srgbClr val="4A36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r>
              <a:rPr lang="en-GB" dirty="0"/>
              <a:t>At the entrance to the castle, there was a </a:t>
            </a:r>
            <a:r>
              <a:rPr lang="en-GB" b="1" dirty="0"/>
              <a:t>portcullis</a:t>
            </a:r>
            <a:r>
              <a:rPr lang="en-GB" dirty="0"/>
              <a:t> covering the door.</a:t>
            </a:r>
          </a:p>
          <a:p>
            <a:endParaRPr lang="en-GB" dirty="0"/>
          </a:p>
          <a:p>
            <a:r>
              <a:rPr lang="en-GB" dirty="0"/>
              <a:t>This was made of metal or wood.</a:t>
            </a:r>
          </a:p>
          <a:p>
            <a:endParaRPr lang="en-GB" dirty="0"/>
          </a:p>
          <a:p>
            <a:r>
              <a:rPr lang="en-GB" dirty="0"/>
              <a:t>It was there to protect the door from being set on fire or being bashed in by enemies.</a:t>
            </a:r>
          </a:p>
          <a:p>
            <a:endParaRPr lang="en-GB" dirty="0"/>
          </a:p>
          <a:p>
            <a:r>
              <a:rPr lang="en-GB" dirty="0"/>
              <a:t>It could be lifted to let people in or out of the castle.</a:t>
            </a:r>
          </a:p>
        </p:txBody>
      </p:sp>
      <p:sp>
        <p:nvSpPr>
          <p:cNvPr id="5" name="TextBox 21"/>
          <p:cNvSpPr txBox="1">
            <a:spLocks noChangeArrowheads="1"/>
          </p:cNvSpPr>
          <p:nvPr/>
        </p:nvSpPr>
        <p:spPr bwMode="auto">
          <a:xfrm>
            <a:off x="2789545" y="6245477"/>
            <a:ext cx="3564910" cy="9757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“</a:t>
            </a:r>
            <a:r>
              <a:rPr lang="en-GB" altLang="en-US" sz="500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  <a:hlinkClick r:id="rId7"/>
              </a:rPr>
              <a:t>Bodiam Castle portcullis and machicolations</a:t>
            </a:r>
            <a:r>
              <a:rPr lang="en-GB" altLang="en-US" sz="5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” by [</a:t>
            </a:r>
            <a:r>
              <a:rPr lang="en-GB" altLang="en-US" sz="500" b="1" dirty="0" err="1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exfordy</a:t>
            </a:r>
            <a:r>
              <a:rPr lang="en-GB" altLang="en-US" sz="5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] is licensed under </a:t>
            </a:r>
            <a:r>
              <a:rPr lang="en-GB" altLang="en-US" sz="500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  <a:hlinkClick r:id="rId8"/>
              </a:rPr>
              <a:t>CC BY 2.0</a:t>
            </a:r>
            <a:endParaRPr lang="en-GB" altLang="en-US" sz="500" b="1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3737" y="671248"/>
            <a:ext cx="609600" cy="6096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129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1637"/>
    </mc:Choice>
    <mc:Fallback>
      <p:transition spd="slow" advClick="0" advTm="416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17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7" objId="2"/>
        <p14:stopEvt time="41637" objId="2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7925" y="2743200"/>
            <a:ext cx="4273549" cy="2849032"/>
          </a:xfrm>
          <a:prstGeom prst="roundRect">
            <a:avLst>
              <a:gd name="adj" fmla="val 4869"/>
            </a:avLst>
          </a:prstGeom>
          <a:ln w="28575">
            <a:solidFill>
              <a:srgbClr val="EA516C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9262" y="2721985"/>
            <a:ext cx="2314037" cy="3394353"/>
          </a:xfrm>
          <a:prstGeom prst="roundRect">
            <a:avLst>
              <a:gd name="adj" fmla="val 4869"/>
            </a:avLst>
          </a:prstGeom>
          <a:ln w="28575">
            <a:solidFill>
              <a:srgbClr val="EA516C"/>
            </a:solidFill>
          </a:ln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4A3682"/>
                </a:solidFill>
                <a:latin typeface="+mn-lt"/>
              </a:rPr>
              <a:t>Door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755650" y="1473201"/>
            <a:ext cx="7618805" cy="1487282"/>
          </a:xfrm>
          <a:prstGeom prst="roundRect">
            <a:avLst>
              <a:gd name="adj" fmla="val 8754"/>
            </a:avLst>
          </a:prstGeom>
          <a:solidFill>
            <a:srgbClr val="4A36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r>
              <a:rPr lang="en-GB" dirty="0"/>
              <a:t>The entrance to the castle was protected by a thick, iron-studded wooden door.</a:t>
            </a:r>
          </a:p>
          <a:p>
            <a:endParaRPr lang="en-GB" dirty="0"/>
          </a:p>
          <a:p>
            <a:r>
              <a:rPr lang="en-GB" dirty="0"/>
              <a:t>It was big and strong so that enemies could not break the door down and enter the castle.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55650" y="863601"/>
            <a:ext cx="609600" cy="6096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689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6357"/>
    </mc:Choice>
    <mc:Fallback>
      <p:transition spd="slow" advClick="0" advTm="263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3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3" objId="2"/>
        <p14:stopEvt time="26357" objId="2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9331" y="2206531"/>
            <a:ext cx="5386817" cy="3591212"/>
          </a:xfrm>
          <a:prstGeom prst="roundRect">
            <a:avLst>
              <a:gd name="adj" fmla="val 4869"/>
            </a:avLst>
          </a:prstGeom>
          <a:ln w="28575">
            <a:solidFill>
              <a:srgbClr val="EA516C"/>
            </a:solidFill>
          </a:ln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4A3682"/>
                </a:solidFill>
                <a:latin typeface="+mn-lt"/>
              </a:rPr>
              <a:t>Battlements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755651" y="1473202"/>
            <a:ext cx="7632699" cy="1052716"/>
          </a:xfrm>
          <a:prstGeom prst="roundRect">
            <a:avLst>
              <a:gd name="adj" fmla="val 9256"/>
            </a:avLst>
          </a:prstGeom>
          <a:solidFill>
            <a:srgbClr val="4A36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r>
              <a:rPr lang="en-GB" dirty="0"/>
              <a:t>At the top of the castle walls were the </a:t>
            </a:r>
            <a:r>
              <a:rPr lang="en-GB" b="1" dirty="0"/>
              <a:t>battlements</a:t>
            </a:r>
            <a:r>
              <a:rPr lang="en-GB" dirty="0"/>
              <a:t>.</a:t>
            </a:r>
          </a:p>
          <a:p>
            <a:endParaRPr lang="en-GB" dirty="0"/>
          </a:p>
          <a:p>
            <a:r>
              <a:rPr lang="en-GB" dirty="0"/>
              <a:t>The battlements look a bit like teeth. 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5651" y="558802"/>
            <a:ext cx="609600" cy="6096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874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1408"/>
    </mc:Choice>
    <mc:Fallback>
      <p:transition spd="slow" advClick="0" advTm="114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3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1" objId="3"/>
        <p14:stopEvt time="11408" objId="3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3311" y="2037030"/>
            <a:ext cx="5595040" cy="3730027"/>
          </a:xfrm>
          <a:prstGeom prst="roundRect">
            <a:avLst>
              <a:gd name="adj" fmla="val 4869"/>
            </a:avLst>
          </a:prstGeom>
          <a:ln w="28575">
            <a:solidFill>
              <a:srgbClr val="EA516C"/>
            </a:solidFill>
          </a:ln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4A3682"/>
                </a:solidFill>
                <a:latin typeface="+mn-lt"/>
              </a:rPr>
              <a:t>Battlements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755651" y="1473201"/>
            <a:ext cx="3436103" cy="4619623"/>
          </a:xfrm>
          <a:prstGeom prst="roundRect">
            <a:avLst>
              <a:gd name="adj" fmla="val 4479"/>
            </a:avLst>
          </a:prstGeom>
          <a:solidFill>
            <a:srgbClr val="4A36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r>
              <a:rPr lang="en-GB" dirty="0"/>
              <a:t>The soldiers stood behind the wall and tried to protect the people inside the castle.</a:t>
            </a:r>
          </a:p>
          <a:p>
            <a:endParaRPr lang="en-GB" dirty="0"/>
          </a:p>
          <a:p>
            <a:r>
              <a:rPr lang="en-GB" dirty="0"/>
              <a:t>They looked through the gaps (called </a:t>
            </a:r>
            <a:r>
              <a:rPr lang="en-GB" b="1" dirty="0"/>
              <a:t>crenels</a:t>
            </a:r>
            <a:r>
              <a:rPr lang="en-GB" dirty="0"/>
              <a:t>) and shot arrows at any attackers.</a:t>
            </a:r>
          </a:p>
          <a:p>
            <a:endParaRPr lang="en-GB" dirty="0"/>
          </a:p>
          <a:p>
            <a:r>
              <a:rPr lang="en-GB" dirty="0"/>
              <a:t>They shielded their bodies behind the raised sections (called </a:t>
            </a:r>
            <a:r>
              <a:rPr lang="en-GB" b="1" dirty="0" err="1"/>
              <a:t>merlons</a:t>
            </a:r>
            <a:r>
              <a:rPr lang="en-GB" dirty="0"/>
              <a:t>) to avoid being shot at themselves.</a:t>
            </a:r>
          </a:p>
          <a:p>
            <a:endParaRPr lang="en-GB" dirty="0"/>
          </a:p>
        </p:txBody>
      </p:sp>
      <p:grpSp>
        <p:nvGrpSpPr>
          <p:cNvPr id="7" name="Group 6"/>
          <p:cNvGrpSpPr/>
          <p:nvPr/>
        </p:nvGrpSpPr>
        <p:grpSpPr>
          <a:xfrm>
            <a:off x="5130586" y="1475182"/>
            <a:ext cx="1131683" cy="1448144"/>
            <a:chOff x="5130586" y="1475182"/>
            <a:chExt cx="1131683" cy="1448144"/>
          </a:xfrm>
        </p:grpSpPr>
        <p:cxnSp>
          <p:nvCxnSpPr>
            <p:cNvPr id="4" name="Straight Arrow Connector 3"/>
            <p:cNvCxnSpPr/>
            <p:nvPr/>
          </p:nvCxnSpPr>
          <p:spPr>
            <a:xfrm flipH="1">
              <a:off x="6047173" y="1883625"/>
              <a:ext cx="11947" cy="1039701"/>
            </a:xfrm>
            <a:prstGeom prst="straightConnector1">
              <a:avLst/>
            </a:prstGeom>
            <a:ln w="76200">
              <a:solidFill>
                <a:srgbClr val="EA516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ounded Rectangle 7"/>
            <p:cNvSpPr/>
            <p:nvPr/>
          </p:nvSpPr>
          <p:spPr>
            <a:xfrm>
              <a:off x="5130586" y="1475182"/>
              <a:ext cx="1131683" cy="427493"/>
            </a:xfrm>
            <a:prstGeom prst="roundRect">
              <a:avLst>
                <a:gd name="adj" fmla="val 50000"/>
              </a:avLst>
            </a:prstGeom>
            <a:solidFill>
              <a:srgbClr val="EA51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r>
                <a:rPr lang="en-GB" b="1" dirty="0"/>
                <a:t>crenel</a:t>
              </a:r>
              <a:endParaRPr lang="en-GB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310926" y="1475181"/>
            <a:ext cx="1131683" cy="1058846"/>
            <a:chOff x="6310926" y="1475181"/>
            <a:chExt cx="1131683" cy="1058846"/>
          </a:xfrm>
        </p:grpSpPr>
        <p:cxnSp>
          <p:nvCxnSpPr>
            <p:cNvPr id="10" name="Straight Arrow Connector 9"/>
            <p:cNvCxnSpPr/>
            <p:nvPr/>
          </p:nvCxnSpPr>
          <p:spPr>
            <a:xfrm flipH="1">
              <a:off x="6544652" y="1883624"/>
              <a:ext cx="1" cy="650403"/>
            </a:xfrm>
            <a:prstGeom prst="straightConnector1">
              <a:avLst/>
            </a:prstGeom>
            <a:ln w="76200">
              <a:solidFill>
                <a:srgbClr val="EA516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ounded Rectangle 8"/>
            <p:cNvSpPr/>
            <p:nvPr/>
          </p:nvSpPr>
          <p:spPr>
            <a:xfrm>
              <a:off x="6310926" y="1475181"/>
              <a:ext cx="1131683" cy="427493"/>
            </a:xfrm>
            <a:prstGeom prst="roundRect">
              <a:avLst>
                <a:gd name="adj" fmla="val 50000"/>
              </a:avLst>
            </a:prstGeom>
            <a:solidFill>
              <a:srgbClr val="EA51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r>
                <a:rPr lang="en-GB" b="1" dirty="0" err="1"/>
                <a:t>merlon</a:t>
              </a:r>
              <a:endParaRPr lang="en-GB" dirty="0"/>
            </a:p>
          </p:txBody>
        </p:sp>
      </p:grp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6172" y="671248"/>
            <a:ext cx="609600" cy="6096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001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7178"/>
    </mc:Choice>
    <mc:Fallback>
      <p:transition spd="slow" advClick="0" advTm="271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7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0" objId="3"/>
        <p14:stopEvt time="26801" objId="3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7112" y="2489702"/>
            <a:ext cx="5581465" cy="3301425"/>
          </a:xfrm>
          <a:prstGeom prst="roundRect">
            <a:avLst>
              <a:gd name="adj" fmla="val 4869"/>
            </a:avLst>
          </a:prstGeom>
          <a:ln w="28575">
            <a:solidFill>
              <a:srgbClr val="EA516C"/>
            </a:solidFill>
          </a:ln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4A3682"/>
                </a:solidFill>
                <a:latin typeface="+mn-lt"/>
              </a:rPr>
              <a:t>Arrow Slits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755651" y="1473202"/>
            <a:ext cx="7632699" cy="1333372"/>
          </a:xfrm>
          <a:prstGeom prst="roundRect">
            <a:avLst>
              <a:gd name="adj" fmla="val 11293"/>
            </a:avLst>
          </a:prstGeom>
          <a:solidFill>
            <a:srgbClr val="4A36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r>
              <a:rPr lang="en-GB" dirty="0"/>
              <a:t>Some castles also had </a:t>
            </a:r>
            <a:r>
              <a:rPr lang="en-GB" b="1" dirty="0"/>
              <a:t>arrow slits</a:t>
            </a:r>
            <a:r>
              <a:rPr lang="en-GB" dirty="0"/>
              <a:t>. </a:t>
            </a:r>
          </a:p>
          <a:p>
            <a:endParaRPr lang="en-GB" dirty="0"/>
          </a:p>
          <a:p>
            <a:r>
              <a:rPr lang="en-GB" dirty="0"/>
              <a:t>Soldiers could see and shoot arrows through these thin gaps in the wall, without getting shot. 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7612" y="671248"/>
            <a:ext cx="609600" cy="6096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369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5215"/>
    </mc:Choice>
    <mc:Fallback>
      <p:transition spd="slow" advClick="0" advTm="252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7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1" objId="3"/>
        <p14:stopEvt time="24810" objId="3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9274" y="1473202"/>
            <a:ext cx="6559551" cy="4369618"/>
          </a:xfrm>
          <a:prstGeom prst="roundRect">
            <a:avLst>
              <a:gd name="adj" fmla="val 4869"/>
            </a:avLst>
          </a:prstGeom>
          <a:ln w="28575">
            <a:solidFill>
              <a:srgbClr val="EA516C"/>
            </a:solidFill>
          </a:ln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4A3682"/>
                </a:solidFill>
                <a:latin typeface="+mn-lt"/>
              </a:rPr>
              <a:t>Castles Around the World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755652" y="3962401"/>
            <a:ext cx="3168648" cy="2166938"/>
          </a:xfrm>
          <a:prstGeom prst="roundRect">
            <a:avLst>
              <a:gd name="adj" fmla="val 7194"/>
            </a:avLst>
          </a:prstGeom>
          <a:solidFill>
            <a:srgbClr val="4A36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r>
              <a:rPr lang="en-GB" spc="-20" dirty="0"/>
              <a:t>Lots of different castles were built in different countries around the world.</a:t>
            </a:r>
          </a:p>
          <a:p>
            <a:endParaRPr lang="en-GB" dirty="0"/>
          </a:p>
          <a:p>
            <a:r>
              <a:rPr lang="en-GB" dirty="0"/>
              <a:t>There are lots of different styles of castle. </a:t>
            </a: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14611" y="1439781"/>
            <a:ext cx="609600" cy="6096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7198" y="425231"/>
            <a:ext cx="609600" cy="60960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992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9570"/>
    </mc:Choice>
    <mc:Fallback>
      <p:transition spd="slow" advClick="0" advTm="595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2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8231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01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14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1" objId="6"/>
        <p14:playEvt time="18291" objId="5"/>
        <p14:stopEvt time="18355" objId="6"/>
        <p14:stopEvt time="58423" objId="5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 err="1">
                <a:solidFill>
                  <a:srgbClr val="4A3682"/>
                </a:solidFill>
              </a:rPr>
              <a:t>Neuschwanstein</a:t>
            </a:r>
            <a:r>
              <a:rPr lang="en-GB" sz="3600" dirty="0">
                <a:solidFill>
                  <a:srgbClr val="4A3682"/>
                </a:solidFill>
              </a:rPr>
              <a:t>, Germany</a:t>
            </a:r>
            <a:endParaRPr lang="en-GB" sz="3600" dirty="0">
              <a:solidFill>
                <a:srgbClr val="4A3682"/>
              </a:solidFill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132" y="1473201"/>
            <a:ext cx="6984205" cy="4656137"/>
          </a:xfrm>
          <a:prstGeom prst="roundRect">
            <a:avLst>
              <a:gd name="adj" fmla="val 4869"/>
            </a:avLst>
          </a:prstGeom>
          <a:ln w="28575">
            <a:solidFill>
              <a:srgbClr val="EA516C"/>
            </a:solidFill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016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380"/>
    </mc:Choice>
    <mc:Fallback>
      <p:transition spd="slow" advClick="0" advTm="53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 err="1">
                <a:solidFill>
                  <a:srgbClr val="4A3682"/>
                </a:solidFill>
              </a:rPr>
              <a:t>Eilean</a:t>
            </a:r>
            <a:r>
              <a:rPr lang="en-GB" sz="3600" dirty="0">
                <a:solidFill>
                  <a:srgbClr val="4A3682"/>
                </a:solidFill>
              </a:rPr>
              <a:t> </a:t>
            </a:r>
            <a:r>
              <a:rPr lang="en-GB" sz="3600" dirty="0" err="1">
                <a:solidFill>
                  <a:srgbClr val="4A3682"/>
                </a:solidFill>
              </a:rPr>
              <a:t>Donan</a:t>
            </a:r>
            <a:r>
              <a:rPr lang="en-GB" sz="3600" dirty="0">
                <a:solidFill>
                  <a:srgbClr val="4A3682"/>
                </a:solidFill>
              </a:rPr>
              <a:t> Castle, Scotland</a:t>
            </a:r>
            <a:endParaRPr lang="en-GB" sz="3600" dirty="0">
              <a:solidFill>
                <a:srgbClr val="4A3682"/>
              </a:solidFill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8631" y="1473201"/>
            <a:ext cx="6337207" cy="4656137"/>
          </a:xfrm>
          <a:prstGeom prst="roundRect">
            <a:avLst>
              <a:gd name="adj" fmla="val 4869"/>
            </a:avLst>
          </a:prstGeom>
          <a:ln w="28575">
            <a:solidFill>
              <a:srgbClr val="EA516C"/>
            </a:solidFill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566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640"/>
    </mc:Choice>
    <mc:Fallback>
      <p:transition spd="slow" advClick="0" advTm="5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 err="1">
                <a:solidFill>
                  <a:srgbClr val="4A3682"/>
                </a:solidFill>
              </a:rPr>
              <a:t>Scaligero</a:t>
            </a:r>
            <a:r>
              <a:rPr lang="en-GB" sz="3600" dirty="0">
                <a:solidFill>
                  <a:srgbClr val="4A3682"/>
                </a:solidFill>
              </a:rPr>
              <a:t> Castle, Italy</a:t>
            </a:r>
            <a:endParaRPr lang="en-GB" sz="3600" dirty="0">
              <a:solidFill>
                <a:srgbClr val="4A3682"/>
              </a:solidFill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791" y="1473201"/>
            <a:ext cx="6868886" cy="4656137"/>
          </a:xfrm>
          <a:prstGeom prst="roundRect">
            <a:avLst>
              <a:gd name="adj" fmla="val 4869"/>
            </a:avLst>
          </a:prstGeom>
          <a:ln w="28575">
            <a:solidFill>
              <a:srgbClr val="EA516C"/>
            </a:solidFill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934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77"/>
    </mc:Choice>
    <mc:Fallback>
      <p:transition spd="slow" advClick="0" advTm="70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4A3682"/>
                </a:solidFill>
              </a:rPr>
              <a:t>Alnwick Castle, England</a:t>
            </a:r>
            <a:endParaRPr lang="en-GB" sz="3600" dirty="0">
              <a:solidFill>
                <a:srgbClr val="4A3682"/>
              </a:solidFill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3143" y="1473201"/>
            <a:ext cx="6208182" cy="4656137"/>
          </a:xfrm>
          <a:prstGeom prst="roundRect">
            <a:avLst>
              <a:gd name="adj" fmla="val 4869"/>
            </a:avLst>
          </a:prstGeom>
          <a:ln w="28575">
            <a:solidFill>
              <a:srgbClr val="EA516C"/>
            </a:solidFill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698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297"/>
    </mc:Choice>
    <mc:Fallback>
      <p:transition spd="slow" advClick="0" advTm="72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3220" y="1473201"/>
            <a:ext cx="6457559" cy="3379456"/>
          </a:xfrm>
          <a:prstGeom prst="roundRect">
            <a:avLst>
              <a:gd name="adj" fmla="val 4869"/>
            </a:avLst>
          </a:prstGeom>
          <a:ln w="28575">
            <a:solidFill>
              <a:srgbClr val="EA516C"/>
            </a:solidFill>
          </a:ln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4A3682"/>
                </a:solidFill>
              </a:rPr>
              <a:t>What Is a Castle?</a:t>
            </a:r>
            <a:endParaRPr lang="en-GB" sz="3600" dirty="0">
              <a:solidFill>
                <a:srgbClr val="4A3682"/>
              </a:solidFill>
              <a:latin typeface="+mn-lt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755650" y="4714184"/>
            <a:ext cx="7632700" cy="672627"/>
          </a:xfrm>
          <a:prstGeom prst="roundRect">
            <a:avLst>
              <a:gd name="adj" fmla="val 16830"/>
            </a:avLst>
          </a:prstGeom>
          <a:solidFill>
            <a:srgbClr val="4A36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r>
              <a:rPr lang="en-GB" dirty="0"/>
              <a:t>Castles are a type of home. The people who lived in castles were usually kings, queens or lords and their families.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50884" y="5469286"/>
            <a:ext cx="7637465" cy="660052"/>
          </a:xfrm>
          <a:prstGeom prst="roundRect">
            <a:avLst>
              <a:gd name="adj" fmla="val 19727"/>
            </a:avLst>
          </a:prstGeom>
          <a:solidFill>
            <a:srgbClr val="4A36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r>
              <a:rPr lang="en-GB" dirty="0"/>
              <a:t>There would also be soldiers, cooks, cleaners and other people who lived inside and helped to look after and protect the king, queen or lord.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8420" y="517564"/>
            <a:ext cx="609600" cy="6096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739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6294"/>
    </mc:Choice>
    <mc:Fallback>
      <p:transition spd="slow" advClick="0" advTm="262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9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0" objId="4"/>
        <p14:stopEvt time="26057" objId="4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 err="1">
                <a:solidFill>
                  <a:srgbClr val="4A3682"/>
                </a:solidFill>
              </a:rPr>
              <a:t>Bobolice</a:t>
            </a:r>
            <a:r>
              <a:rPr lang="en-GB" sz="3600" dirty="0">
                <a:solidFill>
                  <a:srgbClr val="4A3682"/>
                </a:solidFill>
              </a:rPr>
              <a:t> Castle, Poland</a:t>
            </a:r>
            <a:endParaRPr lang="en-GB" sz="3600" dirty="0">
              <a:solidFill>
                <a:srgbClr val="4A3682"/>
              </a:solidFill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714" y="1473201"/>
            <a:ext cx="6983041" cy="4656137"/>
          </a:xfrm>
          <a:prstGeom prst="roundRect">
            <a:avLst>
              <a:gd name="adj" fmla="val 4869"/>
            </a:avLst>
          </a:prstGeom>
          <a:ln w="28575">
            <a:solidFill>
              <a:srgbClr val="EA516C"/>
            </a:solidFill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891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275"/>
    </mc:Choice>
    <mc:Fallback>
      <p:transition spd="slow" advClick="0" advTm="72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4A3682"/>
                </a:solidFill>
              </a:rPr>
              <a:t>Swallow’s Nest, Crimea</a:t>
            </a:r>
            <a:endParaRPr lang="en-GB" sz="3600" dirty="0">
              <a:solidFill>
                <a:srgbClr val="4A3682"/>
              </a:solidFill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132" y="1473730"/>
            <a:ext cx="6984205" cy="4655078"/>
          </a:xfrm>
          <a:prstGeom prst="roundRect">
            <a:avLst>
              <a:gd name="adj" fmla="val 4869"/>
            </a:avLst>
          </a:prstGeom>
          <a:ln w="28575">
            <a:solidFill>
              <a:srgbClr val="EA516C"/>
            </a:solidFill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624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325"/>
    </mc:Choice>
    <mc:Fallback>
      <p:transition spd="slow" advClick="0" advTm="63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13"/>
    </mc:Choice>
    <mc:Fallback>
      <p:transition spd="slow" advClick="0" advTm="80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5881" y="1817133"/>
            <a:ext cx="7122233" cy="4312205"/>
          </a:xfrm>
          <a:prstGeom prst="roundRect">
            <a:avLst>
              <a:gd name="adj" fmla="val 4869"/>
            </a:avLst>
          </a:prstGeom>
          <a:ln w="28575">
            <a:solidFill>
              <a:srgbClr val="EA516C"/>
            </a:solidFill>
          </a:ln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4A3682"/>
                </a:solidFill>
              </a:rPr>
              <a:t>Castles</a:t>
            </a:r>
            <a:endParaRPr lang="en-GB" sz="3600" dirty="0">
              <a:solidFill>
                <a:srgbClr val="4A3682"/>
              </a:solidFill>
              <a:latin typeface="+mn-lt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755651" y="1473201"/>
            <a:ext cx="3309356" cy="1061769"/>
          </a:xfrm>
          <a:prstGeom prst="roundRect">
            <a:avLst>
              <a:gd name="adj" fmla="val 13239"/>
            </a:avLst>
          </a:prstGeom>
          <a:solidFill>
            <a:srgbClr val="4A36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r>
              <a:rPr lang="en-GB" dirty="0"/>
              <a:t>Castles were designed to keep the people inside safe and to stop enemies from getting in.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961300" y="1473201"/>
            <a:ext cx="3427048" cy="808272"/>
          </a:xfrm>
          <a:prstGeom prst="roundRect">
            <a:avLst>
              <a:gd name="adj" fmla="val 15646"/>
            </a:avLst>
          </a:prstGeom>
          <a:solidFill>
            <a:srgbClr val="4A36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r>
              <a:rPr lang="en-GB" dirty="0"/>
              <a:t>Castles have many features to stop people from attacking.</a:t>
            </a: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02377" y="671248"/>
            <a:ext cx="609600" cy="60960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973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436"/>
    </mc:Choice>
    <mc:Fallback>
      <p:transition spd="slow" advClick="0" advTm="204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5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0" objId="6"/>
        <p14:stopEvt time="19662" objId="6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29261" y="1735139"/>
            <a:ext cx="6757235" cy="4394199"/>
          </a:xfrm>
          <a:prstGeom prst="roundRect">
            <a:avLst>
              <a:gd name="adj" fmla="val 4869"/>
            </a:avLst>
          </a:prstGeom>
          <a:ln w="28575">
            <a:solidFill>
              <a:srgbClr val="EA516C"/>
            </a:solidFill>
          </a:ln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4A3682"/>
                </a:solidFill>
                <a:latin typeface="+mn-lt"/>
              </a:rPr>
              <a:t>Bailey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755650" y="1396184"/>
            <a:ext cx="4486305" cy="642638"/>
          </a:xfrm>
          <a:prstGeom prst="roundRect">
            <a:avLst>
              <a:gd name="adj" fmla="val 20272"/>
            </a:avLst>
          </a:prstGeom>
          <a:solidFill>
            <a:srgbClr val="4A36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r>
              <a:rPr lang="en-GB" dirty="0"/>
              <a:t>Inside the castles walls was the </a:t>
            </a:r>
            <a:r>
              <a:rPr lang="en-GB" b="1" dirty="0"/>
              <a:t>bailey</a:t>
            </a:r>
            <a:r>
              <a:rPr lang="en-GB" dirty="0"/>
              <a:t> – the area where people lived and worked.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755650" y="2736820"/>
            <a:ext cx="3702050" cy="567892"/>
            <a:chOff x="755650" y="2736820"/>
            <a:chExt cx="3702050" cy="567892"/>
          </a:xfrm>
        </p:grpSpPr>
        <p:sp>
          <p:nvSpPr>
            <p:cNvPr id="9" name="Rounded Rectangle 8"/>
            <p:cNvSpPr/>
            <p:nvPr/>
          </p:nvSpPr>
          <p:spPr>
            <a:xfrm>
              <a:off x="755650" y="2736820"/>
              <a:ext cx="1572583" cy="427493"/>
            </a:xfrm>
            <a:prstGeom prst="roundRect">
              <a:avLst>
                <a:gd name="adj" fmla="val 50000"/>
              </a:avLst>
            </a:prstGeom>
            <a:solidFill>
              <a:srgbClr val="EA51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r>
                <a:rPr lang="en-GB" b="1" dirty="0"/>
                <a:t>bailey</a:t>
              </a:r>
              <a:endParaRPr lang="en-GB" dirty="0"/>
            </a:p>
          </p:txBody>
        </p:sp>
        <p:cxnSp>
          <p:nvCxnSpPr>
            <p:cNvPr id="4" name="Straight Arrow Connector 3"/>
            <p:cNvCxnSpPr/>
            <p:nvPr/>
          </p:nvCxnSpPr>
          <p:spPr>
            <a:xfrm>
              <a:off x="2286000" y="2956111"/>
              <a:ext cx="2171700" cy="348601"/>
            </a:xfrm>
            <a:prstGeom prst="straightConnector1">
              <a:avLst/>
            </a:prstGeom>
            <a:ln w="76200">
              <a:solidFill>
                <a:srgbClr val="EA516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6143625" y="4427932"/>
            <a:ext cx="2244725" cy="427493"/>
            <a:chOff x="6143625" y="4427932"/>
            <a:chExt cx="2244725" cy="427493"/>
          </a:xfrm>
        </p:grpSpPr>
        <p:sp>
          <p:nvSpPr>
            <p:cNvPr id="8" name="Rounded Rectangle 7"/>
            <p:cNvSpPr/>
            <p:nvPr/>
          </p:nvSpPr>
          <p:spPr>
            <a:xfrm>
              <a:off x="6815767" y="4427932"/>
              <a:ext cx="1572583" cy="427493"/>
            </a:xfrm>
            <a:prstGeom prst="roundRect">
              <a:avLst>
                <a:gd name="adj" fmla="val 50000"/>
              </a:avLst>
            </a:prstGeom>
            <a:solidFill>
              <a:srgbClr val="EA51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r>
                <a:rPr lang="en-GB" b="1" dirty="0"/>
                <a:t>castle wall</a:t>
              </a: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H="1" flipV="1">
              <a:off x="6143625" y="4446983"/>
              <a:ext cx="790575" cy="194695"/>
            </a:xfrm>
            <a:prstGeom prst="straightConnector1">
              <a:avLst/>
            </a:prstGeom>
            <a:ln w="76200">
              <a:solidFill>
                <a:srgbClr val="EA516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7198" y="525763"/>
            <a:ext cx="609600" cy="6096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74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8301"/>
    </mc:Choice>
    <mc:Fallback>
      <p:transition spd="slow" advClick="0" advTm="283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2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4" objId="3"/>
        <p14:stopEvt time="28276" objId="3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1133" y="2200807"/>
            <a:ext cx="4927217" cy="3272555"/>
          </a:xfrm>
          <a:prstGeom prst="roundRect">
            <a:avLst>
              <a:gd name="adj" fmla="val 4869"/>
            </a:avLst>
          </a:prstGeom>
          <a:ln w="28575">
            <a:solidFill>
              <a:srgbClr val="EA516C"/>
            </a:solidFill>
          </a:ln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4A3682"/>
                </a:solidFill>
                <a:latin typeface="+mn-lt"/>
              </a:rPr>
              <a:t>Keep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740157" y="1473201"/>
            <a:ext cx="2907917" cy="4619623"/>
          </a:xfrm>
          <a:prstGeom prst="roundRect">
            <a:avLst>
              <a:gd name="adj" fmla="val 7194"/>
            </a:avLst>
          </a:prstGeom>
          <a:solidFill>
            <a:srgbClr val="4A36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r>
              <a:rPr lang="en-GB" dirty="0"/>
              <a:t>Inside the castle walls was also the </a:t>
            </a:r>
            <a:r>
              <a:rPr lang="en-GB" b="1" dirty="0"/>
              <a:t>keep</a:t>
            </a:r>
            <a:r>
              <a:rPr lang="en-GB" dirty="0"/>
              <a:t>. </a:t>
            </a:r>
          </a:p>
          <a:p>
            <a:endParaRPr lang="en-GB" dirty="0"/>
          </a:p>
          <a:p>
            <a:r>
              <a:rPr lang="en-GB" dirty="0"/>
              <a:t>The keep was the safest part of the castle. The kings, queens or lords could hide here when the castle was in danger.</a:t>
            </a:r>
          </a:p>
          <a:p>
            <a:endParaRPr lang="en-GB" dirty="0"/>
          </a:p>
          <a:p>
            <a:r>
              <a:rPr lang="en-GB" dirty="0"/>
              <a:t>In some castles, the keep was built on a special mound called a </a:t>
            </a:r>
            <a:r>
              <a:rPr lang="en-GB" b="1" dirty="0"/>
              <a:t>motte</a:t>
            </a:r>
            <a:r>
              <a:rPr lang="en-GB" dirty="0"/>
              <a:t>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369050" y="1996585"/>
            <a:ext cx="1572583" cy="2189348"/>
            <a:chOff x="6369050" y="1996585"/>
            <a:chExt cx="1572583" cy="2189348"/>
          </a:xfrm>
        </p:grpSpPr>
        <p:cxnSp>
          <p:nvCxnSpPr>
            <p:cNvPr id="11" name="Straight Arrow Connector 10"/>
            <p:cNvCxnSpPr/>
            <p:nvPr/>
          </p:nvCxnSpPr>
          <p:spPr>
            <a:xfrm flipH="1">
              <a:off x="7343773" y="2366175"/>
              <a:ext cx="38102" cy="1819758"/>
            </a:xfrm>
            <a:prstGeom prst="straightConnector1">
              <a:avLst/>
            </a:prstGeom>
            <a:ln w="76200">
              <a:solidFill>
                <a:srgbClr val="EA516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ounded Rectangle 7"/>
            <p:cNvSpPr/>
            <p:nvPr/>
          </p:nvSpPr>
          <p:spPr>
            <a:xfrm>
              <a:off x="6369050" y="1996585"/>
              <a:ext cx="1572583" cy="427493"/>
            </a:xfrm>
            <a:prstGeom prst="roundRect">
              <a:avLst>
                <a:gd name="adj" fmla="val 50000"/>
              </a:avLst>
            </a:prstGeom>
            <a:solidFill>
              <a:srgbClr val="EA51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r>
                <a:rPr lang="en-GB" b="1" dirty="0"/>
                <a:t>castle wall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276411" y="4670356"/>
            <a:ext cx="1572583" cy="1016752"/>
            <a:chOff x="5276411" y="4670356"/>
            <a:chExt cx="1572583" cy="1016752"/>
          </a:xfrm>
        </p:grpSpPr>
        <p:cxnSp>
          <p:nvCxnSpPr>
            <p:cNvPr id="12" name="Straight Arrow Connector 11"/>
            <p:cNvCxnSpPr/>
            <p:nvPr/>
          </p:nvCxnSpPr>
          <p:spPr>
            <a:xfrm flipH="1" flipV="1">
              <a:off x="5378487" y="4670356"/>
              <a:ext cx="377867" cy="803004"/>
            </a:xfrm>
            <a:prstGeom prst="straightConnector1">
              <a:avLst/>
            </a:prstGeom>
            <a:ln w="76200">
              <a:solidFill>
                <a:srgbClr val="EA516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ounded Rectangle 8"/>
            <p:cNvSpPr/>
            <p:nvPr/>
          </p:nvSpPr>
          <p:spPr>
            <a:xfrm>
              <a:off x="5276411" y="5259615"/>
              <a:ext cx="1572583" cy="427493"/>
            </a:xfrm>
            <a:prstGeom prst="roundRect">
              <a:avLst>
                <a:gd name="adj" fmla="val 50000"/>
              </a:avLst>
            </a:prstGeom>
            <a:solidFill>
              <a:srgbClr val="EA51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r>
                <a:rPr lang="en-GB" b="1" dirty="0"/>
                <a:t>motte</a:t>
              </a:r>
              <a:endParaRPr lang="en-GB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183771" y="1987059"/>
            <a:ext cx="1572583" cy="1478949"/>
            <a:chOff x="4183771" y="1987059"/>
            <a:chExt cx="1572583" cy="1478949"/>
          </a:xfrm>
        </p:grpSpPr>
        <p:cxnSp>
          <p:nvCxnSpPr>
            <p:cNvPr id="10" name="Straight Arrow Connector 9"/>
            <p:cNvCxnSpPr/>
            <p:nvPr/>
          </p:nvCxnSpPr>
          <p:spPr>
            <a:xfrm>
              <a:off x="5076823" y="2404275"/>
              <a:ext cx="0" cy="1061733"/>
            </a:xfrm>
            <a:prstGeom prst="straightConnector1">
              <a:avLst/>
            </a:prstGeom>
            <a:ln w="76200">
              <a:solidFill>
                <a:srgbClr val="EA516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ounded Rectangle 5"/>
            <p:cNvSpPr/>
            <p:nvPr/>
          </p:nvSpPr>
          <p:spPr>
            <a:xfrm>
              <a:off x="4183771" y="1987059"/>
              <a:ext cx="1572583" cy="427493"/>
            </a:xfrm>
            <a:prstGeom prst="roundRect">
              <a:avLst>
                <a:gd name="adj" fmla="val 50000"/>
              </a:avLst>
            </a:prstGeom>
            <a:solidFill>
              <a:srgbClr val="EA51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r>
                <a:rPr lang="en-GB" b="1" dirty="0"/>
                <a:t>keep</a:t>
              </a:r>
            </a:p>
          </p:txBody>
        </p:sp>
      </p:grp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9235" y="548560"/>
            <a:ext cx="609600" cy="609600"/>
          </a:xfrm>
          <a:prstGeom prst="rect">
            <a:avLst/>
          </a:prstGeom>
        </p:spPr>
      </p:pic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945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2919"/>
    </mc:Choice>
    <mc:Fallback>
      <p:transition spd="slow" advClick="0" advTm="329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9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1" objId="5"/>
        <p14:stopEvt time="32919" objId="5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650" y="1473201"/>
            <a:ext cx="6660321" cy="4440214"/>
          </a:xfrm>
          <a:prstGeom prst="roundRect">
            <a:avLst>
              <a:gd name="adj" fmla="val 4869"/>
            </a:avLst>
          </a:prstGeom>
          <a:ln w="28575">
            <a:solidFill>
              <a:srgbClr val="EA516C"/>
            </a:solidFill>
          </a:ln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4A3682"/>
                </a:solidFill>
              </a:rPr>
              <a:t>Location</a:t>
            </a:r>
            <a:endParaRPr lang="en-GB" sz="3600" dirty="0">
              <a:solidFill>
                <a:srgbClr val="4A3682"/>
              </a:solidFill>
              <a:latin typeface="+mn-lt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4023950" y="1717644"/>
            <a:ext cx="4364400" cy="545722"/>
          </a:xfrm>
          <a:prstGeom prst="roundRect">
            <a:avLst>
              <a:gd name="adj" fmla="val 25344"/>
            </a:avLst>
          </a:prstGeom>
          <a:solidFill>
            <a:srgbClr val="4A36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r>
              <a:rPr lang="en-GB" dirty="0"/>
              <a:t>Lots of castles were built on top of hills. 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204111" y="4907196"/>
            <a:ext cx="7184238" cy="432054"/>
          </a:xfrm>
          <a:prstGeom prst="roundRect">
            <a:avLst>
              <a:gd name="adj" fmla="val 31004"/>
            </a:avLst>
          </a:prstGeom>
          <a:solidFill>
            <a:srgbClr val="4A36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342900" indent="-342900">
              <a:buFont typeface="+mj-lt"/>
              <a:buAutoNum type="arabicPeriod"/>
            </a:pPr>
            <a:r>
              <a:rPr lang="en-GB" dirty="0"/>
              <a:t>It was hard for enemies to run up steep hills to get to the castle.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199276" y="5388658"/>
            <a:ext cx="7184238" cy="759124"/>
          </a:xfrm>
          <a:prstGeom prst="roundRect">
            <a:avLst>
              <a:gd name="adj" fmla="val 21686"/>
            </a:avLst>
          </a:prstGeom>
          <a:solidFill>
            <a:srgbClr val="4A36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342900" indent="-342900">
              <a:buFont typeface="+mj-lt"/>
              <a:buAutoNum type="arabicPeriod" startAt="2"/>
            </a:pPr>
            <a:r>
              <a:rPr lang="en-GB" dirty="0"/>
              <a:t>It gave the people in the castle an excellent view and meant that they could spot enemies a long way off.</a:t>
            </a: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71749" y="534097"/>
            <a:ext cx="609600" cy="609600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131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4896"/>
    </mc:Choice>
    <mc:Fallback>
      <p:transition spd="slow" advClick="0" advTm="348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38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7" objId="6"/>
        <p14:stopEvt time="33955" objId="6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01220" y="1494630"/>
            <a:ext cx="4287131" cy="4602169"/>
          </a:xfrm>
          <a:prstGeom prst="roundRect">
            <a:avLst>
              <a:gd name="adj" fmla="val 4869"/>
            </a:avLst>
          </a:prstGeom>
          <a:ln w="28575">
            <a:solidFill>
              <a:srgbClr val="EA516C"/>
            </a:solidFill>
          </a:ln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4A3682"/>
                </a:solidFill>
              </a:rPr>
              <a:t>High Walls</a:t>
            </a:r>
            <a:endParaRPr lang="en-GB" sz="3600" dirty="0">
              <a:solidFill>
                <a:srgbClr val="4A3682"/>
              </a:solidFill>
              <a:latin typeface="+mn-lt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755650" y="2499763"/>
            <a:ext cx="3816350" cy="1858474"/>
          </a:xfrm>
          <a:prstGeom prst="roundRect">
            <a:avLst>
              <a:gd name="adj" fmla="val 11589"/>
            </a:avLst>
          </a:prstGeom>
          <a:solidFill>
            <a:srgbClr val="4A36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r>
              <a:rPr lang="en-GB" dirty="0"/>
              <a:t>It was important that the castle walls were very high.</a:t>
            </a:r>
          </a:p>
          <a:p>
            <a:endParaRPr lang="en-GB" dirty="0"/>
          </a:p>
          <a:p>
            <a:r>
              <a:rPr lang="en-GB" dirty="0"/>
              <a:t>This made it harder for attackers to climb over the walls.</a:t>
            </a:r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01931" y="863601"/>
            <a:ext cx="609600" cy="609600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340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4115"/>
    </mc:Choice>
    <mc:Fallback>
      <p:transition spd="slow" advClick="0" advTm="241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7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7" objId="7"/>
        <p14:stopEvt time="23893" objId="7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5891" y="1473201"/>
            <a:ext cx="7332217" cy="4149001"/>
          </a:xfrm>
          <a:prstGeom prst="roundRect">
            <a:avLst>
              <a:gd name="adj" fmla="val 4869"/>
            </a:avLst>
          </a:prstGeom>
          <a:ln w="28575">
            <a:solidFill>
              <a:srgbClr val="EA516C"/>
            </a:solidFill>
          </a:ln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4A3682"/>
                </a:solidFill>
                <a:latin typeface="+mn-lt"/>
              </a:rPr>
              <a:t>Moat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630440" y="4781550"/>
            <a:ext cx="4757910" cy="1347788"/>
          </a:xfrm>
          <a:prstGeom prst="roundRect">
            <a:avLst>
              <a:gd name="adj" fmla="val 9987"/>
            </a:avLst>
          </a:prstGeom>
          <a:solidFill>
            <a:srgbClr val="4A36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r>
              <a:rPr lang="en-GB" dirty="0"/>
              <a:t>Some castles had </a:t>
            </a:r>
            <a:r>
              <a:rPr lang="en-GB" b="1" dirty="0"/>
              <a:t>moats</a:t>
            </a:r>
            <a:r>
              <a:rPr lang="en-GB" dirty="0"/>
              <a:t>. Water completely surrounded the castle.</a:t>
            </a:r>
          </a:p>
          <a:p>
            <a:endParaRPr lang="en-GB" dirty="0"/>
          </a:p>
          <a:p>
            <a:r>
              <a:rPr lang="en-GB" dirty="0"/>
              <a:t>This made it hard for people to attack it.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4548" y="671248"/>
            <a:ext cx="609600" cy="6096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352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392"/>
    </mc:Choice>
    <mc:Fallback>
      <p:transition spd="slow" advClick="0" advTm="203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3" objId="3"/>
        <p14:stopEvt time="20172" objId="3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4A3682"/>
                </a:solidFill>
                <a:latin typeface="+mn-lt"/>
              </a:rPr>
              <a:t>Drawbridge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5824" y="1473201"/>
            <a:ext cx="3469743" cy="4626324"/>
          </a:xfrm>
          <a:prstGeom prst="roundRect">
            <a:avLst>
              <a:gd name="adj" fmla="val 4869"/>
            </a:avLst>
          </a:prstGeom>
          <a:ln w="28575">
            <a:solidFill>
              <a:srgbClr val="EA516C"/>
            </a:solidFill>
          </a:ln>
        </p:spPr>
      </p:pic>
      <p:sp>
        <p:nvSpPr>
          <p:cNvPr id="6" name="Rounded Rectangle 5"/>
          <p:cNvSpPr/>
          <p:nvPr/>
        </p:nvSpPr>
        <p:spPr>
          <a:xfrm>
            <a:off x="755649" y="2437851"/>
            <a:ext cx="3906885" cy="2663824"/>
          </a:xfrm>
          <a:prstGeom prst="roundRect">
            <a:avLst>
              <a:gd name="adj" fmla="val 4479"/>
            </a:avLst>
          </a:prstGeom>
          <a:solidFill>
            <a:srgbClr val="4A36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r>
              <a:rPr lang="en-GB" dirty="0"/>
              <a:t>Lots of castles had a bridge over the moat, that led to the entrance.</a:t>
            </a:r>
          </a:p>
          <a:p>
            <a:endParaRPr lang="en-GB" dirty="0"/>
          </a:p>
          <a:p>
            <a:r>
              <a:rPr lang="en-GB" dirty="0"/>
              <a:t>The </a:t>
            </a:r>
            <a:r>
              <a:rPr lang="en-GB" b="1" dirty="0"/>
              <a:t>drawbridge</a:t>
            </a:r>
            <a:r>
              <a:rPr lang="en-GB" dirty="0"/>
              <a:t> could be pulled up to stop enemies from getting across the water and reaching the castle.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67246" y="863601"/>
            <a:ext cx="609600" cy="6096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906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9619"/>
    </mc:Choice>
    <mc:Fallback>
      <p:transition spd="slow" advClick="0" advTm="296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5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2" objId="2"/>
        <p14:stopEvt time="29619" objId="2"/>
      </p14:showEvtLst>
    </p:ext>
  </p:extLst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Template.potx" id="{F2D9965A-8C68-4F5E-A2B5-CF7E0DDA752E}" vid="{78487116-FFC1-4A12-BB7A-4083D6069C8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424</TotalTime>
  <Words>554</Words>
  <Application>Microsoft Office PowerPoint</Application>
  <PresentationFormat>On-screen Show (4:3)</PresentationFormat>
  <Paragraphs>74</Paragraphs>
  <Slides>22</Slides>
  <Notes>0</Notes>
  <HiddenSlides>0</HiddenSlides>
  <MMClips>38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Roboto</vt:lpstr>
      <vt:lpstr>Arial</vt:lpstr>
      <vt:lpstr>Calibri</vt:lpstr>
      <vt:lpstr>Twinkl</vt:lpstr>
      <vt:lpstr>Office Theme</vt:lpstr>
      <vt:lpstr>PowerPoint Presentation</vt:lpstr>
      <vt:lpstr>What Is a Castle?</vt:lpstr>
      <vt:lpstr>Castles</vt:lpstr>
      <vt:lpstr>Bailey</vt:lpstr>
      <vt:lpstr>Keep</vt:lpstr>
      <vt:lpstr>Location</vt:lpstr>
      <vt:lpstr>High Walls</vt:lpstr>
      <vt:lpstr>Moat</vt:lpstr>
      <vt:lpstr>Drawbridge</vt:lpstr>
      <vt:lpstr>Portcullis</vt:lpstr>
      <vt:lpstr>Door</vt:lpstr>
      <vt:lpstr>Battlements</vt:lpstr>
      <vt:lpstr>Battlements</vt:lpstr>
      <vt:lpstr>Arrow Slits</vt:lpstr>
      <vt:lpstr>Castles Around the World</vt:lpstr>
      <vt:lpstr>Neuschwanstein, Germany</vt:lpstr>
      <vt:lpstr>Eilean Donan Castle, Scotland</vt:lpstr>
      <vt:lpstr>Scaligero Castle, Italy</vt:lpstr>
      <vt:lpstr>Alnwick Castle, England</vt:lpstr>
      <vt:lpstr>Bobolice Castle, Poland</vt:lpstr>
      <vt:lpstr>Swallow’s Nest, Crimea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Twinkl Twinkl</dc:creator>
  <cp:lastModifiedBy>Catherine Pruitt</cp:lastModifiedBy>
  <cp:revision>36</cp:revision>
  <dcterms:created xsi:type="dcterms:W3CDTF">2020-03-10T17:04:32Z</dcterms:created>
  <dcterms:modified xsi:type="dcterms:W3CDTF">2021-02-20T16:59:49Z</dcterms:modified>
</cp:coreProperties>
</file>