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59" r:id="rId9"/>
    <p:sldId id="260" r:id="rId10"/>
    <p:sldId id="261" r:id="rId11"/>
    <p:sldId id="262" r:id="rId12"/>
    <p:sldId id="264" r:id="rId13"/>
    <p:sldId id="258" r:id="rId14"/>
    <p:sldId id="263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8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9CAAB-2013-024F-BE8C-88E32E812A77}" type="datetimeFigureOut">
              <a:rPr lang="en-US" smtClean="0"/>
              <a:pPr/>
              <a:t>10/16/11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89361-8159-AA41-87B6-79D8E89B19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9CAAB-2013-024F-BE8C-88E32E812A77}" type="datetimeFigureOut">
              <a:rPr lang="en-US" smtClean="0"/>
              <a:pPr/>
              <a:t>10/16/11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89361-8159-AA41-87B6-79D8E89B19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9CAAB-2013-024F-BE8C-88E32E812A77}" type="datetimeFigureOut">
              <a:rPr lang="en-US" smtClean="0"/>
              <a:pPr/>
              <a:t>10/16/11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89361-8159-AA41-87B6-79D8E89B19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9CAAB-2013-024F-BE8C-88E32E812A77}" type="datetimeFigureOut">
              <a:rPr lang="en-US" smtClean="0"/>
              <a:pPr/>
              <a:t>10/16/11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89361-8159-AA41-87B6-79D8E89B19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9CAAB-2013-024F-BE8C-88E32E812A77}" type="datetimeFigureOut">
              <a:rPr lang="en-US" smtClean="0"/>
              <a:pPr/>
              <a:t>10/16/11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89361-8159-AA41-87B6-79D8E89B19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9CAAB-2013-024F-BE8C-88E32E812A77}" type="datetimeFigureOut">
              <a:rPr lang="en-US" smtClean="0"/>
              <a:pPr/>
              <a:t>10/16/11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89361-8159-AA41-87B6-79D8E89B19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9CAAB-2013-024F-BE8C-88E32E812A77}" type="datetimeFigureOut">
              <a:rPr lang="en-US" smtClean="0"/>
              <a:pPr/>
              <a:t>10/16/11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89361-8159-AA41-87B6-79D8E89B19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9CAAB-2013-024F-BE8C-88E32E812A77}" type="datetimeFigureOut">
              <a:rPr lang="en-US" smtClean="0"/>
              <a:pPr/>
              <a:t>10/16/11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89361-8159-AA41-87B6-79D8E89B19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9CAAB-2013-024F-BE8C-88E32E812A77}" type="datetimeFigureOut">
              <a:rPr lang="en-US" smtClean="0"/>
              <a:pPr/>
              <a:t>10/16/11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89361-8159-AA41-87B6-79D8E89B19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9CAAB-2013-024F-BE8C-88E32E812A77}" type="datetimeFigureOut">
              <a:rPr lang="en-US" smtClean="0"/>
              <a:pPr/>
              <a:t>10/16/11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89361-8159-AA41-87B6-79D8E89B19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9CAAB-2013-024F-BE8C-88E32E812A77}" type="datetimeFigureOut">
              <a:rPr lang="en-US" smtClean="0"/>
              <a:pPr/>
              <a:t>10/16/11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89361-8159-AA41-87B6-79D8E89B19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9CAAB-2013-024F-BE8C-88E32E812A77}" type="datetimeFigureOut">
              <a:rPr lang="en-US" smtClean="0"/>
              <a:pPr/>
              <a:t>10/16/11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89361-8159-AA41-87B6-79D8E89B19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8.png"/><Relationship Id="rId3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4" Type="http://schemas.openxmlformats.org/officeDocument/2006/relationships/image" Target="../media/image42.png"/><Relationship Id="rId5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8.png"/><Relationship Id="rId1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7" Type="http://schemas.openxmlformats.org/officeDocument/2006/relationships/image" Target="../media/image14.png"/><Relationship Id="rId8" Type="http://schemas.openxmlformats.org/officeDocument/2006/relationships/image" Target="../media/image15.png"/><Relationship Id="rId9" Type="http://schemas.openxmlformats.org/officeDocument/2006/relationships/image" Target="../media/image16.png"/><Relationship Id="rId10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image" Target="../media/image29.png"/><Relationship Id="rId1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Relationship Id="rId3" Type="http://schemas.openxmlformats.org/officeDocument/2006/relationships/image" Target="../media/image21.png"/><Relationship Id="rId4" Type="http://schemas.openxmlformats.org/officeDocument/2006/relationships/image" Target="../media/image22.png"/><Relationship Id="rId5" Type="http://schemas.openxmlformats.org/officeDocument/2006/relationships/image" Target="../media/image23.png"/><Relationship Id="rId6" Type="http://schemas.openxmlformats.org/officeDocument/2006/relationships/image" Target="../media/image24.png"/><Relationship Id="rId7" Type="http://schemas.openxmlformats.org/officeDocument/2006/relationships/image" Target="../media/image25.png"/><Relationship Id="rId8" Type="http://schemas.openxmlformats.org/officeDocument/2006/relationships/image" Target="../media/image26.png"/><Relationship Id="rId9" Type="http://schemas.openxmlformats.org/officeDocument/2006/relationships/image" Target="../media/image27.png"/><Relationship Id="rId10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4" Type="http://schemas.openxmlformats.org/officeDocument/2006/relationships/image" Target="../media/image33.png"/><Relationship Id="rId5" Type="http://schemas.openxmlformats.org/officeDocument/2006/relationships/image" Target="../media/image34.png"/><Relationship Id="rId6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6.png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7.png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66036"/>
            <a:ext cx="7772400" cy="980208"/>
          </a:xfrm>
        </p:spPr>
        <p:txBody>
          <a:bodyPr/>
          <a:lstStyle/>
          <a:p>
            <a:r>
              <a:rPr lang="en-US" dirty="0" smtClean="0">
                <a:latin typeface="Marker Felt"/>
                <a:cs typeface="Marker Felt"/>
              </a:rPr>
              <a:t>Anglo Saxon Runes</a:t>
            </a:r>
            <a:endParaRPr lang="en-US" dirty="0">
              <a:latin typeface="Marker Felt"/>
              <a:cs typeface="Marker Fe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36163"/>
            <a:ext cx="6400800" cy="3802637"/>
          </a:xfrm>
        </p:spPr>
        <p:txBody>
          <a:bodyPr/>
          <a:lstStyle/>
          <a:p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Comic Sans MS"/>
                <a:cs typeface="Comic Sans MS"/>
              </a:rPr>
              <a:t>Runes were letters used by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Comic Sans MS"/>
                <a:cs typeface="Comic Sans MS"/>
              </a:rPr>
              <a:t>the</a:t>
            </a:r>
          </a:p>
          <a:p>
            <a:pPr algn="l"/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Comic Sans MS"/>
                <a:cs typeface="Comic Sans MS"/>
              </a:rPr>
              <a:t>Saxons to write short messages of ownership, like “This belongs to Offa”. </a:t>
            </a:r>
            <a:endParaRPr lang="en-US" u="sng" dirty="0">
              <a:solidFill>
                <a:schemeClr val="bg2">
                  <a:lumMod val="10000"/>
                </a:schemeClr>
              </a:solidFill>
              <a:latin typeface="Comic Sans MS"/>
              <a:cs typeface="Comic Sans M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6433" y="5058833"/>
            <a:ext cx="4622800" cy="88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/>
                <a:cs typeface="Comic Sans MS"/>
              </a:rPr>
              <a:t>Some are not what you would think!</a:t>
            </a:r>
            <a:endParaRPr lang="en-US" sz="32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4667" y="2239433"/>
            <a:ext cx="6237411" cy="27919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7333" y="5237163"/>
            <a:ext cx="4622800" cy="88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Comic Sans MS"/>
                <a:cs typeface="Comic Sans MS"/>
              </a:rPr>
              <a:t>The word RUNE means secret or mystery.</a:t>
            </a:r>
            <a:endParaRPr lang="en-US" sz="32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Comic Sans MS"/>
                <a:cs typeface="Comic Sans MS"/>
              </a:rPr>
              <a:t>Runes were used in religious ceremonies.</a:t>
            </a:r>
          </a:p>
          <a:p>
            <a:pPr>
              <a:buNone/>
            </a:pPr>
            <a:r>
              <a:rPr lang="en-US" dirty="0" smtClean="0">
                <a:latin typeface="Comic Sans MS"/>
                <a:cs typeface="Comic Sans MS"/>
              </a:rPr>
              <a:t>They were a charm or a spell as well as a </a:t>
            </a:r>
          </a:p>
          <a:p>
            <a:pPr>
              <a:buNone/>
            </a:pPr>
            <a:r>
              <a:rPr lang="en-US" dirty="0" smtClean="0">
                <a:latin typeface="Comic Sans MS"/>
                <a:cs typeface="Comic Sans MS"/>
              </a:rPr>
              <a:t>way of writing messages.</a:t>
            </a:r>
          </a:p>
          <a:p>
            <a:pPr>
              <a:buNone/>
            </a:pPr>
            <a:r>
              <a:rPr lang="en-US" dirty="0" smtClean="0">
                <a:latin typeface="Comic Sans MS"/>
                <a:cs typeface="Comic Sans MS"/>
              </a:rPr>
              <a:t>The Anglo Saxons believed that if you</a:t>
            </a:r>
          </a:p>
          <a:p>
            <a:pPr>
              <a:buNone/>
            </a:pPr>
            <a:r>
              <a:rPr lang="en-US" dirty="0" smtClean="0">
                <a:latin typeface="Comic Sans MS"/>
                <a:cs typeface="Comic Sans MS"/>
              </a:rPr>
              <a:t> used the runes in the right order they</a:t>
            </a:r>
          </a:p>
          <a:p>
            <a:pPr>
              <a:buNone/>
            </a:pPr>
            <a:r>
              <a:rPr lang="en-US" dirty="0" smtClean="0">
                <a:latin typeface="Comic Sans MS"/>
                <a:cs typeface="Comic Sans MS"/>
              </a:rPr>
              <a:t> had magical powers.</a:t>
            </a:r>
            <a:endParaRPr lang="en-US" dirty="0">
              <a:latin typeface="Comic Sans MS"/>
              <a:cs typeface="Comic Sans M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9867" y="5672667"/>
            <a:ext cx="4622800" cy="88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Comic Sans MS"/>
                <a:cs typeface="Comic Sans MS"/>
              </a:rPr>
              <a:t>That is why……..</a:t>
            </a:r>
            <a:endParaRPr lang="en-US" sz="32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578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Comic Sans MS"/>
                <a:cs typeface="Comic Sans MS"/>
              </a:rPr>
              <a:t>To spell </a:t>
            </a:r>
            <a:r>
              <a:rPr lang="en-US" dirty="0" smtClean="0">
                <a:latin typeface="Comic Sans MS"/>
                <a:cs typeface="Comic Sans MS"/>
              </a:rPr>
              <a:t>( to put down the right letters in</a:t>
            </a:r>
          </a:p>
          <a:p>
            <a:pPr>
              <a:buNone/>
            </a:pPr>
            <a:r>
              <a:rPr lang="en-US" dirty="0" smtClean="0">
                <a:latin typeface="Comic Sans MS"/>
                <a:cs typeface="Comic Sans MS"/>
              </a:rPr>
              <a:t>                 the right order)</a:t>
            </a:r>
          </a:p>
          <a:p>
            <a:pPr>
              <a:buNone/>
            </a:pPr>
            <a:r>
              <a:rPr lang="en-US" dirty="0" smtClean="0">
                <a:latin typeface="Comic Sans MS"/>
                <a:cs typeface="Comic Sans MS"/>
              </a:rPr>
              <a:t>And…..</a:t>
            </a:r>
          </a:p>
          <a:p>
            <a:pPr>
              <a:buNone/>
            </a:pPr>
            <a:endParaRPr lang="en-US" dirty="0" smtClean="0">
              <a:latin typeface="Comic Sans MS"/>
              <a:cs typeface="Comic Sans MS"/>
            </a:endParaRPr>
          </a:p>
          <a:p>
            <a:pPr>
              <a:buNone/>
            </a:pPr>
            <a:r>
              <a:rPr lang="en-US" b="1" dirty="0" smtClean="0">
                <a:latin typeface="Comic Sans MS"/>
                <a:cs typeface="Comic Sans MS"/>
              </a:rPr>
              <a:t>A spell  </a:t>
            </a:r>
            <a:r>
              <a:rPr lang="en-US" dirty="0" smtClean="0">
                <a:latin typeface="Comic Sans MS"/>
                <a:cs typeface="Comic Sans MS"/>
              </a:rPr>
              <a:t>(a magic spell)…..</a:t>
            </a:r>
          </a:p>
          <a:p>
            <a:pPr>
              <a:buNone/>
            </a:pPr>
            <a:endParaRPr lang="en-US" dirty="0" smtClean="0">
              <a:latin typeface="Comic Sans MS"/>
              <a:cs typeface="Comic Sans MS"/>
            </a:endParaRPr>
          </a:p>
          <a:p>
            <a:pPr>
              <a:buNone/>
            </a:pPr>
            <a:r>
              <a:rPr lang="en-US" dirty="0" smtClean="0">
                <a:latin typeface="Comic Sans MS"/>
                <a:cs typeface="Comic Sans MS"/>
              </a:rPr>
              <a:t>are the same word in English </a:t>
            </a:r>
            <a:endParaRPr lang="en-US" dirty="0">
              <a:latin typeface="Comic Sans MS"/>
              <a:cs typeface="Comic Sans M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8200" y="5786438"/>
            <a:ext cx="4622800" cy="88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855" y="910167"/>
            <a:ext cx="8229600" cy="2406551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>
                <a:latin typeface="Comic Sans MS"/>
                <a:cs typeface="Comic Sans MS"/>
              </a:rPr>
              <a:t>Each rune had a name and were like pictures. The runes were all made of straight lines which made them easier to carve. Runes were often carved on precious objects or stone monuments. </a:t>
            </a:r>
            <a:endParaRPr lang="en-US" sz="32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16718"/>
            <a:ext cx="8229600" cy="2301974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>
                <a:latin typeface="Comic Sans MS"/>
                <a:cs typeface="Comic Sans MS"/>
              </a:rPr>
              <a:t>This means ‘joy’   </a:t>
            </a:r>
          </a:p>
          <a:p>
            <a:pPr>
              <a:buNone/>
            </a:pPr>
            <a:r>
              <a:rPr lang="en-US" dirty="0" smtClean="0">
                <a:latin typeface="Comic Sans MS"/>
                <a:cs typeface="Comic Sans MS"/>
              </a:rPr>
              <a:t>This means ‘ash tree’</a:t>
            </a:r>
            <a:endParaRPr lang="en-US" dirty="0">
              <a:latin typeface="Comic Sans MS"/>
              <a:cs typeface="Comic Sans M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6384" y="3366988"/>
            <a:ext cx="342900" cy="4572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6384" y="3942439"/>
            <a:ext cx="406400" cy="4826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4984" y="5418667"/>
            <a:ext cx="4622800" cy="88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09195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>
                <a:latin typeface="Comic Sans MS"/>
                <a:cs typeface="Comic Sans MS"/>
              </a:rPr>
              <a:t>Did you know that even our words </a:t>
            </a:r>
            <a:br>
              <a:rPr lang="en-US" sz="3200" dirty="0" smtClean="0">
                <a:latin typeface="Comic Sans MS"/>
                <a:cs typeface="Comic Sans MS"/>
              </a:rPr>
            </a:br>
            <a:r>
              <a:rPr lang="en-US" sz="3200" dirty="0" smtClean="0">
                <a:latin typeface="Comic Sans MS"/>
                <a:cs typeface="Comic Sans MS"/>
              </a:rPr>
              <a:t>                </a:t>
            </a:r>
            <a:br>
              <a:rPr lang="en-US" sz="3200" dirty="0" smtClean="0">
                <a:latin typeface="Comic Sans MS"/>
                <a:cs typeface="Comic Sans MS"/>
              </a:rPr>
            </a:br>
            <a:r>
              <a:rPr lang="en-US" sz="3200" dirty="0" smtClean="0">
                <a:latin typeface="Comic Sans MS"/>
                <a:cs typeface="Comic Sans MS"/>
              </a:rPr>
              <a:t>READ and WRITE are connected with runes.</a:t>
            </a:r>
            <a:endParaRPr lang="en-US" sz="32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80168"/>
            <a:ext cx="8229600" cy="4677832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Comic Sans MS"/>
                <a:cs typeface="Comic Sans MS"/>
              </a:rPr>
              <a:t>The Anglo Saxon word </a:t>
            </a:r>
            <a:r>
              <a:rPr lang="en-US" b="1" dirty="0" smtClean="0">
                <a:latin typeface="Comic Sans MS"/>
                <a:cs typeface="Comic Sans MS"/>
              </a:rPr>
              <a:t>‘</a:t>
            </a:r>
            <a:r>
              <a:rPr lang="en-US" b="1" dirty="0" err="1" smtClean="0">
                <a:latin typeface="Comic Sans MS"/>
                <a:cs typeface="Comic Sans MS"/>
              </a:rPr>
              <a:t>writan</a:t>
            </a:r>
            <a:r>
              <a:rPr lang="en-US" b="1" dirty="0" smtClean="0">
                <a:latin typeface="Comic Sans MS"/>
                <a:cs typeface="Comic Sans MS"/>
              </a:rPr>
              <a:t>’ </a:t>
            </a:r>
            <a:r>
              <a:rPr lang="en-US" dirty="0" smtClean="0">
                <a:latin typeface="Comic Sans MS"/>
                <a:cs typeface="Comic Sans MS"/>
              </a:rPr>
              <a:t>means to</a:t>
            </a:r>
          </a:p>
          <a:p>
            <a:pPr>
              <a:buNone/>
            </a:pPr>
            <a:r>
              <a:rPr lang="en-US" dirty="0" smtClean="0">
                <a:latin typeface="Comic Sans MS"/>
                <a:cs typeface="Comic Sans MS"/>
              </a:rPr>
              <a:t> carve runes.</a:t>
            </a:r>
          </a:p>
          <a:p>
            <a:pPr>
              <a:buNone/>
            </a:pPr>
            <a:endParaRPr lang="en-US" dirty="0" smtClean="0">
              <a:latin typeface="Comic Sans MS"/>
              <a:cs typeface="Comic Sans MS"/>
            </a:endParaRPr>
          </a:p>
          <a:p>
            <a:pPr>
              <a:buNone/>
            </a:pPr>
            <a:r>
              <a:rPr lang="en-US" dirty="0" smtClean="0">
                <a:latin typeface="Comic Sans MS"/>
                <a:cs typeface="Comic Sans MS"/>
              </a:rPr>
              <a:t>The Anglo Saxon word </a:t>
            </a:r>
            <a:r>
              <a:rPr lang="en-US" b="1" dirty="0" smtClean="0">
                <a:latin typeface="Comic Sans MS"/>
                <a:cs typeface="Comic Sans MS"/>
              </a:rPr>
              <a:t>‘</a:t>
            </a:r>
            <a:r>
              <a:rPr lang="en-US" b="1" dirty="0" err="1" smtClean="0">
                <a:latin typeface="Comic Sans MS"/>
                <a:cs typeface="Comic Sans MS"/>
              </a:rPr>
              <a:t>ridan</a:t>
            </a:r>
            <a:r>
              <a:rPr lang="en-US" b="1" dirty="0" smtClean="0">
                <a:latin typeface="Comic Sans MS"/>
                <a:cs typeface="Comic Sans MS"/>
              </a:rPr>
              <a:t>’ </a:t>
            </a:r>
            <a:r>
              <a:rPr lang="en-US" dirty="0" smtClean="0">
                <a:latin typeface="Comic Sans MS"/>
                <a:cs typeface="Comic Sans MS"/>
              </a:rPr>
              <a:t>means to</a:t>
            </a:r>
          </a:p>
          <a:p>
            <a:pPr>
              <a:buNone/>
            </a:pPr>
            <a:r>
              <a:rPr lang="en-US" dirty="0" smtClean="0">
                <a:latin typeface="Comic Sans MS"/>
                <a:cs typeface="Comic Sans MS"/>
              </a:rPr>
              <a:t> interpret or know what the runes mean.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1333" y="5334000"/>
            <a:ext cx="4622800" cy="88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/>
                <a:cs typeface="Comic Sans MS"/>
              </a:rPr>
              <a:t>Now it is your turn!</a:t>
            </a:r>
            <a:br>
              <a:rPr lang="en-US" sz="3200" dirty="0" smtClean="0">
                <a:latin typeface="Comic Sans MS"/>
                <a:cs typeface="Comic Sans MS"/>
              </a:rPr>
            </a:br>
            <a:endParaRPr lang="en-US" sz="32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Comic Sans MS"/>
                <a:cs typeface="Comic Sans MS"/>
              </a:rPr>
              <a:t>You are going to try to write your name</a:t>
            </a:r>
          </a:p>
          <a:p>
            <a:pPr>
              <a:buNone/>
            </a:pPr>
            <a:r>
              <a:rPr lang="en-US" dirty="0" smtClean="0">
                <a:latin typeface="Comic Sans MS"/>
                <a:cs typeface="Comic Sans MS"/>
              </a:rPr>
              <a:t> using the Runic alphabet.</a:t>
            </a:r>
          </a:p>
          <a:p>
            <a:pPr>
              <a:buNone/>
            </a:pPr>
            <a:endParaRPr lang="en-US" dirty="0" smtClean="0">
              <a:latin typeface="Comic Sans MS"/>
              <a:cs typeface="Comic Sans MS"/>
            </a:endParaRPr>
          </a:p>
          <a:p>
            <a:pPr>
              <a:buNone/>
            </a:pPr>
            <a:r>
              <a:rPr lang="en-US" dirty="0" smtClean="0">
                <a:latin typeface="Comic Sans MS"/>
                <a:cs typeface="Comic Sans MS"/>
              </a:rPr>
              <a:t>Here is mine. </a:t>
            </a:r>
          </a:p>
          <a:p>
            <a:pPr>
              <a:buNone/>
            </a:pPr>
            <a:endParaRPr lang="en-US" dirty="0" smtClean="0">
              <a:latin typeface="Comic Sans MS"/>
              <a:cs typeface="Comic Sans MS"/>
            </a:endParaRPr>
          </a:p>
          <a:p>
            <a:pPr>
              <a:buNone/>
            </a:pPr>
            <a:endParaRPr lang="en-US" dirty="0" smtClean="0">
              <a:latin typeface="Comic Sans MS"/>
              <a:cs typeface="Comic Sans MS"/>
            </a:endParaRPr>
          </a:p>
          <a:p>
            <a:pPr>
              <a:buNone/>
            </a:pPr>
            <a:r>
              <a:rPr lang="en-US" dirty="0" smtClean="0">
                <a:latin typeface="Comic Sans MS"/>
                <a:cs typeface="Comic Sans MS"/>
              </a:rPr>
              <a:t>   </a:t>
            </a:r>
          </a:p>
          <a:p>
            <a:pPr>
              <a:buNone/>
            </a:pPr>
            <a:r>
              <a:rPr lang="en-US" smtClean="0">
                <a:latin typeface="Comic Sans MS"/>
                <a:cs typeface="Comic Sans MS"/>
              </a:rPr>
              <a:t>         J           A          N            E</a:t>
            </a:r>
            <a:endParaRPr lang="en-US" smtClean="0">
              <a:latin typeface="Comic Sans MS"/>
              <a:cs typeface="Comic Sans M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063" y="4176568"/>
            <a:ext cx="774700" cy="1117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9087" y="4176568"/>
            <a:ext cx="774700" cy="1117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13378" y="4176568"/>
            <a:ext cx="774700" cy="1117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49426" y="4176568"/>
            <a:ext cx="774700" cy="11176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1783"/>
            <a:ext cx="8229600" cy="1477213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Comic Sans MS"/>
                <a:cs typeface="Comic Sans MS"/>
              </a:rPr>
              <a:t/>
            </a:r>
            <a:br>
              <a:rPr lang="en-US" sz="3200" dirty="0" smtClean="0">
                <a:latin typeface="Comic Sans MS"/>
                <a:cs typeface="Comic Sans MS"/>
              </a:rPr>
            </a:br>
            <a:r>
              <a:rPr lang="en-US" sz="3200" dirty="0" smtClean="0">
                <a:latin typeface="Comic Sans MS"/>
                <a:cs typeface="Comic Sans MS"/>
              </a:rPr>
              <a:t/>
            </a:r>
            <a:br>
              <a:rPr lang="en-US" sz="3200" dirty="0" smtClean="0">
                <a:latin typeface="Comic Sans MS"/>
                <a:cs typeface="Comic Sans MS"/>
              </a:rPr>
            </a:br>
            <a:r>
              <a:rPr lang="en-US" sz="3200" dirty="0" smtClean="0">
                <a:latin typeface="Comic Sans MS"/>
                <a:cs typeface="Comic Sans MS"/>
              </a:rPr>
              <a:t> When the Anglo-Saxons became Christians, they began to use the Roman alphabet for writing (as we still do today). Before that time, they wrote in runes like these: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  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730" y="2392363"/>
            <a:ext cx="4406900" cy="2489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6730" y="5588000"/>
            <a:ext cx="4622800" cy="88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Comic Sans MS"/>
                <a:cs typeface="Comic Sans MS"/>
              </a:rPr>
              <a:t>How many letters do you think there are?</a:t>
            </a:r>
            <a:endParaRPr lang="en-US" sz="32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Comic Sans MS"/>
                <a:cs typeface="Comic Sans MS"/>
              </a:rPr>
              <a:t>There are 33 letters in the Runic</a:t>
            </a:r>
          </a:p>
          <a:p>
            <a:pPr>
              <a:buNone/>
            </a:pPr>
            <a:r>
              <a:rPr lang="en-US" dirty="0" smtClean="0">
                <a:latin typeface="Comic Sans MS"/>
                <a:cs typeface="Comic Sans MS"/>
              </a:rPr>
              <a:t> Alphabet. Is that more or less than the</a:t>
            </a:r>
          </a:p>
          <a:p>
            <a:pPr>
              <a:buNone/>
            </a:pPr>
            <a:r>
              <a:rPr lang="en-US" dirty="0" smtClean="0">
                <a:latin typeface="Comic Sans MS"/>
                <a:cs typeface="Comic Sans MS"/>
              </a:rPr>
              <a:t> Roman one that we use?</a:t>
            </a:r>
            <a:endParaRPr lang="en-US" dirty="0">
              <a:latin typeface="Comic Sans MS"/>
              <a:cs typeface="Comic Sans M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9729" y="4529393"/>
            <a:ext cx="4622800" cy="889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Comic Sans MS"/>
                <a:cs typeface="Comic Sans MS"/>
              </a:rPr>
              <a:t>The Anglo Saxon alphabet takes it’s name from the first 6 letters. ‘</a:t>
            </a:r>
            <a:r>
              <a:rPr lang="en-US" sz="3200" dirty="0" err="1" smtClean="0">
                <a:latin typeface="Comic Sans MS"/>
                <a:cs typeface="Comic Sans MS"/>
              </a:rPr>
              <a:t>Futhork</a:t>
            </a:r>
            <a:r>
              <a:rPr lang="en-US" sz="3200" dirty="0" smtClean="0">
                <a:latin typeface="Comic Sans MS"/>
                <a:cs typeface="Comic Sans MS"/>
              </a:rPr>
              <a:t>’. </a:t>
            </a:r>
            <a:endParaRPr lang="en-US" sz="32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15417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450" y="2585789"/>
            <a:ext cx="774700" cy="1117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6713" y="2585789"/>
            <a:ext cx="774700" cy="1117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7604" y="2585789"/>
            <a:ext cx="774700" cy="1117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95540" y="2585789"/>
            <a:ext cx="774700" cy="1117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14571" y="2585789"/>
            <a:ext cx="774700" cy="1117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99861" y="2585789"/>
            <a:ext cx="774700" cy="11176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52450" y="4248218"/>
            <a:ext cx="83915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/>
                <a:cs typeface="Comic Sans MS"/>
              </a:rPr>
              <a:t>F        U       TH             O       R          K         </a:t>
            </a:r>
          </a:p>
          <a:p>
            <a:r>
              <a:rPr lang="en-US" sz="3200" dirty="0" err="1" smtClean="0">
                <a:latin typeface="Comic Sans MS"/>
                <a:cs typeface="Comic Sans MS"/>
              </a:rPr>
              <a:t>Feo</a:t>
            </a:r>
            <a:r>
              <a:rPr lang="en-US" sz="3200" dirty="0" smtClean="0">
                <a:latin typeface="Comic Sans MS"/>
                <a:cs typeface="Comic Sans MS"/>
              </a:rPr>
              <a:t>    Ur      Thorn        Os      </a:t>
            </a:r>
            <a:r>
              <a:rPr lang="en-US" sz="3200" dirty="0" err="1" smtClean="0">
                <a:latin typeface="Comic Sans MS"/>
                <a:cs typeface="Comic Sans MS"/>
              </a:rPr>
              <a:t>Rad</a:t>
            </a:r>
            <a:r>
              <a:rPr lang="en-US" sz="3200" dirty="0" smtClean="0">
                <a:latin typeface="Comic Sans MS"/>
                <a:cs typeface="Comic Sans MS"/>
              </a:rPr>
              <a:t>      Ken</a:t>
            </a:r>
            <a:endParaRPr lang="en-US" sz="3200" dirty="0">
              <a:latin typeface="Comic Sans MS"/>
              <a:cs typeface="Comic Sans MS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77604" y="5548808"/>
            <a:ext cx="4622800" cy="8890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347712" y="5623976"/>
            <a:ext cx="1615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Comic Sans MS"/>
                <a:cs typeface="Comic Sans MS"/>
              </a:rPr>
              <a:t>Here are the remainder.</a:t>
            </a:r>
            <a:endParaRPr lang="en-US" sz="32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G                  </a:t>
            </a:r>
            <a:r>
              <a:rPr lang="en-US" dirty="0"/>
              <a:t>W</a:t>
            </a:r>
            <a:r>
              <a:rPr lang="en-US" dirty="0" smtClean="0"/>
              <a:t>               H              N             I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458" y="1600200"/>
            <a:ext cx="774700" cy="1117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1718" y="1600200"/>
            <a:ext cx="774700" cy="1117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5127" y="1600200"/>
            <a:ext cx="774700" cy="1117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12101" y="1600200"/>
            <a:ext cx="774700" cy="1117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63649" y="1600200"/>
            <a:ext cx="774700" cy="1117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37458" y="3508000"/>
            <a:ext cx="774700" cy="11176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434368" y="3508000"/>
            <a:ext cx="774700" cy="11176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027777" y="3508000"/>
            <a:ext cx="774700" cy="11176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189827" y="3508000"/>
            <a:ext cx="774700" cy="11176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399451" y="3508000"/>
            <a:ext cx="774700" cy="11176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671769" y="3508000"/>
            <a:ext cx="774700" cy="11176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937458" y="5140193"/>
            <a:ext cx="750901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Comic Sans MS"/>
                <a:cs typeface="Comic Sans MS"/>
              </a:rPr>
              <a:t>J           IE          P       X        S         T</a:t>
            </a:r>
            <a:endParaRPr lang="en-US" sz="32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9375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>
                <a:latin typeface="Comic Sans MS"/>
                <a:cs typeface="Comic Sans MS"/>
              </a:rPr>
              <a:t>And some more…</a:t>
            </a:r>
            <a:br>
              <a:rPr lang="en-US" sz="3200" dirty="0" smtClean="0">
                <a:latin typeface="Comic Sans MS"/>
                <a:cs typeface="Comic Sans MS"/>
              </a:rPr>
            </a:br>
            <a:r>
              <a:rPr lang="en-US" sz="3200" dirty="0" smtClean="0">
                <a:latin typeface="Comic Sans MS"/>
                <a:cs typeface="Comic Sans MS"/>
              </a:rPr>
              <a:t>                                                                       </a:t>
            </a:r>
            <a:br>
              <a:rPr lang="en-US" sz="3200" dirty="0" smtClean="0">
                <a:latin typeface="Comic Sans MS"/>
                <a:cs typeface="Comic Sans MS"/>
              </a:rPr>
            </a:br>
            <a:r>
              <a:rPr lang="en-US" sz="3200" dirty="0" smtClean="0">
                <a:latin typeface="Comic Sans MS"/>
                <a:cs typeface="Comic Sans MS"/>
              </a:rPr>
              <a:t>                                                                       </a:t>
            </a:r>
            <a:br>
              <a:rPr lang="en-US" sz="3200" dirty="0" smtClean="0">
                <a:latin typeface="Comic Sans MS"/>
                <a:cs typeface="Comic Sans MS"/>
              </a:rPr>
            </a:br>
            <a:r>
              <a:rPr lang="en-US" sz="3200" dirty="0" smtClean="0">
                <a:latin typeface="Comic Sans MS"/>
                <a:cs typeface="Comic Sans MS"/>
              </a:rPr>
              <a:t/>
            </a:r>
            <a:br>
              <a:rPr lang="en-US" sz="3200" dirty="0" smtClean="0">
                <a:latin typeface="Comic Sans MS"/>
                <a:cs typeface="Comic Sans MS"/>
              </a:rPr>
            </a:br>
            <a:r>
              <a:rPr lang="en-US" sz="3200" dirty="0" smtClean="0">
                <a:latin typeface="Comic Sans MS"/>
                <a:cs typeface="Comic Sans MS"/>
              </a:rPr>
              <a:t/>
            </a:r>
            <a:br>
              <a:rPr lang="en-US" sz="3200" dirty="0" smtClean="0">
                <a:latin typeface="Comic Sans MS"/>
                <a:cs typeface="Comic Sans MS"/>
              </a:rPr>
            </a:br>
            <a:r>
              <a:rPr lang="en-US" sz="3200" dirty="0" smtClean="0">
                <a:latin typeface="Comic Sans MS"/>
                <a:cs typeface="Comic Sans MS"/>
              </a:rPr>
              <a:t/>
            </a:r>
            <a:br>
              <a:rPr lang="en-US" sz="3200" dirty="0" smtClean="0">
                <a:latin typeface="Comic Sans MS"/>
                <a:cs typeface="Comic Sans MS"/>
              </a:rPr>
            </a:br>
            <a:r>
              <a:rPr lang="en-US" sz="3200" dirty="0" smtClean="0">
                <a:latin typeface="Comic Sans MS"/>
                <a:cs typeface="Comic Sans MS"/>
              </a:rPr>
              <a:t/>
            </a:r>
            <a:br>
              <a:rPr lang="en-US" sz="3200" dirty="0" smtClean="0">
                <a:latin typeface="Comic Sans MS"/>
                <a:cs typeface="Comic Sans MS"/>
              </a:rPr>
            </a:br>
            <a:r>
              <a:rPr lang="en-US" sz="3200" dirty="0" smtClean="0">
                <a:latin typeface="Comic Sans MS"/>
                <a:cs typeface="Comic Sans MS"/>
              </a:rPr>
              <a:t/>
            </a:r>
            <a:br>
              <a:rPr lang="en-US" sz="3200" dirty="0" smtClean="0">
                <a:latin typeface="Comic Sans MS"/>
                <a:cs typeface="Comic Sans MS"/>
              </a:rPr>
            </a:br>
            <a:r>
              <a:rPr lang="en-US" sz="3200" dirty="0" smtClean="0">
                <a:latin typeface="Comic Sans MS"/>
                <a:cs typeface="Comic Sans MS"/>
              </a:rPr>
              <a:t>     B</a:t>
            </a:r>
            <a:endParaRPr lang="en-US" sz="32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942" y="994014"/>
            <a:ext cx="8703058" cy="5494684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latin typeface="Comic Sans MS"/>
                <a:cs typeface="Comic Sans MS"/>
              </a:rPr>
              <a:t>                 E            M          L            NG </a:t>
            </a:r>
            <a:r>
              <a:rPr lang="en-US" dirty="0" err="1" smtClean="0">
                <a:latin typeface="Comic Sans MS"/>
                <a:cs typeface="Comic Sans MS"/>
              </a:rPr>
              <a:t>Beroc</a:t>
            </a:r>
            <a:r>
              <a:rPr lang="en-US" dirty="0" smtClean="0">
                <a:latin typeface="Comic Sans MS"/>
                <a:cs typeface="Comic Sans MS"/>
              </a:rPr>
              <a:t>     </a:t>
            </a:r>
            <a:r>
              <a:rPr lang="en-US" dirty="0" err="1" smtClean="0">
                <a:latin typeface="Comic Sans MS"/>
                <a:cs typeface="Comic Sans MS"/>
              </a:rPr>
              <a:t>Eoh</a:t>
            </a:r>
            <a:r>
              <a:rPr lang="en-US" dirty="0" smtClean="0">
                <a:latin typeface="Comic Sans MS"/>
                <a:cs typeface="Comic Sans MS"/>
              </a:rPr>
              <a:t>        Mann      </a:t>
            </a:r>
            <a:r>
              <a:rPr lang="en-US" dirty="0" err="1" smtClean="0">
                <a:latin typeface="Comic Sans MS"/>
                <a:cs typeface="Comic Sans MS"/>
              </a:rPr>
              <a:t>Lagu</a:t>
            </a:r>
            <a:r>
              <a:rPr lang="en-US" dirty="0" smtClean="0">
                <a:latin typeface="Comic Sans MS"/>
                <a:cs typeface="Comic Sans MS"/>
              </a:rPr>
              <a:t>        </a:t>
            </a:r>
            <a:r>
              <a:rPr lang="en-US" dirty="0" err="1" smtClean="0">
                <a:latin typeface="Comic Sans MS"/>
                <a:cs typeface="Comic Sans MS"/>
              </a:rPr>
              <a:t>Ing</a:t>
            </a:r>
            <a:endParaRPr lang="en-US" dirty="0" smtClean="0">
              <a:latin typeface="Comic Sans MS"/>
              <a:cs typeface="Comic Sans MS"/>
            </a:endParaRPr>
          </a:p>
          <a:p>
            <a:pPr>
              <a:buNone/>
            </a:pPr>
            <a:endParaRPr lang="en-US" dirty="0" smtClean="0">
              <a:latin typeface="Comic Sans MS"/>
              <a:cs typeface="Comic Sans MS"/>
            </a:endParaRPr>
          </a:p>
          <a:p>
            <a:pPr>
              <a:buNone/>
            </a:pPr>
            <a:endParaRPr lang="en-US" dirty="0" smtClean="0">
              <a:latin typeface="Comic Sans MS"/>
              <a:cs typeface="Comic Sans MS"/>
            </a:endParaRPr>
          </a:p>
          <a:p>
            <a:pPr>
              <a:buNone/>
            </a:pPr>
            <a:endParaRPr lang="en-US" dirty="0" smtClean="0">
              <a:latin typeface="Comic Sans MS"/>
              <a:cs typeface="Comic Sans MS"/>
            </a:endParaRPr>
          </a:p>
          <a:p>
            <a:pPr>
              <a:buNone/>
            </a:pPr>
            <a:r>
              <a:rPr lang="en-US" dirty="0" smtClean="0">
                <a:latin typeface="Comic Sans MS"/>
                <a:cs typeface="Comic Sans MS"/>
              </a:rPr>
              <a:t> OE        D          A         AE          Y        IO</a:t>
            </a:r>
          </a:p>
          <a:p>
            <a:pPr>
              <a:buNone/>
            </a:pPr>
            <a:r>
              <a:rPr lang="en-US" dirty="0" err="1" smtClean="0">
                <a:latin typeface="Comic Sans MS"/>
                <a:cs typeface="Comic Sans MS"/>
              </a:rPr>
              <a:t>Otael</a:t>
            </a:r>
            <a:r>
              <a:rPr lang="en-US" dirty="0" smtClean="0">
                <a:latin typeface="Comic Sans MS"/>
                <a:cs typeface="Comic Sans MS"/>
              </a:rPr>
              <a:t>   </a:t>
            </a:r>
            <a:r>
              <a:rPr lang="en-US" dirty="0" err="1" smtClean="0">
                <a:latin typeface="Comic Sans MS"/>
                <a:cs typeface="Comic Sans MS"/>
              </a:rPr>
              <a:t>Daeg</a:t>
            </a:r>
            <a:r>
              <a:rPr lang="en-US" dirty="0" smtClean="0">
                <a:latin typeface="Comic Sans MS"/>
                <a:cs typeface="Comic Sans MS"/>
              </a:rPr>
              <a:t>    Ac        </a:t>
            </a:r>
            <a:r>
              <a:rPr lang="en-US" dirty="0" err="1" smtClean="0">
                <a:latin typeface="Comic Sans MS"/>
                <a:cs typeface="Comic Sans MS"/>
              </a:rPr>
              <a:t>Asec</a:t>
            </a:r>
            <a:r>
              <a:rPr lang="en-US" dirty="0" smtClean="0">
                <a:latin typeface="Comic Sans MS"/>
                <a:cs typeface="Comic Sans MS"/>
              </a:rPr>
              <a:t>       Yr        </a:t>
            </a:r>
            <a:r>
              <a:rPr lang="en-US" dirty="0" err="1" smtClean="0">
                <a:latin typeface="Comic Sans MS"/>
                <a:cs typeface="Comic Sans MS"/>
              </a:rPr>
              <a:t>Ior</a:t>
            </a:r>
            <a:r>
              <a:rPr lang="en-US" dirty="0" smtClean="0">
                <a:latin typeface="Comic Sans MS"/>
                <a:cs typeface="Comic Sans MS"/>
              </a:rPr>
              <a:t>      </a:t>
            </a:r>
          </a:p>
          <a:p>
            <a:pPr>
              <a:buNone/>
            </a:pPr>
            <a:endParaRPr lang="en-US" dirty="0" smtClean="0">
              <a:latin typeface="Comic Sans MS"/>
              <a:cs typeface="Comic Sans MS"/>
            </a:endParaRPr>
          </a:p>
          <a:p>
            <a:pPr>
              <a:buNone/>
            </a:pPr>
            <a:endParaRPr lang="en-US" dirty="0" smtClean="0">
              <a:latin typeface="Comic Sans MS"/>
              <a:cs typeface="Comic Sans MS"/>
            </a:endParaRPr>
          </a:p>
          <a:p>
            <a:pPr>
              <a:buNone/>
            </a:pPr>
            <a:endParaRPr lang="en-US" dirty="0" smtClean="0">
              <a:latin typeface="Comic Sans MS"/>
              <a:cs typeface="Comic Sans MS"/>
            </a:endParaRPr>
          </a:p>
          <a:p>
            <a:pPr>
              <a:buNone/>
            </a:pPr>
            <a:endParaRPr lang="en-US" dirty="0" smtClean="0">
              <a:latin typeface="Comic Sans MS"/>
              <a:cs typeface="Comic Sans MS"/>
            </a:endParaRPr>
          </a:p>
          <a:p>
            <a:pPr>
              <a:buNone/>
            </a:pPr>
            <a:endParaRPr lang="en-US" dirty="0" smtClean="0">
              <a:latin typeface="Comic Sans MS"/>
              <a:cs typeface="Comic Sans MS"/>
            </a:endParaRPr>
          </a:p>
          <a:p>
            <a:pPr>
              <a:buNone/>
            </a:pPr>
            <a:endParaRPr lang="en-US" dirty="0" smtClean="0">
              <a:latin typeface="Comic Sans MS"/>
              <a:cs typeface="Comic Sans MS"/>
            </a:endParaRPr>
          </a:p>
          <a:p>
            <a:pPr>
              <a:buNone/>
            </a:pPr>
            <a:endParaRPr lang="en-US" dirty="0" smtClean="0">
              <a:latin typeface="Comic Sans MS"/>
              <a:cs typeface="Comic Sans MS"/>
            </a:endParaRPr>
          </a:p>
          <a:p>
            <a:pPr>
              <a:buNone/>
            </a:pPr>
            <a:endParaRPr lang="en-US" dirty="0" smtClean="0">
              <a:latin typeface="Comic Sans MS"/>
              <a:cs typeface="Comic Sans MS"/>
            </a:endParaRPr>
          </a:p>
          <a:p>
            <a:pPr>
              <a:buNone/>
            </a:pPr>
            <a:endParaRPr lang="en-US" dirty="0" smtClean="0">
              <a:latin typeface="Comic Sans MS"/>
              <a:cs typeface="Comic Sans MS"/>
            </a:endParaRPr>
          </a:p>
          <a:p>
            <a:pPr>
              <a:buNone/>
            </a:pPr>
            <a:endParaRPr lang="en-US" dirty="0" smtClean="0">
              <a:latin typeface="Comic Sans MS"/>
              <a:cs typeface="Comic Sans MS"/>
            </a:endParaRPr>
          </a:p>
          <a:p>
            <a:pPr>
              <a:buNone/>
            </a:pPr>
            <a:endParaRPr lang="en-US" dirty="0">
              <a:latin typeface="Comic Sans MS"/>
              <a:cs typeface="Comic Sans M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6014" y="994014"/>
            <a:ext cx="774700" cy="1117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1184" y="994013"/>
            <a:ext cx="774700" cy="1117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6191" y="994014"/>
            <a:ext cx="774700" cy="1117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53816" y="994013"/>
            <a:ext cx="774700" cy="1117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58664" y="3617768"/>
            <a:ext cx="774700" cy="1117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73834" y="3617768"/>
            <a:ext cx="774700" cy="11176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58841" y="3617768"/>
            <a:ext cx="774700" cy="11176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79116" y="3617768"/>
            <a:ext cx="774700" cy="11176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049052" y="3617768"/>
            <a:ext cx="774700" cy="11176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28292" y="994014"/>
            <a:ext cx="774700" cy="11176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34210" y="3610533"/>
            <a:ext cx="774700" cy="11176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Comic Sans MS"/>
                <a:cs typeface="Comic Sans MS"/>
              </a:rPr>
              <a:t>And finally…..</a:t>
            </a:r>
            <a:endParaRPr lang="en-US" sz="32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latin typeface="Comic Sans MS"/>
                <a:cs typeface="Comic Sans MS"/>
              </a:rPr>
              <a:t>   EA        QU         C           ST              G</a:t>
            </a:r>
          </a:p>
          <a:p>
            <a:pPr>
              <a:buNone/>
            </a:pPr>
            <a:r>
              <a:rPr lang="en-US" dirty="0" smtClean="0">
                <a:latin typeface="Comic Sans MS"/>
                <a:cs typeface="Comic Sans MS"/>
              </a:rPr>
              <a:t>Ear       </a:t>
            </a:r>
            <a:r>
              <a:rPr lang="en-US" dirty="0" err="1" smtClean="0">
                <a:latin typeface="Comic Sans MS"/>
                <a:cs typeface="Comic Sans MS"/>
              </a:rPr>
              <a:t>Cweorp</a:t>
            </a:r>
            <a:r>
              <a:rPr lang="en-US" dirty="0" smtClean="0">
                <a:latin typeface="Comic Sans MS"/>
                <a:cs typeface="Comic Sans MS"/>
              </a:rPr>
              <a:t>   Calk          Stan          Gar</a:t>
            </a:r>
            <a:endParaRPr lang="en-US" dirty="0">
              <a:latin typeface="Comic Sans MS"/>
              <a:cs typeface="Comic Sans M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1234" y="1600200"/>
            <a:ext cx="774700" cy="1117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6778" y="1636312"/>
            <a:ext cx="774700" cy="1117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62437" y="1600200"/>
            <a:ext cx="774700" cy="1117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72955" y="1600200"/>
            <a:ext cx="774700" cy="1117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2259" y="1636312"/>
            <a:ext cx="774700" cy="11176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Comic Sans MS"/>
                <a:cs typeface="Comic Sans MS"/>
              </a:rPr>
              <a:t>You can see that some of the runes are quite like our capital letters.</a:t>
            </a:r>
            <a:endParaRPr lang="en-US" sz="32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1171" y="1600200"/>
            <a:ext cx="1276495" cy="32068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8934" y="5237163"/>
            <a:ext cx="4622800" cy="88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Comic Sans MS"/>
                <a:cs typeface="Comic Sans MS"/>
              </a:rPr>
              <a:t>Some are easier to guess if you turn them upside down.</a:t>
            </a:r>
            <a:endParaRPr lang="en-US" sz="32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6667" y="1894159"/>
            <a:ext cx="2302934" cy="289611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9500" y="5122333"/>
            <a:ext cx="4622800" cy="88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458</Words>
  <Application>Microsoft Macintosh PowerPoint</Application>
  <PresentationFormat>On-screen Show (4:3)</PresentationFormat>
  <Paragraphs>77</Paragraphs>
  <Slides>15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Anglo Saxon Runes</vt:lpstr>
      <vt:lpstr>   When the Anglo-Saxons became Christians, they began to use the Roman alphabet for writing (as we still do today). Before that time, they wrote in runes like these: </vt:lpstr>
      <vt:lpstr>How many letters do you think there are?</vt:lpstr>
      <vt:lpstr>The Anglo Saxon alphabet takes it’s name from the first 6 letters. ‘Futhork’. </vt:lpstr>
      <vt:lpstr>Here are the remainder.</vt:lpstr>
      <vt:lpstr>And some more…                                                                                                                                                           B</vt:lpstr>
      <vt:lpstr>And finally…..</vt:lpstr>
      <vt:lpstr>You can see that some of the runes are quite like our capital letters.</vt:lpstr>
      <vt:lpstr>Some are easier to guess if you turn them upside down.</vt:lpstr>
      <vt:lpstr>Some are not what you would think!</vt:lpstr>
      <vt:lpstr>The word RUNE means secret or mystery.</vt:lpstr>
      <vt:lpstr>That is why……..</vt:lpstr>
      <vt:lpstr>Each rune had a name and were like pictures. The runes were all made of straight lines which made them easier to carve. Runes were often carved on precious objects or stone monuments. </vt:lpstr>
      <vt:lpstr>Did you know that even our words                   READ and WRITE are connected with runes.</vt:lpstr>
      <vt:lpstr>Now it is your turn! </vt:lpstr>
    </vt:vector>
  </TitlesOfParts>
  <Company>Teda International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Jane Dyer Robinson</dc:creator>
  <cp:lastModifiedBy>Jane Dyer Robinson</cp:lastModifiedBy>
  <cp:revision>3</cp:revision>
  <dcterms:created xsi:type="dcterms:W3CDTF">2011-10-16T10:24:41Z</dcterms:created>
  <dcterms:modified xsi:type="dcterms:W3CDTF">2011-10-16T11:10:08Z</dcterms:modified>
</cp:coreProperties>
</file>