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74" r:id="rId2"/>
    <p:sldId id="263" r:id="rId3"/>
    <p:sldId id="279" r:id="rId4"/>
    <p:sldId id="291" r:id="rId5"/>
    <p:sldId id="292" r:id="rId6"/>
    <p:sldId id="264" r:id="rId7"/>
    <p:sldId id="293" r:id="rId8"/>
    <p:sldId id="294" r:id="rId9"/>
    <p:sldId id="295" r:id="rId10"/>
    <p:sldId id="296" r:id="rId11"/>
    <p:sldId id="297" r:id="rId12"/>
    <p:sldId id="298" r:id="rId13"/>
    <p:sldId id="299" r:id="rId14"/>
    <p:sldId id="300" r:id="rId15"/>
    <p:sldId id="301" r:id="rId16"/>
    <p:sldId id="290" r:id="rId17"/>
    <p:sldId id="267" r:id="rId18"/>
  </p:sldIdLst>
  <p:sldSz cx="9144000" cy="6858000" type="screen4x3"/>
  <p:notesSz cx="6858000" cy="9144000"/>
  <p:embeddedFontLst>
    <p:embeddedFont>
      <p:font typeface="Twinkl SemiBold" charset="0"/>
      <p:bold r:id="rId21"/>
    </p:embeddedFont>
    <p:embeddedFont>
      <p:font typeface="Twinkl" panose="020B0604020202020204" charset="0"/>
      <p:regular r:id="rId22"/>
      <p:bold r:id="rId23"/>
    </p:embeddedFont>
    <p:embeddedFont>
      <p:font typeface="Sassoon Infant Rg" panose="02000503030000020003" charset="0"/>
      <p:regular r:id="rId24"/>
      <p:bold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F81"/>
    <a:srgbClr val="F19A93"/>
    <a:srgbClr val="B9D26D"/>
    <a:srgbClr val="E84D15"/>
    <a:srgbClr val="AFDEF8"/>
    <a:srgbClr val="2DB6BC"/>
    <a:srgbClr val="48CDD4"/>
    <a:srgbClr val="E9C501"/>
    <a:srgbClr val="FEE864"/>
    <a:srgbClr val="FFE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3" d="100"/>
          <a:sy n="73" d="100"/>
        </p:scale>
        <p:origin x="1278" y="72"/>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20/05/2020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7278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71"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t>Why Does This Happen?</a:t>
            </a:r>
            <a:endParaRPr lang="en-GB" sz="3600" dirty="0"/>
          </a:p>
        </p:txBody>
      </p:sp>
      <p:sp>
        <p:nvSpPr>
          <p:cNvPr id="5" name="Rectangle 4"/>
          <p:cNvSpPr/>
          <p:nvPr/>
        </p:nvSpPr>
        <p:spPr>
          <a:xfrm>
            <a:off x="1265905" y="1323926"/>
            <a:ext cx="6602659" cy="1530401"/>
          </a:xfrm>
          <a:prstGeom prst="rect">
            <a:avLst/>
          </a:prstGeom>
        </p:spPr>
        <p:txBody>
          <a:bodyPr wrap="square" lIns="0" tIns="72000" rIns="0" bIns="72000">
            <a:spAutoFit/>
          </a:bodyPr>
          <a:lstStyle/>
          <a:p>
            <a:pPr algn="ctr"/>
            <a:r>
              <a:rPr lang="en-GB" dirty="0"/>
              <a:t>Images appear different in concave and convex mirrors because the way the mirrors bend causes the mirrors to reflect rays of light in different angles.</a:t>
            </a:r>
          </a:p>
          <a:p>
            <a:pPr algn="ctr"/>
            <a:endParaRPr lang="en-GB" dirty="0"/>
          </a:p>
          <a:p>
            <a:pPr algn="ctr"/>
            <a:r>
              <a:rPr lang="en-GB" dirty="0"/>
              <a:t>Watch the ways the rays of light are reflected differently.</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36481" b="6312"/>
          <a:stretch/>
        </p:blipFill>
        <p:spPr>
          <a:xfrm>
            <a:off x="755650" y="2965622"/>
            <a:ext cx="7632700" cy="3127203"/>
          </a:xfrm>
          <a:prstGeom prst="rect">
            <a:avLst/>
          </a:prstGeom>
        </p:spPr>
      </p:pic>
    </p:spTree>
    <p:extLst>
      <p:ext uri="{BB962C8B-B14F-4D97-AF65-F5344CB8AC3E}">
        <p14:creationId xmlns:p14="http://schemas.microsoft.com/office/powerpoint/2010/main" val="22643707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651890"/>
            <a:ext cx="8220075" cy="994306"/>
          </a:xfrm>
        </p:spPr>
        <p:txBody>
          <a:bodyPr/>
          <a:lstStyle/>
          <a:p>
            <a:r>
              <a:rPr lang="en-GB" sz="3600" dirty="0" smtClean="0"/>
              <a:t>Why Does This Happen?</a:t>
            </a:r>
            <a:endParaRPr lang="en-GB" sz="3600" dirty="0"/>
          </a:p>
        </p:txBody>
      </p:sp>
      <p:sp>
        <p:nvSpPr>
          <p:cNvPr id="2" name="Rectangle 1"/>
          <p:cNvSpPr/>
          <p:nvPr/>
        </p:nvSpPr>
        <p:spPr>
          <a:xfrm>
            <a:off x="755651" y="1573427"/>
            <a:ext cx="2419007" cy="21747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362497" y="1573427"/>
            <a:ext cx="2419007" cy="21747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69344" y="1573427"/>
            <a:ext cx="2419007" cy="21747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55651" y="3225114"/>
            <a:ext cx="2419007" cy="2780270"/>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rPr>
              <a:t>A plane mirror reflects the rays of light back in a straight line, so images appear the same as they are in real life.</a:t>
            </a:r>
          </a:p>
        </p:txBody>
      </p:sp>
      <p:sp>
        <p:nvSpPr>
          <p:cNvPr id="9" name="Rectangle 8"/>
          <p:cNvSpPr/>
          <p:nvPr/>
        </p:nvSpPr>
        <p:spPr>
          <a:xfrm>
            <a:off x="3362497" y="3225114"/>
            <a:ext cx="2419007" cy="2780270"/>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rPr>
              <a:t>A concave mirror reflects the light rays in towards a point. From far away the object will appear upside down, but as you move nearer and reach the focal point, the image flips the right way up and magnifies, so that the image appears larger than actual size.</a:t>
            </a:r>
          </a:p>
        </p:txBody>
      </p:sp>
      <p:sp>
        <p:nvSpPr>
          <p:cNvPr id="10" name="Rectangle 9"/>
          <p:cNvSpPr/>
          <p:nvPr/>
        </p:nvSpPr>
        <p:spPr>
          <a:xfrm>
            <a:off x="5969344" y="3225114"/>
            <a:ext cx="2419007" cy="2780270"/>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rPr>
              <a:t>A convex mirror reflects rays of light at a wider angle towards its edges, creating a slightly distorted image that appears smaller than actual size. The smaller size of the image means that we can see more in these mirrors.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531" y="1646196"/>
            <a:ext cx="1379364" cy="1513168"/>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4706" y="1646196"/>
            <a:ext cx="1332385" cy="141345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7759" y="1799644"/>
            <a:ext cx="1405110" cy="1272021"/>
          </a:xfrm>
          <a:prstGeom prst="rect">
            <a:avLst/>
          </a:prstGeom>
        </p:spPr>
      </p:pic>
    </p:spTree>
    <p:extLst>
      <p:ext uri="{BB962C8B-B14F-4D97-AF65-F5344CB8AC3E}">
        <p14:creationId xmlns:p14="http://schemas.microsoft.com/office/powerpoint/2010/main" val="24174831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t>Concave or Convex?</a:t>
            </a:r>
            <a:endParaRPr lang="en-GB" sz="3600" dirty="0"/>
          </a:p>
        </p:txBody>
      </p:sp>
      <p:sp>
        <p:nvSpPr>
          <p:cNvPr id="5" name="Rectangle 4"/>
          <p:cNvSpPr/>
          <p:nvPr/>
        </p:nvSpPr>
        <p:spPr>
          <a:xfrm>
            <a:off x="1265905" y="1323926"/>
            <a:ext cx="6602659" cy="422405"/>
          </a:xfrm>
          <a:prstGeom prst="rect">
            <a:avLst/>
          </a:prstGeom>
        </p:spPr>
        <p:txBody>
          <a:bodyPr wrap="square" lIns="0" tIns="72000" rIns="0" bIns="72000">
            <a:spAutoFit/>
          </a:bodyPr>
          <a:lstStyle/>
          <a:p>
            <a:pPr algn="ctr"/>
            <a:r>
              <a:rPr lang="en-GB" dirty="0"/>
              <a:t>A car wing mirror is a convex mirror. </a:t>
            </a:r>
          </a:p>
        </p:txBody>
      </p:sp>
      <p:grpSp>
        <p:nvGrpSpPr>
          <p:cNvPr id="6" name="Group 5"/>
          <p:cNvGrpSpPr/>
          <p:nvPr/>
        </p:nvGrpSpPr>
        <p:grpSpPr>
          <a:xfrm>
            <a:off x="1674079" y="1746331"/>
            <a:ext cx="5806672" cy="584775"/>
            <a:chOff x="2005094" y="1318574"/>
            <a:chExt cx="5806672" cy="584775"/>
          </a:xfrm>
        </p:grpSpPr>
        <p:sp>
          <p:nvSpPr>
            <p:cNvPr id="7" name="Rectangle 6"/>
            <p:cNvSpPr/>
            <p:nvPr/>
          </p:nvSpPr>
          <p:spPr>
            <a:xfrm>
              <a:off x="2235754" y="1412913"/>
              <a:ext cx="5576012" cy="39609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Why is a convex mirror the best choice?</a:t>
              </a:r>
            </a:p>
          </p:txBody>
        </p:sp>
        <p:grpSp>
          <p:nvGrpSpPr>
            <p:cNvPr id="8" name="Group 7"/>
            <p:cNvGrpSpPr/>
            <p:nvPr/>
          </p:nvGrpSpPr>
          <p:grpSpPr>
            <a:xfrm>
              <a:off x="2005094" y="1318574"/>
              <a:ext cx="461319" cy="584775"/>
              <a:chOff x="776277" y="1256016"/>
              <a:chExt cx="461319" cy="584775"/>
            </a:xfrm>
          </p:grpSpPr>
          <p:sp>
            <p:nvSpPr>
              <p:cNvPr id="9" name="Oval 8"/>
              <p:cNvSpPr/>
              <p:nvPr/>
            </p:nvSpPr>
            <p:spPr>
              <a:xfrm>
                <a:off x="776277" y="132697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rot="20825919">
                <a:off x="817165" y="125601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2258" y="4172633"/>
            <a:ext cx="2976091" cy="2029988"/>
          </a:xfrm>
          <a:prstGeom prst="rect">
            <a:avLst/>
          </a:prstGeom>
        </p:spPr>
      </p:pic>
      <p:sp>
        <p:nvSpPr>
          <p:cNvPr id="12" name="Rectangle 11"/>
          <p:cNvSpPr/>
          <p:nvPr/>
        </p:nvSpPr>
        <p:spPr>
          <a:xfrm>
            <a:off x="755650" y="3352809"/>
            <a:ext cx="7473950" cy="584775"/>
          </a:xfrm>
          <a:prstGeom prst="rect">
            <a:avLst/>
          </a:prstGeom>
        </p:spPr>
        <p:txBody>
          <a:bodyPr wrap="square">
            <a:spAutoFit/>
          </a:bodyPr>
          <a:lstStyle/>
          <a:p>
            <a:pPr marL="285750" indent="-180000">
              <a:buFont typeface="Arial" panose="020B0604020202020204" pitchFamily="34" charset="0"/>
              <a:buChar char="•"/>
            </a:pPr>
            <a:r>
              <a:rPr lang="en-GB" sz="1600" dirty="0"/>
              <a:t>It is thought that car wing mirrors were invented by a man named Arthur James Wilson. </a:t>
            </a:r>
          </a:p>
        </p:txBody>
      </p:sp>
      <p:sp>
        <p:nvSpPr>
          <p:cNvPr id="14" name="Rectangle 13"/>
          <p:cNvSpPr/>
          <p:nvPr/>
        </p:nvSpPr>
        <p:spPr>
          <a:xfrm>
            <a:off x="755651" y="2374281"/>
            <a:ext cx="7632699" cy="946700"/>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convex mirror makes objects appear smaller so you can see more widely than you would normally be able to. This means drivers can see more of the road, so they are safer.</a:t>
            </a:r>
          </a:p>
        </p:txBody>
      </p:sp>
      <p:sp>
        <p:nvSpPr>
          <p:cNvPr id="15" name="Rectangle 14"/>
          <p:cNvSpPr/>
          <p:nvPr/>
        </p:nvSpPr>
        <p:spPr>
          <a:xfrm>
            <a:off x="755649" y="3894297"/>
            <a:ext cx="4796653" cy="2139047"/>
          </a:xfrm>
          <a:prstGeom prst="rect">
            <a:avLst/>
          </a:prstGeom>
        </p:spPr>
        <p:txBody>
          <a:bodyPr wrap="square">
            <a:spAutoFit/>
          </a:bodyPr>
          <a:lstStyle/>
          <a:p>
            <a:pPr marL="285750" indent="-180000">
              <a:spcAft>
                <a:spcPts val="600"/>
              </a:spcAft>
              <a:buFont typeface="Arial" panose="020B0604020202020204" pitchFamily="34" charset="0"/>
              <a:buChar char="•"/>
            </a:pPr>
            <a:r>
              <a:rPr lang="en-GB" sz="1600" dirty="0"/>
              <a:t>Arthur Wilson was a famous cyclist. He was born in 1858, and raced in many competitions in the 1870s. One year, he cycled 3200 miles in races!</a:t>
            </a:r>
          </a:p>
          <a:p>
            <a:pPr marL="285750" indent="-180000">
              <a:spcAft>
                <a:spcPts val="600"/>
              </a:spcAft>
              <a:buFont typeface="Arial" panose="020B0604020202020204" pitchFamily="34" charset="0"/>
              <a:buChar char="•"/>
            </a:pPr>
            <a:r>
              <a:rPr lang="en-GB" sz="1600" dirty="0"/>
              <a:t>Although he was born able to hear, Arthur went deaf at the age of 12 after contracting scarlet fever. In 1896, he was the first deaf British person to buy and drive a motor vehicle. </a:t>
            </a:r>
          </a:p>
        </p:txBody>
      </p:sp>
    </p:spTree>
    <p:extLst>
      <p:ext uri="{BB962C8B-B14F-4D97-AF65-F5344CB8AC3E}">
        <p14:creationId xmlns:p14="http://schemas.microsoft.com/office/powerpoint/2010/main" val="18772048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t>Concave or Convex?</a:t>
            </a:r>
            <a:endParaRPr lang="en-GB" sz="3600" dirty="0"/>
          </a:p>
        </p:txBody>
      </p:sp>
      <p:sp>
        <p:nvSpPr>
          <p:cNvPr id="14" name="Rectangle 13"/>
          <p:cNvSpPr/>
          <p:nvPr/>
        </p:nvSpPr>
        <p:spPr>
          <a:xfrm>
            <a:off x="755651" y="1473201"/>
            <a:ext cx="7632699" cy="946700"/>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People believe that Arthur Wilson went on to invent car wing mirrors, and he became </a:t>
            </a:r>
            <a:r>
              <a:rPr lang="en-GB" dirty="0" smtClean="0">
                <a:solidFill>
                  <a:schemeClr val="tx1"/>
                </a:solidFill>
              </a:rPr>
              <a:t>wealthy. He </a:t>
            </a:r>
            <a:r>
              <a:rPr lang="en-GB" dirty="0">
                <a:solidFill>
                  <a:schemeClr val="tx1"/>
                </a:solidFill>
              </a:rPr>
              <a:t>made friends with the Prince of Wales and taught King George V to cycle!</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342" b="18711"/>
          <a:stretch/>
        </p:blipFill>
        <p:spPr>
          <a:xfrm>
            <a:off x="755650" y="2467507"/>
            <a:ext cx="7632699" cy="3625318"/>
          </a:xfrm>
          <a:prstGeom prst="rect">
            <a:avLst/>
          </a:prstGeom>
        </p:spPr>
      </p:pic>
    </p:spTree>
    <p:extLst>
      <p:ext uri="{BB962C8B-B14F-4D97-AF65-F5344CB8AC3E}">
        <p14:creationId xmlns:p14="http://schemas.microsoft.com/office/powerpoint/2010/main" val="18669859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t>Concave or Convex?</a:t>
            </a:r>
            <a:endParaRPr lang="en-GB" sz="3600" dirty="0"/>
          </a:p>
        </p:txBody>
      </p:sp>
      <p:sp>
        <p:nvSpPr>
          <p:cNvPr id="5" name="Rectangle 4"/>
          <p:cNvSpPr/>
          <p:nvPr/>
        </p:nvSpPr>
        <p:spPr>
          <a:xfrm>
            <a:off x="1265905" y="1348640"/>
            <a:ext cx="6873079" cy="1530401"/>
          </a:xfrm>
          <a:prstGeom prst="rect">
            <a:avLst/>
          </a:prstGeom>
        </p:spPr>
        <p:txBody>
          <a:bodyPr wrap="square" lIns="0" tIns="72000" rIns="0" bIns="72000">
            <a:spAutoFit/>
          </a:bodyPr>
          <a:lstStyle/>
          <a:p>
            <a:pPr algn="ctr"/>
            <a:r>
              <a:rPr lang="en-GB" dirty="0"/>
              <a:t>Convex and concave mirrors reflect light in different ways to create different images. Scientists and inventors have used them in many different devices and for different purposes.</a:t>
            </a:r>
          </a:p>
          <a:p>
            <a:pPr algn="ctr"/>
            <a:r>
              <a:rPr lang="en-GB" dirty="0"/>
              <a:t>Look at these examples and decide whether they are convex or concave mirrors. </a:t>
            </a:r>
          </a:p>
        </p:txBody>
      </p:sp>
      <p:grpSp>
        <p:nvGrpSpPr>
          <p:cNvPr id="6" name="Group 5"/>
          <p:cNvGrpSpPr/>
          <p:nvPr/>
        </p:nvGrpSpPr>
        <p:grpSpPr>
          <a:xfrm>
            <a:off x="1265905" y="2844225"/>
            <a:ext cx="6522570" cy="584775"/>
            <a:chOff x="2005094" y="1318574"/>
            <a:chExt cx="6522570" cy="584775"/>
          </a:xfrm>
        </p:grpSpPr>
        <p:sp>
          <p:nvSpPr>
            <p:cNvPr id="7" name="Rectangle 6"/>
            <p:cNvSpPr/>
            <p:nvPr/>
          </p:nvSpPr>
          <p:spPr>
            <a:xfrm>
              <a:off x="2235754" y="1412913"/>
              <a:ext cx="6291910" cy="39609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Why have these mirrors been chosen for their purposes?</a:t>
              </a:r>
            </a:p>
          </p:txBody>
        </p:sp>
        <p:grpSp>
          <p:nvGrpSpPr>
            <p:cNvPr id="8" name="Group 7"/>
            <p:cNvGrpSpPr/>
            <p:nvPr/>
          </p:nvGrpSpPr>
          <p:grpSpPr>
            <a:xfrm>
              <a:off x="2005094" y="1318574"/>
              <a:ext cx="461319" cy="584775"/>
              <a:chOff x="776277" y="1256016"/>
              <a:chExt cx="461319" cy="584775"/>
            </a:xfrm>
          </p:grpSpPr>
          <p:sp>
            <p:nvSpPr>
              <p:cNvPr id="9" name="Oval 8"/>
              <p:cNvSpPr/>
              <p:nvPr/>
            </p:nvSpPr>
            <p:spPr>
              <a:xfrm>
                <a:off x="776277" y="132697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rot="20825919">
                <a:off x="817165" y="125601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8377" y="3582662"/>
            <a:ext cx="2028278" cy="138348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832" y="3539178"/>
            <a:ext cx="1542783" cy="180113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0976" y="4126300"/>
            <a:ext cx="1344568" cy="172506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7253" y="4126300"/>
            <a:ext cx="1539632" cy="177515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83834">
            <a:off x="4125083" y="3587146"/>
            <a:ext cx="1154719" cy="2393092"/>
          </a:xfrm>
          <a:prstGeom prst="rect">
            <a:avLst/>
          </a:prstGeom>
        </p:spPr>
      </p:pic>
      <p:pic>
        <p:nvPicPr>
          <p:cNvPr id="17" name="Whole Clas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Tree>
    <p:extLst>
      <p:ext uri="{BB962C8B-B14F-4D97-AF65-F5344CB8AC3E}">
        <p14:creationId xmlns:p14="http://schemas.microsoft.com/office/powerpoint/2010/main" val="5456541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656147" y="1375719"/>
            <a:ext cx="3550508" cy="4652487"/>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656147" y="1375719"/>
            <a:ext cx="2174789" cy="42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convex mirrors</a:t>
            </a:r>
            <a:endParaRPr lang="en-GB" dirty="0"/>
          </a:p>
        </p:txBody>
      </p:sp>
      <p:sp>
        <p:nvSpPr>
          <p:cNvPr id="12" name="Rectangle 11"/>
          <p:cNvSpPr/>
          <p:nvPr/>
        </p:nvSpPr>
        <p:spPr>
          <a:xfrm>
            <a:off x="881449" y="1375719"/>
            <a:ext cx="3550508" cy="4652487"/>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81449" y="1375719"/>
            <a:ext cx="2174789" cy="42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concave mirrors</a:t>
            </a:r>
            <a:endParaRPr lang="en-GB" dirty="0"/>
          </a:p>
        </p:txBody>
      </p:sp>
      <p:sp>
        <p:nvSpPr>
          <p:cNvPr id="21" name="Title 20"/>
          <p:cNvSpPr>
            <a:spLocks noGrp="1"/>
          </p:cNvSpPr>
          <p:nvPr>
            <p:ph type="title"/>
          </p:nvPr>
        </p:nvSpPr>
        <p:spPr/>
        <p:txBody>
          <a:bodyPr/>
          <a:lstStyle/>
          <a:p>
            <a:r>
              <a:rPr lang="en-GB" sz="3600" dirty="0" smtClean="0"/>
              <a:t>Concave or Convex?</a:t>
            </a:r>
            <a:endParaRPr lang="en-GB" sz="36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3539" y="4213637"/>
            <a:ext cx="2028278" cy="138348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8618" y="2104177"/>
            <a:ext cx="1542783" cy="180113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6744" y="2142210"/>
            <a:ext cx="1344568" cy="172506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1677" y="3303993"/>
            <a:ext cx="1539632" cy="177515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83834">
            <a:off x="1391484" y="2152145"/>
            <a:ext cx="1154719" cy="2393092"/>
          </a:xfrm>
          <a:prstGeom prst="rect">
            <a:avLst/>
          </a:prstGeom>
        </p:spPr>
      </p:pic>
    </p:spTree>
    <p:extLst>
      <p:ext uri="{BB962C8B-B14F-4D97-AF65-F5344CB8AC3E}">
        <p14:creationId xmlns:p14="http://schemas.microsoft.com/office/powerpoint/2010/main" val="6176738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GB" dirty="0" smtClean="0">
                <a:latin typeface="Twinkl" pitchFamily="50" charset="0"/>
              </a:rPr>
              <a:t>To investigate how images change in concave and convex mirrors.</a:t>
            </a:r>
            <a:endParaRPr lang="en-GB" dirty="0">
              <a:latin typeface="Twinkl" pitchFamily="50" charset="0"/>
            </a:endParaRPr>
          </a:p>
        </p:txBody>
      </p:sp>
      <p:sp>
        <p:nvSpPr>
          <p:cNvPr id="20" name="Content Placeholder 15"/>
          <p:cNvSpPr txBox="1">
            <a:spLocks/>
          </p:cNvSpPr>
          <p:nvPr/>
        </p:nvSpPr>
        <p:spPr>
          <a:xfrm>
            <a:off x="628650" y="3466802"/>
            <a:ext cx="7886700" cy="252210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latin typeface="Twinkl" pitchFamily="50" charset="0"/>
              </a:rPr>
              <a:t>I can identify concave and convex mirrors.</a:t>
            </a:r>
          </a:p>
          <a:p>
            <a:r>
              <a:rPr lang="en-GB" dirty="0" smtClean="0">
                <a:latin typeface="Twinkl" pitchFamily="50" charset="0"/>
              </a:rPr>
              <a:t>I can ask questions about the size of images in concave and convex mirrors.</a:t>
            </a:r>
          </a:p>
          <a:p>
            <a:r>
              <a:rPr lang="en-GB" dirty="0" smtClean="0">
                <a:latin typeface="Twinkl" pitchFamily="50" charset="0"/>
              </a:rPr>
              <a:t>I can carry out an investigation and record data to answer my question.</a:t>
            </a:r>
          </a:p>
          <a:p>
            <a:r>
              <a:rPr lang="en-GB" dirty="0" smtClean="0">
                <a:latin typeface="Twinkl" pitchFamily="50" charset="0"/>
              </a:rPr>
              <a:t>I can explain how concave and convex mirrors </a:t>
            </a:r>
            <a:r>
              <a:rPr lang="en-GB" smtClean="0">
                <a:latin typeface="Twinkl" pitchFamily="50" charset="0"/>
              </a:rPr>
              <a:t>change images.</a:t>
            </a:r>
            <a:endParaRPr lang="en-GB" dirty="0">
              <a:latin typeface="Twinkl" pitchFamily="50"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10101023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GB" dirty="0" smtClean="0">
                <a:latin typeface="Twinkl" pitchFamily="50" charset="0"/>
              </a:rPr>
              <a:t>To investigate how images change in concave and convex mirrors.</a:t>
            </a:r>
            <a:endParaRPr lang="en-GB" dirty="0">
              <a:latin typeface="Twinkl" pitchFamily="50" charset="0"/>
            </a:endParaRPr>
          </a:p>
        </p:txBody>
      </p:sp>
      <p:sp>
        <p:nvSpPr>
          <p:cNvPr id="20" name="Content Placeholder 15"/>
          <p:cNvSpPr txBox="1">
            <a:spLocks/>
          </p:cNvSpPr>
          <p:nvPr/>
        </p:nvSpPr>
        <p:spPr>
          <a:xfrm>
            <a:off x="628650" y="3466802"/>
            <a:ext cx="7886700" cy="252210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latin typeface="Twinkl" pitchFamily="50" charset="0"/>
              </a:rPr>
              <a:t>I can identify concave and convex mirrors.</a:t>
            </a:r>
          </a:p>
          <a:p>
            <a:r>
              <a:rPr lang="en-GB" dirty="0" smtClean="0">
                <a:latin typeface="Twinkl" pitchFamily="50" charset="0"/>
              </a:rPr>
              <a:t>I can ask questions about the size of images in concave and convex mirrors.</a:t>
            </a:r>
          </a:p>
          <a:p>
            <a:r>
              <a:rPr lang="en-GB" dirty="0" smtClean="0">
                <a:latin typeface="Twinkl" pitchFamily="50" charset="0"/>
              </a:rPr>
              <a:t>I can carry out an investigation and record data to answer my question.</a:t>
            </a:r>
          </a:p>
          <a:p>
            <a:r>
              <a:rPr lang="en-GB" dirty="0" smtClean="0">
                <a:latin typeface="Twinkl" pitchFamily="50" charset="0"/>
              </a:rPr>
              <a:t>I can explain how concave and convex mirrors change images.</a:t>
            </a:r>
            <a:endParaRPr lang="en-GB" dirty="0">
              <a:latin typeface="Twinkl" pitchFamily="50" charset="0"/>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4753233" y="2570205"/>
            <a:ext cx="3468130" cy="3410465"/>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4753233" y="1909049"/>
            <a:ext cx="3468130" cy="745663"/>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rPr>
              <a:t>Concave mirrors bulge inwards (like you go into a cave!) like this:</a:t>
            </a:r>
          </a:p>
        </p:txBody>
      </p:sp>
      <p:sp>
        <p:nvSpPr>
          <p:cNvPr id="4" name="Rectangle 3"/>
          <p:cNvSpPr/>
          <p:nvPr/>
        </p:nvSpPr>
        <p:spPr>
          <a:xfrm>
            <a:off x="897924" y="2570205"/>
            <a:ext cx="3468130" cy="3410465"/>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p:cNvSpPr/>
          <p:nvPr/>
        </p:nvSpPr>
        <p:spPr>
          <a:xfrm>
            <a:off x="897924" y="1909049"/>
            <a:ext cx="3468130" cy="745663"/>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Convex mirrors bulge outwards, like this:</a:t>
            </a:r>
          </a:p>
        </p:txBody>
      </p:sp>
      <p:sp>
        <p:nvSpPr>
          <p:cNvPr id="21" name="Title 20"/>
          <p:cNvSpPr>
            <a:spLocks noGrp="1"/>
          </p:cNvSpPr>
          <p:nvPr>
            <p:ph type="title"/>
          </p:nvPr>
        </p:nvSpPr>
        <p:spPr>
          <a:xfrm>
            <a:off x="643195" y="365408"/>
            <a:ext cx="8220075" cy="994306"/>
          </a:xfrm>
        </p:spPr>
        <p:txBody>
          <a:bodyPr/>
          <a:lstStyle/>
          <a:p>
            <a:r>
              <a:rPr lang="en-GB" sz="3600" dirty="0" smtClean="0"/>
              <a:t>House of Mirrors</a:t>
            </a:r>
            <a:endParaRPr lang="en-GB" sz="36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0015" y="2884752"/>
            <a:ext cx="474566" cy="290416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1253" y="2799869"/>
            <a:ext cx="764704" cy="3035643"/>
          </a:xfrm>
          <a:prstGeom prst="rect">
            <a:avLst/>
          </a:prstGeom>
        </p:spPr>
      </p:pic>
    </p:spTree>
    <p:extLst>
      <p:ext uri="{BB962C8B-B14F-4D97-AF65-F5344CB8AC3E}">
        <p14:creationId xmlns:p14="http://schemas.microsoft.com/office/powerpoint/2010/main" val="4789981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9275"/>
            <a:ext cx="8220075" cy="994306"/>
          </a:xfrm>
        </p:spPr>
        <p:txBody>
          <a:bodyPr/>
          <a:lstStyle/>
          <a:p>
            <a:r>
              <a:rPr lang="en-GB" sz="3600" dirty="0" smtClean="0"/>
              <a:t>House of Mirrors</a:t>
            </a:r>
            <a:endParaRPr lang="en-GB" sz="3600" dirty="0"/>
          </a:p>
        </p:txBody>
      </p:sp>
      <p:sp>
        <p:nvSpPr>
          <p:cNvPr id="19" name="Rectangle 18"/>
          <p:cNvSpPr/>
          <p:nvPr/>
        </p:nvSpPr>
        <p:spPr>
          <a:xfrm>
            <a:off x="1201520" y="1326984"/>
            <a:ext cx="6731430" cy="699404"/>
          </a:xfrm>
          <a:prstGeom prst="rect">
            <a:avLst/>
          </a:prstGeom>
        </p:spPr>
        <p:txBody>
          <a:bodyPr wrap="square" lIns="0" tIns="72000" rIns="0" bIns="72000">
            <a:spAutoFit/>
          </a:bodyPr>
          <a:lstStyle/>
          <a:p>
            <a:pPr algn="ctr"/>
            <a:r>
              <a:rPr lang="en-GB" dirty="0"/>
              <a:t>Concave and convex mirrors reflect light differently to plane (flat) mirrors, so your image looks different in these types of mirrors.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8139" y="2446637"/>
            <a:ext cx="2076005" cy="3646187"/>
          </a:xfrm>
          <a:prstGeom prst="rect">
            <a:avLst/>
          </a:prstGeom>
        </p:spPr>
      </p:pic>
      <p:sp>
        <p:nvSpPr>
          <p:cNvPr id="6" name="Oval 5"/>
          <p:cNvSpPr/>
          <p:nvPr/>
        </p:nvSpPr>
        <p:spPr>
          <a:xfrm>
            <a:off x="1713471" y="2446637"/>
            <a:ext cx="3064477" cy="30644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Today, you are going to investigate exactly how concave and convex mirrors change our images.</a:t>
            </a:r>
          </a:p>
        </p:txBody>
      </p:sp>
    </p:spTree>
    <p:extLst>
      <p:ext uri="{BB962C8B-B14F-4D97-AF65-F5344CB8AC3E}">
        <p14:creationId xmlns:p14="http://schemas.microsoft.com/office/powerpoint/2010/main" val="20247966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9275"/>
            <a:ext cx="8220075" cy="994306"/>
          </a:xfrm>
        </p:spPr>
        <p:txBody>
          <a:bodyPr/>
          <a:lstStyle/>
          <a:p>
            <a:r>
              <a:rPr lang="en-GB" sz="3600" dirty="0" smtClean="0"/>
              <a:t>Asking Questions</a:t>
            </a:r>
            <a:endParaRPr lang="en-GB" sz="3600" dirty="0"/>
          </a:p>
        </p:txBody>
      </p:sp>
      <p:sp>
        <p:nvSpPr>
          <p:cNvPr id="19" name="Rectangle 18"/>
          <p:cNvSpPr/>
          <p:nvPr/>
        </p:nvSpPr>
        <p:spPr>
          <a:xfrm>
            <a:off x="755650" y="1364369"/>
            <a:ext cx="7632700" cy="422405"/>
          </a:xfrm>
          <a:prstGeom prst="rect">
            <a:avLst/>
          </a:prstGeom>
        </p:spPr>
        <p:txBody>
          <a:bodyPr wrap="square" lIns="0" tIns="72000" rIns="0" bIns="72000">
            <a:spAutoFit/>
          </a:bodyPr>
          <a:lstStyle/>
          <a:p>
            <a:pPr algn="ctr"/>
            <a:r>
              <a:rPr lang="en-GB" dirty="0"/>
              <a:t>You will need to decide on a question that your investigation will answer.</a:t>
            </a:r>
          </a:p>
        </p:txBody>
      </p:sp>
      <p:pic>
        <p:nvPicPr>
          <p:cNvPr id="7"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49" y="1884883"/>
            <a:ext cx="5603961" cy="4207942"/>
          </a:xfrm>
          <a:prstGeom prst="rect">
            <a:avLst/>
          </a:prstGeom>
        </p:spPr>
      </p:pic>
      <p:sp>
        <p:nvSpPr>
          <p:cNvPr id="3" name="Rectangle 2"/>
          <p:cNvSpPr/>
          <p:nvPr/>
        </p:nvSpPr>
        <p:spPr>
          <a:xfrm>
            <a:off x="5008604" y="1884883"/>
            <a:ext cx="3379745" cy="4207942"/>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Think about the size of your image and how it may appear in convex and concave mirrors</a:t>
            </a:r>
            <a:r>
              <a:rPr lang="en-GB" dirty="0" smtClean="0">
                <a:solidFill>
                  <a:schemeClr val="tx1"/>
                </a:solidFill>
              </a:rPr>
              <a:t>.</a:t>
            </a:r>
          </a:p>
          <a:p>
            <a:pPr algn="ctr"/>
            <a:endParaRPr lang="en-GB" dirty="0">
              <a:solidFill>
                <a:schemeClr val="tx1"/>
              </a:solidFill>
            </a:endParaRPr>
          </a:p>
          <a:p>
            <a:pPr algn="ctr"/>
            <a:r>
              <a:rPr lang="en-GB" dirty="0">
                <a:solidFill>
                  <a:schemeClr val="tx1"/>
                </a:solidFill>
              </a:rPr>
              <a:t>Talk to </a:t>
            </a:r>
            <a:r>
              <a:rPr lang="en-GB" dirty="0" smtClean="0">
                <a:solidFill>
                  <a:schemeClr val="tx1"/>
                </a:solidFill>
              </a:rPr>
              <a:t>your family member </a:t>
            </a:r>
            <a:r>
              <a:rPr lang="en-GB" dirty="0">
                <a:solidFill>
                  <a:schemeClr val="tx1"/>
                </a:solidFill>
              </a:rPr>
              <a:t>about your ideas for a question about the size of an image in these different mirrors.</a:t>
            </a:r>
          </a:p>
        </p:txBody>
      </p:sp>
    </p:spTree>
    <p:extLst>
      <p:ext uri="{BB962C8B-B14F-4D97-AF65-F5344CB8AC3E}">
        <p14:creationId xmlns:p14="http://schemas.microsoft.com/office/powerpoint/2010/main" val="29523708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9468"/>
          <a:stretch/>
        </p:blipFill>
        <p:spPr>
          <a:xfrm>
            <a:off x="755650" y="1746331"/>
            <a:ext cx="7632700" cy="434649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8899" y="2181527"/>
            <a:ext cx="2519426" cy="3563769"/>
          </a:xfrm>
          <a:prstGeom prst="rect">
            <a:avLst/>
          </a:prstGeom>
          <a:effectLst>
            <a:outerShdw blurRad="63500" sx="102000" sy="102000" algn="ctr" rotWithShape="0">
              <a:prstClr val="black">
                <a:alpha val="40000"/>
              </a:prstClr>
            </a:outerShdw>
          </a:effectLst>
        </p:spPr>
      </p:pic>
      <p:sp>
        <p:nvSpPr>
          <p:cNvPr id="21" name="Title 20"/>
          <p:cNvSpPr>
            <a:spLocks noGrp="1"/>
          </p:cNvSpPr>
          <p:nvPr>
            <p:ph type="title"/>
          </p:nvPr>
        </p:nvSpPr>
        <p:spPr/>
        <p:txBody>
          <a:bodyPr/>
          <a:lstStyle/>
          <a:p>
            <a:r>
              <a:rPr lang="en-GB" sz="3600" dirty="0" smtClean="0"/>
              <a:t>Making Predictions</a:t>
            </a:r>
            <a:endParaRPr lang="en-GB" sz="3600" dirty="0"/>
          </a:p>
        </p:txBody>
      </p:sp>
      <p:sp>
        <p:nvSpPr>
          <p:cNvPr id="5" name="Rectangle 4"/>
          <p:cNvSpPr/>
          <p:nvPr/>
        </p:nvSpPr>
        <p:spPr>
          <a:xfrm>
            <a:off x="852584" y="1323926"/>
            <a:ext cx="7409967" cy="422405"/>
          </a:xfrm>
          <a:prstGeom prst="rect">
            <a:avLst/>
          </a:prstGeom>
        </p:spPr>
        <p:txBody>
          <a:bodyPr wrap="square" lIns="0" tIns="72000" rIns="0" bIns="72000">
            <a:spAutoFit/>
          </a:bodyPr>
          <a:lstStyle/>
          <a:p>
            <a:r>
              <a:rPr lang="en-GB" dirty="0"/>
              <a:t>These are some examples of the question you may have come up with:</a:t>
            </a:r>
          </a:p>
        </p:txBody>
      </p:sp>
      <p:sp>
        <p:nvSpPr>
          <p:cNvPr id="9" name="Rectangle 8"/>
          <p:cNvSpPr/>
          <p:nvPr/>
        </p:nvSpPr>
        <p:spPr>
          <a:xfrm>
            <a:off x="1046205" y="2183027"/>
            <a:ext cx="4169700" cy="199355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180000">
              <a:spcAft>
                <a:spcPts val="600"/>
              </a:spcAft>
              <a:buFont typeface="Arial" panose="020B0604020202020204" pitchFamily="34" charset="0"/>
              <a:buChar char="•"/>
            </a:pPr>
            <a:r>
              <a:rPr lang="en-GB" sz="1600" dirty="0">
                <a:solidFill>
                  <a:schemeClr val="tx1"/>
                </a:solidFill>
              </a:rPr>
              <a:t>Is an image bigger in a concave mirror?</a:t>
            </a:r>
          </a:p>
          <a:p>
            <a:pPr marL="285750" indent="-180000">
              <a:spcAft>
                <a:spcPts val="600"/>
              </a:spcAft>
              <a:buFont typeface="Arial" panose="020B0604020202020204" pitchFamily="34" charset="0"/>
              <a:buChar char="•"/>
            </a:pPr>
            <a:r>
              <a:rPr lang="en-GB" sz="1600" dirty="0">
                <a:solidFill>
                  <a:schemeClr val="tx1"/>
                </a:solidFill>
              </a:rPr>
              <a:t>Is an image smaller in a convex mirror?</a:t>
            </a:r>
          </a:p>
          <a:p>
            <a:pPr marL="285750" indent="-180000">
              <a:spcAft>
                <a:spcPts val="600"/>
              </a:spcAft>
              <a:buFont typeface="Arial" panose="020B0604020202020204" pitchFamily="34" charset="0"/>
              <a:buChar char="•"/>
            </a:pPr>
            <a:r>
              <a:rPr lang="en-GB" sz="1600" dirty="0">
                <a:solidFill>
                  <a:schemeClr val="tx1"/>
                </a:solidFill>
              </a:rPr>
              <a:t>Does a convex mirror make a bigger image than a plane mirror?</a:t>
            </a:r>
          </a:p>
          <a:p>
            <a:pPr marL="285750" indent="-180000">
              <a:spcAft>
                <a:spcPts val="600"/>
              </a:spcAft>
              <a:buFont typeface="Arial" panose="020B0604020202020204" pitchFamily="34" charset="0"/>
              <a:buChar char="•"/>
            </a:pPr>
            <a:r>
              <a:rPr lang="en-GB" sz="1600" dirty="0">
                <a:solidFill>
                  <a:schemeClr val="tx1"/>
                </a:solidFill>
              </a:rPr>
              <a:t>Does a concave mirror make a smaller image than a plane mirror?</a:t>
            </a:r>
          </a:p>
        </p:txBody>
      </p:sp>
      <p:sp>
        <p:nvSpPr>
          <p:cNvPr id="10" name="Oval 9"/>
          <p:cNvSpPr/>
          <p:nvPr/>
        </p:nvSpPr>
        <p:spPr>
          <a:xfrm>
            <a:off x="873212" y="190644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rot="20825919">
            <a:off x="914100" y="183548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sp>
        <p:nvSpPr>
          <p:cNvPr id="13" name="Rectangle 12"/>
          <p:cNvSpPr/>
          <p:nvPr/>
        </p:nvSpPr>
        <p:spPr>
          <a:xfrm>
            <a:off x="1046205" y="4305215"/>
            <a:ext cx="4169700" cy="141681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Write your question on the </a:t>
            </a:r>
            <a:r>
              <a:rPr lang="en-GB" sz="1600" b="1" dirty="0">
                <a:solidFill>
                  <a:srgbClr val="00B0F0"/>
                </a:solidFill>
              </a:rPr>
              <a:t>Concave and Convex Activity Sheet</a:t>
            </a:r>
            <a:r>
              <a:rPr lang="en-GB" sz="1600" dirty="0">
                <a:solidFill>
                  <a:schemeClr val="tx1"/>
                </a:solidFill>
              </a:rPr>
              <a:t>. Make a prediction about what you think the answer will be.</a:t>
            </a:r>
          </a:p>
          <a:p>
            <a:pPr algn="ctr"/>
            <a:r>
              <a:rPr lang="en-GB" sz="1600" dirty="0">
                <a:solidFill>
                  <a:schemeClr val="tx1"/>
                </a:solidFill>
              </a:rPr>
              <a:t>Now, let's answer your question!</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8015" y="4045480"/>
            <a:ext cx="1570812" cy="193628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802143">
            <a:off x="5775523" y="3060746"/>
            <a:ext cx="2960171" cy="2640227"/>
          </a:xfrm>
          <a:prstGeom prst="rect">
            <a:avLst/>
          </a:prstGeom>
        </p:spPr>
      </p:pic>
      <p:pic>
        <p:nvPicPr>
          <p:cNvPr id="14" name="Individual Wor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9468"/>
          <a:stretch/>
        </p:blipFill>
        <p:spPr>
          <a:xfrm>
            <a:off x="755650" y="1746331"/>
            <a:ext cx="7632700" cy="434649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3843">
            <a:off x="5083640" y="1982680"/>
            <a:ext cx="2723525" cy="3852470"/>
          </a:xfrm>
          <a:prstGeom prst="rect">
            <a:avLst/>
          </a:prstGeom>
          <a:effectLst>
            <a:outerShdw blurRad="63500" sx="102000" sy="102000" algn="ctr" rotWithShape="0">
              <a:prstClr val="black">
                <a:alpha val="40000"/>
              </a:prstClr>
            </a:outerShdw>
          </a:effectLst>
        </p:spPr>
      </p:pic>
      <p:sp>
        <p:nvSpPr>
          <p:cNvPr id="21" name="Title 20"/>
          <p:cNvSpPr>
            <a:spLocks noGrp="1"/>
          </p:cNvSpPr>
          <p:nvPr>
            <p:ph type="title"/>
          </p:nvPr>
        </p:nvSpPr>
        <p:spPr/>
        <p:txBody>
          <a:bodyPr/>
          <a:lstStyle/>
          <a:p>
            <a:r>
              <a:rPr lang="en-GB" sz="3600" dirty="0" smtClean="0"/>
              <a:t>Finding Out</a:t>
            </a:r>
            <a:endParaRPr lang="en-GB" sz="3600" dirty="0"/>
          </a:p>
        </p:txBody>
      </p:sp>
      <p:sp>
        <p:nvSpPr>
          <p:cNvPr id="5" name="Rectangle 4"/>
          <p:cNvSpPr/>
          <p:nvPr/>
        </p:nvSpPr>
        <p:spPr>
          <a:xfrm>
            <a:off x="852584" y="1323926"/>
            <a:ext cx="7409967" cy="422405"/>
          </a:xfrm>
          <a:prstGeom prst="rect">
            <a:avLst/>
          </a:prstGeom>
        </p:spPr>
        <p:txBody>
          <a:bodyPr wrap="square" lIns="0" tIns="72000" rIns="0" bIns="72000">
            <a:spAutoFit/>
          </a:bodyPr>
          <a:lstStyle/>
          <a:p>
            <a:r>
              <a:rPr lang="en-GB" dirty="0"/>
              <a:t>In order to answer your question, you will carry out an investigation.</a:t>
            </a:r>
          </a:p>
        </p:txBody>
      </p:sp>
      <p:sp>
        <p:nvSpPr>
          <p:cNvPr id="13" name="Rectangle 12"/>
          <p:cNvSpPr/>
          <p:nvPr/>
        </p:nvSpPr>
        <p:spPr>
          <a:xfrm>
            <a:off x="1046206" y="2181527"/>
            <a:ext cx="3583460" cy="3540506"/>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Hold the different mirrors the same distance away from your face, or from an object. Make sure you use the same object with each mirror.</a:t>
            </a:r>
          </a:p>
          <a:p>
            <a:pPr algn="ctr"/>
            <a:r>
              <a:rPr lang="en-GB" dirty="0">
                <a:solidFill>
                  <a:schemeClr val="tx1"/>
                </a:solidFill>
              </a:rPr>
              <a:t>Compare the size of the image in each mirror</a:t>
            </a:r>
            <a:r>
              <a:rPr lang="en-GB" dirty="0" smtClean="0">
                <a:solidFill>
                  <a:schemeClr val="tx1"/>
                </a:solidFill>
              </a:rPr>
              <a:t>.</a:t>
            </a:r>
          </a:p>
          <a:p>
            <a:pPr algn="ctr"/>
            <a:endParaRPr lang="en-GB" dirty="0">
              <a:solidFill>
                <a:schemeClr val="tx1"/>
              </a:solidFill>
            </a:endParaRPr>
          </a:p>
          <a:p>
            <a:pPr algn="ctr"/>
            <a:r>
              <a:rPr lang="en-GB" dirty="0">
                <a:solidFill>
                  <a:schemeClr val="tx1"/>
                </a:solidFill>
              </a:rPr>
              <a:t>Record your results on the table on your </a:t>
            </a:r>
            <a:r>
              <a:rPr lang="en-GB" b="1" dirty="0">
                <a:solidFill>
                  <a:srgbClr val="00B0F0"/>
                </a:solidFill>
              </a:rPr>
              <a:t>Concave and Convex Activity Sheet</a:t>
            </a:r>
            <a:r>
              <a:rPr lang="en-GB" dirty="0">
                <a:solidFill>
                  <a:schemeClr val="tx1"/>
                </a:solidFill>
              </a:rPr>
              <a: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8015" y="4045480"/>
            <a:ext cx="1570812" cy="193628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802143">
            <a:off x="5775523" y="3060746"/>
            <a:ext cx="2960171" cy="2640227"/>
          </a:xfrm>
          <a:prstGeom prst="rect">
            <a:avLst/>
          </a:prstGeom>
        </p:spPr>
      </p:pic>
      <p:pic>
        <p:nvPicPr>
          <p:cNvPr id="14" name="Individual Wor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32534271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612389"/>
            <a:ext cx="8220075" cy="994306"/>
          </a:xfrm>
        </p:spPr>
        <p:txBody>
          <a:bodyPr/>
          <a:lstStyle/>
          <a:p>
            <a:r>
              <a:rPr lang="en-GB" sz="3600" dirty="0" smtClean="0"/>
              <a:t>Finding Out</a:t>
            </a:r>
            <a:endParaRPr lang="en-GB" sz="3600" dirty="0"/>
          </a:p>
        </p:txBody>
      </p:sp>
      <p:sp>
        <p:nvSpPr>
          <p:cNvPr id="5" name="Rectangle 4"/>
          <p:cNvSpPr/>
          <p:nvPr/>
        </p:nvSpPr>
        <p:spPr>
          <a:xfrm>
            <a:off x="852584" y="1401087"/>
            <a:ext cx="7409967" cy="976403"/>
          </a:xfrm>
          <a:prstGeom prst="rect">
            <a:avLst/>
          </a:prstGeom>
        </p:spPr>
        <p:txBody>
          <a:bodyPr wrap="square" lIns="0" tIns="72000" rIns="0" bIns="72000">
            <a:spAutoFit/>
          </a:bodyPr>
          <a:lstStyle/>
          <a:p>
            <a:pPr algn="ctr"/>
            <a:r>
              <a:rPr lang="en-GB" dirty="0"/>
              <a:t>You will look at your results and use them to answer your question.</a:t>
            </a:r>
          </a:p>
          <a:p>
            <a:pPr algn="ctr"/>
            <a:r>
              <a:rPr lang="en-GB" dirty="0"/>
              <a:t>Look at this example.</a:t>
            </a:r>
          </a:p>
          <a:p>
            <a:pPr algn="ctr"/>
            <a:r>
              <a:rPr lang="en-GB" b="1" dirty="0"/>
              <a:t>The question was, ‘Is the object's image bigger in a convex mirror?’</a:t>
            </a:r>
          </a:p>
        </p:txBody>
      </p:sp>
      <p:pic>
        <p:nvPicPr>
          <p:cNvPr id="14" name="Individual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graphicFrame>
        <p:nvGraphicFramePr>
          <p:cNvPr id="10" name="Table 9">
            <a:extLst>
              <a:ext uri="{FF2B5EF4-FFF2-40B4-BE49-F238E27FC236}">
                <a16:creationId xmlns:a16="http://schemas.microsoft.com/office/drawing/2014/main" id="{C03823B0-5E7A-43B3-B428-BFC5F75B500F}"/>
              </a:ext>
            </a:extLst>
          </p:cNvPr>
          <p:cNvGraphicFramePr>
            <a:graphicFrameLocks noGrp="1"/>
          </p:cNvGraphicFramePr>
          <p:nvPr>
            <p:extLst>
              <p:ext uri="{D42A27DB-BD31-4B8C-83A1-F6EECF244321}">
                <p14:modId xmlns:p14="http://schemas.microsoft.com/office/powerpoint/2010/main" val="3742862737"/>
              </p:ext>
            </p:extLst>
          </p:nvPr>
        </p:nvGraphicFramePr>
        <p:xfrm>
          <a:off x="969884" y="2733230"/>
          <a:ext cx="5329882" cy="1997956"/>
        </p:xfrm>
        <a:graphic>
          <a:graphicData uri="http://schemas.openxmlformats.org/drawingml/2006/table">
            <a:tbl>
              <a:tblPr firstRow="1" bandRow="1">
                <a:tableStyleId>{5940675A-B579-460E-94D1-54222C63F5DA}</a:tableStyleId>
              </a:tblPr>
              <a:tblGrid>
                <a:gridCol w="2664941">
                  <a:extLst>
                    <a:ext uri="{9D8B030D-6E8A-4147-A177-3AD203B41FA5}">
                      <a16:colId xmlns:a16="http://schemas.microsoft.com/office/drawing/2014/main" val="2652884339"/>
                    </a:ext>
                  </a:extLst>
                </a:gridCol>
                <a:gridCol w="2664941">
                  <a:extLst>
                    <a:ext uri="{9D8B030D-6E8A-4147-A177-3AD203B41FA5}">
                      <a16:colId xmlns:a16="http://schemas.microsoft.com/office/drawing/2014/main" val="2513781558"/>
                    </a:ext>
                  </a:extLst>
                </a:gridCol>
              </a:tblGrid>
              <a:tr h="489955">
                <a:tc>
                  <a:txBody>
                    <a:bodyPr/>
                    <a:lstStyle/>
                    <a:p>
                      <a:pPr algn="ctr"/>
                      <a:r>
                        <a:rPr lang="en-GB" sz="1800" b="1" dirty="0">
                          <a:solidFill>
                            <a:schemeClr val="bg1"/>
                          </a:solidFill>
                        </a:rPr>
                        <a:t>Type of Mirror</a:t>
                      </a:r>
                    </a:p>
                  </a:txBody>
                  <a:tcPr marT="45700" marB="45700" anchor="ctr">
                    <a:solidFill>
                      <a:schemeClr val="accent2"/>
                    </a:solidFill>
                  </a:tcPr>
                </a:tc>
                <a:tc>
                  <a:txBody>
                    <a:bodyPr/>
                    <a:lstStyle/>
                    <a:p>
                      <a:pPr algn="ctr"/>
                      <a:r>
                        <a:rPr lang="en-GB" sz="1800" b="1" dirty="0">
                          <a:solidFill>
                            <a:schemeClr val="bg1"/>
                          </a:solidFill>
                        </a:rPr>
                        <a:t>Size of Image</a:t>
                      </a:r>
                    </a:p>
                  </a:txBody>
                  <a:tcPr marT="45700" marB="45700" anchor="ctr">
                    <a:solidFill>
                      <a:schemeClr val="accent2"/>
                    </a:solidFill>
                  </a:tcPr>
                </a:tc>
                <a:extLst>
                  <a:ext uri="{0D108BD9-81ED-4DB2-BD59-A6C34878D82A}">
                    <a16:rowId xmlns:a16="http://schemas.microsoft.com/office/drawing/2014/main" val="4136796089"/>
                  </a:ext>
                </a:extLst>
              </a:tr>
              <a:tr h="489955">
                <a:tc>
                  <a:txBody>
                    <a:bodyPr/>
                    <a:lstStyle/>
                    <a:p>
                      <a:pPr algn="ctr"/>
                      <a:r>
                        <a:rPr lang="en-GB" sz="1800" dirty="0"/>
                        <a:t>plane</a:t>
                      </a:r>
                    </a:p>
                  </a:txBody>
                  <a:tcPr marT="45700" marB="45700" anchor="ctr"/>
                </a:tc>
                <a:tc>
                  <a:txBody>
                    <a:bodyPr/>
                    <a:lstStyle/>
                    <a:p>
                      <a:pPr algn="ctr"/>
                      <a:r>
                        <a:rPr lang="en-GB" sz="1800" dirty="0"/>
                        <a:t>same as the object</a:t>
                      </a:r>
                    </a:p>
                  </a:txBody>
                  <a:tcPr marT="45700" marB="45700" anchor="ctr"/>
                </a:tc>
                <a:extLst>
                  <a:ext uri="{0D108BD9-81ED-4DB2-BD59-A6C34878D82A}">
                    <a16:rowId xmlns:a16="http://schemas.microsoft.com/office/drawing/2014/main" val="2914117305"/>
                  </a:ext>
                </a:extLst>
              </a:tr>
              <a:tr h="489955">
                <a:tc>
                  <a:txBody>
                    <a:bodyPr/>
                    <a:lstStyle/>
                    <a:p>
                      <a:pPr algn="ctr"/>
                      <a:r>
                        <a:rPr lang="en-GB" sz="1800" dirty="0"/>
                        <a:t>concave</a:t>
                      </a:r>
                    </a:p>
                  </a:txBody>
                  <a:tcPr marT="45700" marB="45700" anchor="ctr"/>
                </a:tc>
                <a:tc>
                  <a:txBody>
                    <a:bodyPr/>
                    <a:lstStyle/>
                    <a:p>
                      <a:pPr algn="ctr"/>
                      <a:r>
                        <a:rPr lang="en-GB" sz="1800" dirty="0"/>
                        <a:t>bigger than the object</a:t>
                      </a:r>
                    </a:p>
                  </a:txBody>
                  <a:tcPr marT="45700" marB="45700" anchor="ctr"/>
                </a:tc>
                <a:extLst>
                  <a:ext uri="{0D108BD9-81ED-4DB2-BD59-A6C34878D82A}">
                    <a16:rowId xmlns:a16="http://schemas.microsoft.com/office/drawing/2014/main" val="372286450"/>
                  </a:ext>
                </a:extLst>
              </a:tr>
              <a:tr h="528091">
                <a:tc>
                  <a:txBody>
                    <a:bodyPr/>
                    <a:lstStyle/>
                    <a:p>
                      <a:pPr algn="ctr"/>
                      <a:r>
                        <a:rPr lang="en-GB" sz="1800" dirty="0"/>
                        <a:t>convex</a:t>
                      </a:r>
                    </a:p>
                  </a:txBody>
                  <a:tcPr marT="45700" marB="45700" anchor="ctr"/>
                </a:tc>
                <a:tc>
                  <a:txBody>
                    <a:bodyPr/>
                    <a:lstStyle/>
                    <a:p>
                      <a:pPr algn="ctr"/>
                      <a:r>
                        <a:rPr lang="en-GB" sz="1800" dirty="0"/>
                        <a:t>smaller than the object</a:t>
                      </a:r>
                    </a:p>
                  </a:txBody>
                  <a:tcPr marT="45700" marB="45700" anchor="ctr"/>
                </a:tc>
                <a:extLst>
                  <a:ext uri="{0D108BD9-81ED-4DB2-BD59-A6C34878D82A}">
                    <a16:rowId xmlns:a16="http://schemas.microsoft.com/office/drawing/2014/main" val="3251427667"/>
                  </a:ext>
                </a:extLst>
              </a:tr>
            </a:tbl>
          </a:graphicData>
        </a:graphic>
      </p:graphicFrame>
      <p:grpSp>
        <p:nvGrpSpPr>
          <p:cNvPr id="11" name="Group 10"/>
          <p:cNvGrpSpPr/>
          <p:nvPr/>
        </p:nvGrpSpPr>
        <p:grpSpPr>
          <a:xfrm>
            <a:off x="1168596" y="5093130"/>
            <a:ext cx="6777942" cy="584775"/>
            <a:chOff x="2005094" y="1318574"/>
            <a:chExt cx="6777942" cy="584775"/>
          </a:xfrm>
        </p:grpSpPr>
        <p:sp>
          <p:nvSpPr>
            <p:cNvPr id="15" name="Rectangle 14"/>
            <p:cNvSpPr/>
            <p:nvPr/>
          </p:nvSpPr>
          <p:spPr>
            <a:xfrm>
              <a:off x="2235753" y="1412913"/>
              <a:ext cx="6547283" cy="39609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Do the results in the table give an answer to the question?</a:t>
              </a:r>
            </a:p>
          </p:txBody>
        </p:sp>
        <p:grpSp>
          <p:nvGrpSpPr>
            <p:cNvPr id="16" name="Group 15"/>
            <p:cNvGrpSpPr/>
            <p:nvPr/>
          </p:nvGrpSpPr>
          <p:grpSpPr>
            <a:xfrm>
              <a:off x="2005094" y="1318574"/>
              <a:ext cx="461319" cy="584775"/>
              <a:chOff x="776277" y="1256016"/>
              <a:chExt cx="461319" cy="584775"/>
            </a:xfrm>
          </p:grpSpPr>
          <p:sp>
            <p:nvSpPr>
              <p:cNvPr id="17" name="Oval 16"/>
              <p:cNvSpPr/>
              <p:nvPr/>
            </p:nvSpPr>
            <p:spPr>
              <a:xfrm>
                <a:off x="776277" y="132697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rot="20825919">
                <a:off x="817165" y="125601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8127" y="2545492"/>
            <a:ext cx="2024424" cy="2213832"/>
          </a:xfrm>
          <a:prstGeom prst="rect">
            <a:avLst/>
          </a:prstGeom>
        </p:spPr>
      </p:pic>
    </p:spTree>
    <p:extLst>
      <p:ext uri="{BB962C8B-B14F-4D97-AF65-F5344CB8AC3E}">
        <p14:creationId xmlns:p14="http://schemas.microsoft.com/office/powerpoint/2010/main" val="31116961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0182"/>
          <a:stretch/>
        </p:blipFill>
        <p:spPr>
          <a:xfrm>
            <a:off x="755650" y="2324631"/>
            <a:ext cx="7632700" cy="376819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3843">
            <a:off x="5339513" y="2517060"/>
            <a:ext cx="2407910" cy="3406028"/>
          </a:xfrm>
          <a:prstGeom prst="rect">
            <a:avLst/>
          </a:prstGeom>
          <a:effectLst>
            <a:outerShdw blurRad="63500" sx="102000" sy="102000" algn="ctr" rotWithShape="0">
              <a:prstClr val="black">
                <a:alpha val="40000"/>
              </a:prstClr>
            </a:outerShdw>
          </a:effectLst>
        </p:spPr>
      </p:pic>
      <p:sp>
        <p:nvSpPr>
          <p:cNvPr id="21" name="Title 20"/>
          <p:cNvSpPr>
            <a:spLocks noGrp="1"/>
          </p:cNvSpPr>
          <p:nvPr>
            <p:ph type="title"/>
          </p:nvPr>
        </p:nvSpPr>
        <p:spPr/>
        <p:txBody>
          <a:bodyPr/>
          <a:lstStyle/>
          <a:p>
            <a:r>
              <a:rPr lang="en-GB" sz="3600" dirty="0" smtClean="0"/>
              <a:t>Finding Out</a:t>
            </a:r>
            <a:endParaRPr lang="en-GB" sz="3600" dirty="0"/>
          </a:p>
        </p:txBody>
      </p:sp>
      <p:sp>
        <p:nvSpPr>
          <p:cNvPr id="5" name="Rectangle 4"/>
          <p:cNvSpPr/>
          <p:nvPr/>
        </p:nvSpPr>
        <p:spPr>
          <a:xfrm>
            <a:off x="852584" y="1323926"/>
            <a:ext cx="7409967" cy="976403"/>
          </a:xfrm>
          <a:prstGeom prst="rect">
            <a:avLst/>
          </a:prstGeom>
        </p:spPr>
        <p:txBody>
          <a:bodyPr wrap="square" lIns="0" tIns="72000" rIns="0" bIns="72000">
            <a:spAutoFit/>
          </a:bodyPr>
          <a:lstStyle/>
          <a:p>
            <a:pPr algn="ctr"/>
            <a:r>
              <a:rPr lang="en-GB" dirty="0"/>
              <a:t>The results show that the image appears bigger in the concave mirror, so the answer to the question is: ‘No. The object's image appears bigger in the concave mirror rather than the convex mirror.’</a:t>
            </a:r>
          </a:p>
        </p:txBody>
      </p:sp>
      <p:sp>
        <p:nvSpPr>
          <p:cNvPr id="13" name="Rectangle 12"/>
          <p:cNvSpPr/>
          <p:nvPr/>
        </p:nvSpPr>
        <p:spPr>
          <a:xfrm>
            <a:off x="1115126" y="2852038"/>
            <a:ext cx="3583460" cy="271337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Use your results to write your conclusion on your </a:t>
            </a:r>
            <a:r>
              <a:rPr lang="en-GB" sz="2000" b="1" dirty="0">
                <a:solidFill>
                  <a:srgbClr val="00B0F0"/>
                </a:solidFill>
              </a:rPr>
              <a:t>Concave and Convex Activity Sheet</a:t>
            </a:r>
            <a:r>
              <a:rPr lang="en-GB" sz="2000" dirty="0">
                <a:solidFill>
                  <a:schemeClr val="tx1"/>
                </a:solidFill>
              </a:rPr>
              <a:t>, answering your question in full sentences.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8015" y="4045480"/>
            <a:ext cx="1570812" cy="193628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802143">
            <a:off x="5775523" y="3060746"/>
            <a:ext cx="2960171" cy="2640227"/>
          </a:xfrm>
          <a:prstGeom prst="rect">
            <a:avLst/>
          </a:prstGeom>
        </p:spPr>
      </p:pic>
      <p:pic>
        <p:nvPicPr>
          <p:cNvPr id="14" name="Individual Wor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145971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0A3B8BFC-E9F1-4474-9F7B-AFB6884062FA}" vid="{9CC7331F-4C01-4F4C-8DFE-D4DCB177AE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491</TotalTime>
  <Words>968</Words>
  <Application>Microsoft Office PowerPoint</Application>
  <PresentationFormat>On-screen Show (4:3)</PresentationFormat>
  <Paragraphs>87</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Twinkl SemiBold</vt:lpstr>
      <vt:lpstr>Arial</vt:lpstr>
      <vt:lpstr>Twinkl</vt:lpstr>
      <vt:lpstr>Sassoon Infant Rg</vt:lpstr>
      <vt:lpstr>Calibri</vt:lpstr>
      <vt:lpstr>Office Theme</vt:lpstr>
      <vt:lpstr>PowerPoint Presentation</vt:lpstr>
      <vt:lpstr>PowerPoint Presentation</vt:lpstr>
      <vt:lpstr>House of Mirrors</vt:lpstr>
      <vt:lpstr>House of Mirrors</vt:lpstr>
      <vt:lpstr>Asking Questions</vt:lpstr>
      <vt:lpstr>Making Predictions</vt:lpstr>
      <vt:lpstr>Finding Out</vt:lpstr>
      <vt:lpstr>Finding Out</vt:lpstr>
      <vt:lpstr>Finding Out</vt:lpstr>
      <vt:lpstr>Why Does This Happen?</vt:lpstr>
      <vt:lpstr>Why Does This Happen?</vt:lpstr>
      <vt:lpstr>Concave or Convex?</vt:lpstr>
      <vt:lpstr>Concave or Convex?</vt:lpstr>
      <vt:lpstr>Concave or Convex?</vt:lpstr>
      <vt:lpstr>Concave or Convex?</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Fay Thompson</cp:lastModifiedBy>
  <cp:revision>32</cp:revision>
  <dcterms:created xsi:type="dcterms:W3CDTF">2019-02-20T12:12:17Z</dcterms:created>
  <dcterms:modified xsi:type="dcterms:W3CDTF">2020-05-20T10:31:46Z</dcterms:modified>
</cp:coreProperties>
</file>