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74" r:id="rId2"/>
    <p:sldId id="263" r:id="rId3"/>
    <p:sldId id="277" r:id="rId4"/>
    <p:sldId id="290" r:id="rId5"/>
    <p:sldId id="296" r:id="rId6"/>
    <p:sldId id="297" r:id="rId7"/>
    <p:sldId id="298" r:id="rId8"/>
    <p:sldId id="299" r:id="rId9"/>
    <p:sldId id="300" r:id="rId10"/>
    <p:sldId id="291" r:id="rId11"/>
    <p:sldId id="301" r:id="rId12"/>
    <p:sldId id="264" r:id="rId13"/>
    <p:sldId id="303" r:id="rId14"/>
    <p:sldId id="304" r:id="rId15"/>
    <p:sldId id="293" r:id="rId16"/>
    <p:sldId id="295" r:id="rId17"/>
    <p:sldId id="267" r:id="rId18"/>
  </p:sldIdLst>
  <p:sldSz cx="9144000" cy="6858000" type="screen4x3"/>
  <p:notesSz cx="6858000" cy="9144000"/>
  <p:embeddedFontLst>
    <p:embeddedFont>
      <p:font typeface="Twinkl SemiBold" charset="0"/>
      <p:bold r:id="rId21"/>
    </p:embeddedFont>
    <p:embeddedFont>
      <p:font typeface="Twinkl" panose="020B0604020202020204" charset="0"/>
      <p:regular r:id="rId22"/>
      <p:bold r:id="rId23"/>
    </p:embeddedFont>
    <p:embeddedFont>
      <p:font typeface="Calibri" panose="020F0502020204030204" pitchFamily="34" charset="0"/>
      <p:regular r:id="rId24"/>
      <p:bold r:id="rId25"/>
      <p:italic r:id="rId26"/>
      <p:boldItalic r:id="rId27"/>
    </p:embeddedFont>
    <p:embeddedFont>
      <p:font typeface="Sassoon Infant Rg" panose="02000503030000020003"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F81"/>
    <a:srgbClr val="E84D15"/>
    <a:srgbClr val="2DB6BC"/>
    <a:srgbClr val="AFDEF8"/>
    <a:srgbClr val="B9D26D"/>
    <a:srgbClr val="F19A93"/>
    <a:srgbClr val="48CDD4"/>
    <a:srgbClr val="E9C501"/>
    <a:srgbClr val="FEE864"/>
    <a:srgbClr val="FFE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8" autoAdjust="0"/>
    <p:restoredTop sz="94660"/>
  </p:normalViewPr>
  <p:slideViewPr>
    <p:cSldViewPr snapToGrid="0" showGuides="1">
      <p:cViewPr varScale="1">
        <p:scale>
          <a:sx n="73" d="100"/>
          <a:sy n="73" d="100"/>
        </p:scale>
        <p:origin x="1236" y="72"/>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1"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660" b="13442"/>
          <a:stretch/>
        </p:blipFill>
        <p:spPr>
          <a:xfrm>
            <a:off x="755650" y="2026508"/>
            <a:ext cx="7632700" cy="3340793"/>
          </a:xfrm>
          <a:prstGeom prst="rect">
            <a:avLst/>
          </a:prstGeom>
        </p:spPr>
      </p:pic>
      <p:sp>
        <p:nvSpPr>
          <p:cNvPr id="21" name="Title 20"/>
          <p:cNvSpPr>
            <a:spLocks noGrp="1"/>
          </p:cNvSpPr>
          <p:nvPr>
            <p:ph type="title"/>
          </p:nvPr>
        </p:nvSpPr>
        <p:spPr>
          <a:xfrm>
            <a:off x="457198" y="529331"/>
            <a:ext cx="8220075" cy="994306"/>
          </a:xfrm>
        </p:spPr>
        <p:txBody>
          <a:bodyPr/>
          <a:lstStyle/>
          <a:p>
            <a:r>
              <a:rPr lang="en-GB" sz="3600" dirty="0" smtClean="0"/>
              <a:t>Index Fossils</a:t>
            </a:r>
            <a:endParaRPr lang="en-GB" sz="3600" dirty="0"/>
          </a:p>
        </p:txBody>
      </p:sp>
      <p:sp>
        <p:nvSpPr>
          <p:cNvPr id="13" name="Rectangle 12"/>
          <p:cNvSpPr/>
          <p:nvPr/>
        </p:nvSpPr>
        <p:spPr>
          <a:xfrm>
            <a:off x="1219200" y="2638788"/>
            <a:ext cx="2817341" cy="1809220"/>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Your </a:t>
            </a:r>
            <a:r>
              <a:rPr lang="en-GB" b="1" dirty="0">
                <a:solidFill>
                  <a:srgbClr val="00B0F0"/>
                </a:solidFill>
              </a:rPr>
              <a:t>Index Fossil Fact Sheet </a:t>
            </a:r>
            <a:r>
              <a:rPr lang="en-GB" dirty="0">
                <a:solidFill>
                  <a:schemeClr val="tx1"/>
                </a:solidFill>
              </a:rPr>
              <a:t>shows you the index fossils and the time period each one is from.</a:t>
            </a:r>
          </a:p>
        </p:txBody>
      </p:sp>
      <p:pic>
        <p:nvPicPr>
          <p:cNvPr id="10"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5" name="Rectangle 4"/>
          <p:cNvSpPr/>
          <p:nvPr/>
        </p:nvSpPr>
        <p:spPr>
          <a:xfrm>
            <a:off x="1724065" y="1301738"/>
            <a:ext cx="5686339" cy="646331"/>
          </a:xfrm>
          <a:prstGeom prst="rect">
            <a:avLst/>
          </a:prstGeom>
        </p:spPr>
        <p:txBody>
          <a:bodyPr wrap="square">
            <a:spAutoFit/>
          </a:bodyPr>
          <a:lstStyle/>
          <a:p>
            <a:pPr algn="ctr"/>
            <a:r>
              <a:rPr lang="en-GB" dirty="0"/>
              <a:t>The fossils that are used to find the age of rocks are known as index fossils</a:t>
            </a:r>
            <a:r>
              <a:rPr lang="en-GB" dirty="0" smtClean="0"/>
              <a:t>.</a:t>
            </a:r>
            <a:endParaRPr lang="en-GB" dirty="0"/>
          </a:p>
        </p:txBody>
      </p:sp>
      <p:grpSp>
        <p:nvGrpSpPr>
          <p:cNvPr id="15" name="Group 14"/>
          <p:cNvGrpSpPr/>
          <p:nvPr/>
        </p:nvGrpSpPr>
        <p:grpSpPr>
          <a:xfrm>
            <a:off x="1421926" y="5453450"/>
            <a:ext cx="6300148" cy="617545"/>
            <a:chOff x="2005094" y="1191466"/>
            <a:chExt cx="6300148" cy="617545"/>
          </a:xfrm>
        </p:grpSpPr>
        <p:sp>
          <p:nvSpPr>
            <p:cNvPr id="16" name="Rectangle 15"/>
            <p:cNvSpPr/>
            <p:nvPr/>
          </p:nvSpPr>
          <p:spPr>
            <a:xfrm>
              <a:off x="2235754" y="1191466"/>
              <a:ext cx="6069488" cy="617545"/>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If William found a fossil like this one inside a layer of rock, which time period would it be from?</a:t>
              </a:r>
            </a:p>
          </p:txBody>
        </p:sp>
        <p:grpSp>
          <p:nvGrpSpPr>
            <p:cNvPr id="18" name="Group 17"/>
            <p:cNvGrpSpPr/>
            <p:nvPr/>
          </p:nvGrpSpPr>
          <p:grpSpPr>
            <a:xfrm>
              <a:off x="2005094" y="1209697"/>
              <a:ext cx="461319" cy="584775"/>
              <a:chOff x="776277" y="1147139"/>
              <a:chExt cx="461319" cy="584775"/>
            </a:xfrm>
          </p:grpSpPr>
          <p:sp>
            <p:nvSpPr>
              <p:cNvPr id="22" name="Oval 21"/>
              <p:cNvSpPr/>
              <p:nvPr/>
            </p:nvSpPr>
            <p:spPr>
              <a:xfrm>
                <a:off x="776277" y="1218097"/>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rot="20825919">
                <a:off x="817165" y="1147139"/>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7234" y="2346857"/>
            <a:ext cx="1258097" cy="1315361"/>
          </a:xfrm>
          <a:prstGeom prst="rect">
            <a:avLst/>
          </a:prstGeom>
          <a:effectLst>
            <a:outerShdw blurRad="50800" dist="38100" dir="10800000" algn="r"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3289" y="2450940"/>
            <a:ext cx="1051077" cy="2772032"/>
          </a:xfrm>
          <a:prstGeom prst="rect">
            <a:avLst/>
          </a:prstGeom>
          <a:effectLst>
            <a:outerShdw blurRad="50800" dist="38100" dir="10800000" algn="r" rotWithShape="0">
              <a:prstClr val="black">
                <a:alpha val="40000"/>
              </a:prstClr>
            </a:outerShdw>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78073">
            <a:off x="4935839" y="3317787"/>
            <a:ext cx="1351383" cy="2078510"/>
          </a:xfrm>
          <a:prstGeom prst="rect">
            <a:avLst/>
          </a:prstGeom>
          <a:effectLst>
            <a:outerShdw blurRad="50800" dist="38100" dir="10800000" algn="r" rotWithShape="0">
              <a:prstClr val="black">
                <a:alpha val="40000"/>
              </a:prst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3874" y="2548160"/>
            <a:ext cx="2997115" cy="2673178"/>
          </a:xfrm>
          <a:prstGeom prst="rect">
            <a:avLst/>
          </a:prstGeom>
        </p:spPr>
      </p:pic>
    </p:spTree>
    <p:extLst>
      <p:ext uri="{BB962C8B-B14F-4D97-AF65-F5344CB8AC3E}">
        <p14:creationId xmlns:p14="http://schemas.microsoft.com/office/powerpoint/2010/main" val="3338891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6847"/>
            <a:ext cx="8220075" cy="994306"/>
          </a:xfrm>
        </p:spPr>
        <p:txBody>
          <a:bodyPr/>
          <a:lstStyle/>
          <a:p>
            <a:r>
              <a:rPr lang="en-GB" sz="3600" dirty="0" smtClean="0"/>
              <a:t>Geological Map</a:t>
            </a:r>
            <a:endParaRPr lang="en-GB" sz="36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084"/>
          <a:stretch/>
        </p:blipFill>
        <p:spPr bwMode="auto">
          <a:xfrm>
            <a:off x="5060865" y="1523269"/>
            <a:ext cx="3368675" cy="456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55650" y="1475405"/>
            <a:ext cx="4203528" cy="2062103"/>
          </a:xfrm>
          <a:prstGeom prst="rect">
            <a:avLst/>
          </a:prstGeom>
        </p:spPr>
        <p:txBody>
          <a:bodyPr wrap="square">
            <a:spAutoFit/>
          </a:bodyPr>
          <a:lstStyle/>
          <a:p>
            <a:r>
              <a:rPr lang="en-GB" sz="1600" b="1" dirty="0"/>
              <a:t>William Smith was the first person to create a geological map of England.</a:t>
            </a:r>
          </a:p>
          <a:p>
            <a:r>
              <a:rPr lang="en-GB" sz="1600" dirty="0"/>
              <a:t>A geological map shows the ages and types of rocks found in a particular area.</a:t>
            </a:r>
          </a:p>
          <a:p>
            <a:r>
              <a:rPr lang="en-GB" sz="1600" dirty="0"/>
              <a:t>He created his map by touring Britain and identifying the fossils found in the surface rocks. He used these fossils to find the age of the rocks in the different areas he visited.</a:t>
            </a:r>
          </a:p>
        </p:txBody>
      </p:sp>
      <p:sp>
        <p:nvSpPr>
          <p:cNvPr id="7" name="Rectangle 6"/>
          <p:cNvSpPr/>
          <p:nvPr/>
        </p:nvSpPr>
        <p:spPr>
          <a:xfrm>
            <a:off x="834256" y="3569794"/>
            <a:ext cx="3978876" cy="896272"/>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The colours on this geological map show the different types and ages of the surface rocks around Britain.</a:t>
            </a:r>
          </a:p>
        </p:txBody>
      </p:sp>
      <p:grpSp>
        <p:nvGrpSpPr>
          <p:cNvPr id="9" name="Group 8"/>
          <p:cNvGrpSpPr/>
          <p:nvPr/>
        </p:nvGrpSpPr>
        <p:grpSpPr>
          <a:xfrm>
            <a:off x="755650" y="4580239"/>
            <a:ext cx="4244779" cy="617545"/>
            <a:chOff x="2005094" y="1191466"/>
            <a:chExt cx="4244779" cy="617545"/>
          </a:xfrm>
        </p:grpSpPr>
        <p:sp>
          <p:nvSpPr>
            <p:cNvPr id="10" name="Rectangle 9"/>
            <p:cNvSpPr/>
            <p:nvPr/>
          </p:nvSpPr>
          <p:spPr>
            <a:xfrm>
              <a:off x="2235754" y="1191466"/>
              <a:ext cx="4014119" cy="617545"/>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Where can you find rocks from the Cambrian and Silurian time?</a:t>
              </a:r>
            </a:p>
          </p:txBody>
        </p:sp>
        <p:grpSp>
          <p:nvGrpSpPr>
            <p:cNvPr id="11" name="Group 10"/>
            <p:cNvGrpSpPr/>
            <p:nvPr/>
          </p:nvGrpSpPr>
          <p:grpSpPr>
            <a:xfrm>
              <a:off x="2005094" y="1209697"/>
              <a:ext cx="461319" cy="584775"/>
              <a:chOff x="776277" y="1147139"/>
              <a:chExt cx="461319" cy="584775"/>
            </a:xfrm>
          </p:grpSpPr>
          <p:sp>
            <p:nvSpPr>
              <p:cNvPr id="12" name="Oval 11"/>
              <p:cNvSpPr/>
              <p:nvPr/>
            </p:nvSpPr>
            <p:spPr>
              <a:xfrm>
                <a:off x="776277" y="1218097"/>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20825919">
                <a:off x="817165" y="1147139"/>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grpSp>
        <p:nvGrpSpPr>
          <p:cNvPr id="14" name="Group 13"/>
          <p:cNvGrpSpPr/>
          <p:nvPr/>
        </p:nvGrpSpPr>
        <p:grpSpPr>
          <a:xfrm>
            <a:off x="755650" y="5315649"/>
            <a:ext cx="4244779" cy="617545"/>
            <a:chOff x="2005094" y="1191466"/>
            <a:chExt cx="4244779" cy="617545"/>
          </a:xfrm>
        </p:grpSpPr>
        <p:sp>
          <p:nvSpPr>
            <p:cNvPr id="15" name="Rectangle 14"/>
            <p:cNvSpPr/>
            <p:nvPr/>
          </p:nvSpPr>
          <p:spPr>
            <a:xfrm>
              <a:off x="2235754" y="1191466"/>
              <a:ext cx="4014119" cy="617545"/>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 Can </a:t>
              </a:r>
              <a:r>
                <a:rPr lang="en-GB" sz="1600" dirty="0">
                  <a:solidFill>
                    <a:schemeClr val="tx1"/>
                  </a:solidFill>
                </a:rPr>
                <a:t>you name two types of rocks that are found in Scotland?</a:t>
              </a:r>
            </a:p>
          </p:txBody>
        </p:sp>
        <p:grpSp>
          <p:nvGrpSpPr>
            <p:cNvPr id="16" name="Group 15"/>
            <p:cNvGrpSpPr/>
            <p:nvPr/>
          </p:nvGrpSpPr>
          <p:grpSpPr>
            <a:xfrm>
              <a:off x="2005094" y="1209697"/>
              <a:ext cx="461319" cy="584775"/>
              <a:chOff x="776277" y="1147139"/>
              <a:chExt cx="461319" cy="584775"/>
            </a:xfrm>
          </p:grpSpPr>
          <p:sp>
            <p:nvSpPr>
              <p:cNvPr id="17" name="Oval 16"/>
              <p:cNvSpPr/>
              <p:nvPr/>
            </p:nvSpPr>
            <p:spPr>
              <a:xfrm>
                <a:off x="776277" y="1218097"/>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rot="20825919">
                <a:off x="817165" y="1147139"/>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spTree>
    <p:extLst>
      <p:ext uri="{BB962C8B-B14F-4D97-AF65-F5344CB8AC3E}">
        <p14:creationId xmlns:p14="http://schemas.microsoft.com/office/powerpoint/2010/main" val="274990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0155" b="-2"/>
          <a:stretch/>
        </p:blipFill>
        <p:spPr>
          <a:xfrm>
            <a:off x="755650" y="2323070"/>
            <a:ext cx="7632700" cy="3769754"/>
          </a:xfrm>
          <a:prstGeom prst="rect">
            <a:avLst/>
          </a:prstGeom>
        </p:spPr>
      </p:pic>
      <p:sp>
        <p:nvSpPr>
          <p:cNvPr id="21" name="Title 20"/>
          <p:cNvSpPr>
            <a:spLocks noGrp="1"/>
          </p:cNvSpPr>
          <p:nvPr>
            <p:ph type="title"/>
          </p:nvPr>
        </p:nvSpPr>
        <p:spPr/>
        <p:txBody>
          <a:bodyPr/>
          <a:lstStyle/>
          <a:p>
            <a:r>
              <a:rPr lang="en-GB" sz="3600" dirty="0" smtClean="0"/>
              <a:t>Geological Challenge</a:t>
            </a:r>
            <a:endParaRPr lang="en-GB" sz="3600" dirty="0"/>
          </a:p>
        </p:txBody>
      </p:sp>
      <p:sp>
        <p:nvSpPr>
          <p:cNvPr id="5" name="Rectangle 4"/>
          <p:cNvSpPr/>
          <p:nvPr/>
        </p:nvSpPr>
        <p:spPr>
          <a:xfrm>
            <a:off x="755650" y="1256604"/>
            <a:ext cx="7402017" cy="884070"/>
          </a:xfrm>
          <a:prstGeom prst="rect">
            <a:avLst/>
          </a:prstGeom>
        </p:spPr>
        <p:txBody>
          <a:bodyPr wrap="square" lIns="0" tIns="72000" rIns="0" bIns="72000">
            <a:spAutoFit/>
          </a:bodyPr>
          <a:lstStyle/>
          <a:p>
            <a:pPr algn="ctr"/>
            <a:r>
              <a:rPr lang="en-GB" sz="1600" dirty="0"/>
              <a:t>Work in pairs to complete this geological challenge!</a:t>
            </a:r>
          </a:p>
          <a:p>
            <a:pPr algn="ctr"/>
            <a:r>
              <a:rPr lang="en-GB" sz="1600" dirty="0"/>
              <a:t>On your Geology Island Activity Sheet, you will see a map of an island. Your task is to create a geological map for this </a:t>
            </a:r>
            <a:r>
              <a:rPr lang="en-GB" sz="1600" dirty="0" smtClean="0"/>
              <a:t>island. </a:t>
            </a:r>
            <a:endParaRPr lang="en-GB" sz="1600" dirty="0"/>
          </a:p>
        </p:txBody>
      </p:sp>
      <p:sp>
        <p:nvSpPr>
          <p:cNvPr id="13" name="Rectangle 12"/>
          <p:cNvSpPr/>
          <p:nvPr/>
        </p:nvSpPr>
        <p:spPr>
          <a:xfrm>
            <a:off x="848497" y="2519173"/>
            <a:ext cx="3729899" cy="3510924"/>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Your map is split into different areas. Draw a picture of a fossil in each area using the </a:t>
            </a:r>
            <a:r>
              <a:rPr lang="en-GB" sz="1600" b="1" dirty="0">
                <a:solidFill>
                  <a:srgbClr val="00B0F0"/>
                </a:solidFill>
              </a:rPr>
              <a:t>Index Fossils Fact Sheet</a:t>
            </a:r>
            <a:r>
              <a:rPr lang="en-GB" sz="1600" dirty="0">
                <a:solidFill>
                  <a:schemeClr val="tx1"/>
                </a:solidFill>
              </a:rPr>
              <a:t>. Make sure you know which time period each fossil is from.</a:t>
            </a:r>
          </a:p>
          <a:p>
            <a:pPr algn="ctr"/>
            <a:endParaRPr lang="en-GB" sz="1600" dirty="0">
              <a:solidFill>
                <a:schemeClr val="tx1"/>
              </a:solidFill>
            </a:endParaRPr>
          </a:p>
          <a:p>
            <a:pPr algn="ctr"/>
            <a:r>
              <a:rPr lang="en-GB" sz="1600" dirty="0">
                <a:solidFill>
                  <a:schemeClr val="tx1"/>
                </a:solidFill>
              </a:rPr>
              <a:t>Then, draw a key at the side of your island map. This key should have coloured boxes - one for each of the time periods you have drawn fossils from. Label the boxes with the time periods you chose fossils </a:t>
            </a:r>
            <a:r>
              <a:rPr lang="en-GB" sz="1600" dirty="0" smtClean="0">
                <a:solidFill>
                  <a:schemeClr val="tx1"/>
                </a:solidFill>
              </a:rPr>
              <a:t>from</a:t>
            </a:r>
            <a:r>
              <a:rPr lang="en-GB" sz="1600" dirty="0">
                <a:solidFill>
                  <a:schemeClr val="tx1"/>
                </a:solidFill>
              </a:rPr>
              <a:t> </a:t>
            </a:r>
            <a:r>
              <a:rPr lang="en-GB" sz="1600" dirty="0" smtClean="0">
                <a:solidFill>
                  <a:schemeClr val="tx1"/>
                </a:solidFill>
              </a:rPr>
              <a:t>and then colour your map accordingly.</a:t>
            </a:r>
            <a:endParaRPr lang="en-GB" sz="1600" dirty="0">
              <a:solidFill>
                <a:schemeClr val="tx1"/>
              </a:solidFill>
            </a:endParaRPr>
          </a:p>
        </p:txBody>
      </p:sp>
      <p:sp>
        <p:nvSpPr>
          <p:cNvPr id="2" name="Rectangle 1"/>
          <p:cNvSpPr/>
          <p:nvPr/>
        </p:nvSpPr>
        <p:spPr>
          <a:xfrm>
            <a:off x="840259" y="2166707"/>
            <a:ext cx="1589903" cy="356762"/>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0282" y="3130378"/>
            <a:ext cx="3526182" cy="2492854"/>
          </a:xfrm>
          <a:prstGeom prst="rect">
            <a:avLst/>
          </a:prstGeom>
          <a:effectLst>
            <a:outerShdw blurRad="63500" sx="102000" sy="102000" algn="ctr" rotWithShape="0">
              <a:prstClr val="black">
                <a:alpha val="40000"/>
              </a:prstClr>
            </a:outerShdw>
          </a:effectLst>
        </p:spPr>
      </p:pic>
      <p:pic>
        <p:nvPicPr>
          <p:cNvPr id="12" name="Pai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45431" y="2835763"/>
            <a:ext cx="5099222" cy="285836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575898"/>
            <a:ext cx="8220075" cy="994306"/>
          </a:xfrm>
        </p:spPr>
        <p:txBody>
          <a:bodyPr/>
          <a:lstStyle/>
          <a:p>
            <a:pPr algn="ctr"/>
            <a:r>
              <a:rPr lang="en-GB" sz="3600" dirty="0" smtClean="0"/>
              <a:t>How do Scientists Use Fossils Today?</a:t>
            </a:r>
            <a:endParaRPr lang="en-GB" sz="3600" dirty="0"/>
          </a:p>
        </p:txBody>
      </p:sp>
      <p:sp>
        <p:nvSpPr>
          <p:cNvPr id="2" name="Rectangle 1"/>
          <p:cNvSpPr/>
          <p:nvPr/>
        </p:nvSpPr>
        <p:spPr>
          <a:xfrm>
            <a:off x="957002" y="1382665"/>
            <a:ext cx="7220465" cy="646331"/>
          </a:xfrm>
          <a:prstGeom prst="rect">
            <a:avLst/>
          </a:prstGeom>
        </p:spPr>
        <p:txBody>
          <a:bodyPr wrap="square">
            <a:spAutoFit/>
          </a:bodyPr>
          <a:lstStyle/>
          <a:p>
            <a:pPr algn="ctr"/>
            <a:r>
              <a:rPr lang="en-GB" dirty="0"/>
              <a:t>Today, scientists like Dr Lisa White use tiny microscopic fossils, called microfossils or </a:t>
            </a:r>
            <a:r>
              <a:rPr lang="en-GB" dirty="0" err="1"/>
              <a:t>nanofossils</a:t>
            </a:r>
            <a:r>
              <a:rPr lang="en-GB" dirty="0"/>
              <a:t>, to find the age of rocks and soils.</a:t>
            </a:r>
          </a:p>
        </p:txBody>
      </p:sp>
      <p:sp>
        <p:nvSpPr>
          <p:cNvPr id="3" name="Rectangle 2"/>
          <p:cNvSpPr/>
          <p:nvPr/>
        </p:nvSpPr>
        <p:spPr>
          <a:xfrm>
            <a:off x="2286000" y="3105835"/>
            <a:ext cx="4572000" cy="369332"/>
          </a:xfrm>
          <a:prstGeom prst="rect">
            <a:avLst/>
          </a:prstGeom>
        </p:spPr>
        <p:txBody>
          <a:bodyPr>
            <a:spAutoFit/>
          </a:bodyPr>
          <a:lstStyle/>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180659"/>
            <a:ext cx="3009042" cy="392376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6102" y="2929693"/>
            <a:ext cx="2362657" cy="3163132"/>
          </a:xfrm>
          <a:prstGeom prst="rect">
            <a:avLst/>
          </a:prstGeom>
        </p:spPr>
      </p:pic>
      <p:sp>
        <p:nvSpPr>
          <p:cNvPr id="7" name="Rectangle 6"/>
          <p:cNvSpPr/>
          <p:nvPr/>
        </p:nvSpPr>
        <p:spPr>
          <a:xfrm>
            <a:off x="3358749" y="3105835"/>
            <a:ext cx="3140905" cy="2308324"/>
          </a:xfrm>
          <a:prstGeom prst="rect">
            <a:avLst/>
          </a:prstGeom>
        </p:spPr>
        <p:txBody>
          <a:bodyPr wrap="square">
            <a:spAutoFit/>
          </a:bodyPr>
          <a:lstStyle/>
          <a:p>
            <a:r>
              <a:rPr lang="en-GB" dirty="0">
                <a:solidFill>
                  <a:schemeClr val="bg1"/>
                </a:solidFill>
              </a:rPr>
              <a:t>Because the first life on earth was made up of tiny creatures, so small that we wouldn’t be able to see them, Dr White has to study their tiny fossils with a microscope to date the oldest rocks and soils on the planet.</a:t>
            </a:r>
          </a:p>
        </p:txBody>
      </p:sp>
    </p:spTree>
    <p:extLst>
      <p:ext uri="{BB962C8B-B14F-4D97-AF65-F5344CB8AC3E}">
        <p14:creationId xmlns:p14="http://schemas.microsoft.com/office/powerpoint/2010/main" val="3071589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75898"/>
            <a:ext cx="8220075" cy="994306"/>
          </a:xfrm>
        </p:spPr>
        <p:txBody>
          <a:bodyPr/>
          <a:lstStyle/>
          <a:p>
            <a:pPr algn="ctr"/>
            <a:r>
              <a:rPr lang="en-GB" sz="3600" dirty="0" smtClean="0"/>
              <a:t>How do Scientists Use Fossils Today?</a:t>
            </a:r>
            <a:endParaRPr lang="en-GB" sz="3600" dirty="0"/>
          </a:p>
        </p:txBody>
      </p:sp>
      <p:sp>
        <p:nvSpPr>
          <p:cNvPr id="2" name="Rectangle 1"/>
          <p:cNvSpPr/>
          <p:nvPr/>
        </p:nvSpPr>
        <p:spPr>
          <a:xfrm>
            <a:off x="957002" y="1382665"/>
            <a:ext cx="7220465" cy="646331"/>
          </a:xfrm>
          <a:prstGeom prst="rect">
            <a:avLst/>
          </a:prstGeom>
        </p:spPr>
        <p:txBody>
          <a:bodyPr wrap="square">
            <a:spAutoFit/>
          </a:bodyPr>
          <a:lstStyle/>
          <a:p>
            <a:pPr algn="ctr"/>
            <a:r>
              <a:rPr lang="en-GB" dirty="0"/>
              <a:t>In 2017, tiny fossils were found in Australia that are thought to be 3.5 </a:t>
            </a:r>
            <a:r>
              <a:rPr lang="en-GB" b="1" dirty="0"/>
              <a:t>billion</a:t>
            </a:r>
            <a:r>
              <a:rPr lang="en-GB" dirty="0"/>
              <a:t> years old! </a:t>
            </a:r>
          </a:p>
        </p:txBody>
      </p:sp>
      <p:sp>
        <p:nvSpPr>
          <p:cNvPr id="3" name="Rectangle 2"/>
          <p:cNvSpPr/>
          <p:nvPr/>
        </p:nvSpPr>
        <p:spPr>
          <a:xfrm>
            <a:off x="2286000" y="3105835"/>
            <a:ext cx="4572000" cy="369332"/>
          </a:xfrm>
          <a:prstGeom prst="rect">
            <a:avLst/>
          </a:prstGeom>
        </p:spPr>
        <p:txBody>
          <a:bodyPr>
            <a:spAutoFit/>
          </a:bodyPr>
          <a:lstStyle/>
          <a:p>
            <a:endParaRPr lang="en-GB" dirty="0"/>
          </a:p>
        </p:txBody>
      </p:sp>
      <p:sp>
        <p:nvSpPr>
          <p:cNvPr id="10" name="Rectangle 9"/>
          <p:cNvSpPr/>
          <p:nvPr/>
        </p:nvSpPr>
        <p:spPr>
          <a:xfrm>
            <a:off x="917701" y="2529016"/>
            <a:ext cx="3756454" cy="2940908"/>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142182" y="2706808"/>
            <a:ext cx="2895600" cy="2585323"/>
          </a:xfrm>
          <a:prstGeom prst="rect">
            <a:avLst/>
          </a:prstGeom>
        </p:spPr>
        <p:txBody>
          <a:bodyPr wrap="square">
            <a:spAutoFit/>
          </a:bodyPr>
          <a:lstStyle/>
          <a:p>
            <a:r>
              <a:rPr lang="en-GB" dirty="0">
                <a:solidFill>
                  <a:schemeClr val="bg1"/>
                </a:solidFill>
              </a:rPr>
              <a:t>Fossils today tell us about the animals and plants that have lived on earth that we might not know about otherwise. </a:t>
            </a:r>
            <a:endParaRPr lang="en-GB" dirty="0" smtClean="0">
              <a:solidFill>
                <a:schemeClr val="bg1"/>
              </a:solidFill>
            </a:endParaRPr>
          </a:p>
          <a:p>
            <a:endParaRPr lang="en-GB" dirty="0">
              <a:solidFill>
                <a:schemeClr val="bg1"/>
              </a:solidFill>
            </a:endParaRPr>
          </a:p>
          <a:p>
            <a:r>
              <a:rPr lang="en-GB" dirty="0">
                <a:solidFill>
                  <a:schemeClr val="bg1"/>
                </a:solidFill>
              </a:rPr>
              <a:t>They also tell scientists about changes to the land and climates on earth.</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2263" y="2161146"/>
            <a:ext cx="3931680" cy="3931680"/>
          </a:xfrm>
          <a:prstGeom prst="rect">
            <a:avLst/>
          </a:prstGeom>
          <a:ln w="38100">
            <a:solidFill>
              <a:srgbClr val="E84D15"/>
            </a:solidFill>
          </a:ln>
        </p:spPr>
      </p:pic>
    </p:spTree>
    <p:extLst>
      <p:ext uri="{BB962C8B-B14F-4D97-AF65-F5344CB8AC3E}">
        <p14:creationId xmlns:p14="http://schemas.microsoft.com/office/powerpoint/2010/main" val="1548552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71" t="32522" r="3653" b="4287"/>
          <a:stretch/>
        </p:blipFill>
        <p:spPr bwMode="auto">
          <a:xfrm>
            <a:off x="755650" y="2396246"/>
            <a:ext cx="7633105" cy="369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20"/>
          <p:cNvSpPr>
            <a:spLocks noGrp="1"/>
          </p:cNvSpPr>
          <p:nvPr>
            <p:ph type="title"/>
          </p:nvPr>
        </p:nvSpPr>
        <p:spPr>
          <a:xfrm>
            <a:off x="457198" y="580043"/>
            <a:ext cx="8220075" cy="994306"/>
          </a:xfrm>
        </p:spPr>
        <p:txBody>
          <a:bodyPr/>
          <a:lstStyle/>
          <a:p>
            <a:r>
              <a:rPr lang="en-GB" sz="3600" dirty="0" smtClean="0"/>
              <a:t>Sedimentary Rocks Bottle</a:t>
            </a:r>
            <a:endParaRPr lang="en-GB" sz="3600" dirty="0"/>
          </a:p>
        </p:txBody>
      </p:sp>
      <p:grpSp>
        <p:nvGrpSpPr>
          <p:cNvPr id="11" name="Group 10"/>
          <p:cNvGrpSpPr/>
          <p:nvPr/>
        </p:nvGrpSpPr>
        <p:grpSpPr>
          <a:xfrm>
            <a:off x="1421926" y="1709931"/>
            <a:ext cx="6300148" cy="584775"/>
            <a:chOff x="2005094" y="1318574"/>
            <a:chExt cx="6300148" cy="584775"/>
          </a:xfrm>
        </p:grpSpPr>
        <p:sp>
          <p:nvSpPr>
            <p:cNvPr id="12" name="Rectangle 11"/>
            <p:cNvSpPr/>
            <p:nvPr/>
          </p:nvSpPr>
          <p:spPr>
            <a:xfrm>
              <a:off x="2235754" y="1412913"/>
              <a:ext cx="6069488" cy="39609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do you notice?</a:t>
              </a:r>
            </a:p>
          </p:txBody>
        </p:sp>
        <p:grpSp>
          <p:nvGrpSpPr>
            <p:cNvPr id="17" name="Group 16"/>
            <p:cNvGrpSpPr/>
            <p:nvPr/>
          </p:nvGrpSpPr>
          <p:grpSpPr>
            <a:xfrm>
              <a:off x="2005094" y="1318574"/>
              <a:ext cx="461319" cy="584775"/>
              <a:chOff x="776277" y="1256016"/>
              <a:chExt cx="461319" cy="584775"/>
            </a:xfrm>
          </p:grpSpPr>
          <p:sp>
            <p:nvSpPr>
              <p:cNvPr id="19" name="Oval 18"/>
              <p:cNvSpPr/>
              <p:nvPr/>
            </p:nvSpPr>
            <p:spPr>
              <a:xfrm>
                <a:off x="776277" y="1326974"/>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rot="20825919">
                <a:off x="817165" y="1256016"/>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sp>
        <p:nvSpPr>
          <p:cNvPr id="15" name="Rectangle 14"/>
          <p:cNvSpPr/>
          <p:nvPr/>
        </p:nvSpPr>
        <p:spPr>
          <a:xfrm>
            <a:off x="755652" y="1335957"/>
            <a:ext cx="7632698" cy="369332"/>
          </a:xfrm>
          <a:prstGeom prst="rect">
            <a:avLst/>
          </a:prstGeom>
        </p:spPr>
        <p:txBody>
          <a:bodyPr wrap="square">
            <a:spAutoFit/>
          </a:bodyPr>
          <a:lstStyle/>
          <a:p>
            <a:pPr algn="ctr"/>
            <a:r>
              <a:rPr lang="en-GB" dirty="0"/>
              <a:t>Check the bottles or beakers you set up earlier in the lesson.</a:t>
            </a:r>
          </a:p>
        </p:txBody>
      </p:sp>
      <p:pic>
        <p:nvPicPr>
          <p:cNvPr id="32" name="Group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000" y="615950"/>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5686" y="1762846"/>
            <a:ext cx="1363785" cy="432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21926" y="2850292"/>
            <a:ext cx="5036539" cy="2710249"/>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You should see that the different particles have separated into separate layers</a:t>
            </a:r>
            <a:r>
              <a:rPr lang="en-GB" dirty="0" smtClean="0">
                <a:solidFill>
                  <a:schemeClr val="tx1"/>
                </a:solidFill>
              </a:rPr>
              <a:t>.</a:t>
            </a:r>
          </a:p>
          <a:p>
            <a:pPr algn="ctr"/>
            <a:endParaRPr lang="en-GB" dirty="0">
              <a:solidFill>
                <a:schemeClr val="tx1"/>
              </a:solidFill>
            </a:endParaRPr>
          </a:p>
          <a:p>
            <a:pPr algn="ctr"/>
            <a:r>
              <a:rPr lang="en-GB" dirty="0">
                <a:solidFill>
                  <a:schemeClr val="tx1"/>
                </a:solidFill>
              </a:rPr>
              <a:t>This is just like the layers or strata that form to make sedimentary rocks, the types of rocks in which fossils are most likely to be found.</a:t>
            </a:r>
          </a:p>
        </p:txBody>
      </p:sp>
    </p:spTree>
    <p:extLst>
      <p:ext uri="{BB962C8B-B14F-4D97-AF65-F5344CB8AC3E}">
        <p14:creationId xmlns:p14="http://schemas.microsoft.com/office/powerpoint/2010/main" val="323274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smtClean="0"/>
              <a:t>To explain how fossils can be used to find the age of rocks.</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can describe how scientists use fossils to date rocks today.</a:t>
            </a:r>
          </a:p>
          <a:p>
            <a:r>
              <a:rPr lang="en-GB" dirty="0" smtClean="0">
                <a:latin typeface="Twinkl" pitchFamily="50" charset="0"/>
              </a:rPr>
              <a:t>I can explain what William Smith discovered about rocks and fossils.</a:t>
            </a:r>
          </a:p>
          <a:p>
            <a:r>
              <a:rPr lang="en-GB" dirty="0" smtClean="0">
                <a:latin typeface="Twinkl" pitchFamily="50" charset="0"/>
              </a:rPr>
              <a:t>I can use William Smith’s ideas about fossils to put rocks in </a:t>
            </a:r>
            <a:r>
              <a:rPr lang="en-GB" smtClean="0">
                <a:latin typeface="Twinkl" pitchFamily="50" charset="0"/>
              </a:rPr>
              <a:t>age order.</a:t>
            </a:r>
            <a:endParaRPr lang="en-GB" dirty="0">
              <a:latin typeface="Twinkl" pitchFamily="50"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1052372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smtClean="0"/>
              <a:t>To explain how fossils can be used to find the age of rocks.</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can describe how scientists use fossils to date rocks today.</a:t>
            </a:r>
          </a:p>
          <a:p>
            <a:r>
              <a:rPr lang="en-GB" dirty="0" smtClean="0">
                <a:latin typeface="Twinkl" pitchFamily="50" charset="0"/>
              </a:rPr>
              <a:t>I can explain what William Smith discovered about rocks and fossils.</a:t>
            </a:r>
          </a:p>
          <a:p>
            <a:r>
              <a:rPr lang="en-GB" dirty="0" smtClean="0">
                <a:latin typeface="Twinkl" pitchFamily="50" charset="0"/>
              </a:rPr>
              <a:t>I can use William Smith’s ideas about fossils to put rocks in age order.</a:t>
            </a:r>
            <a:endParaRPr lang="en-GB" dirty="0">
              <a:latin typeface="Twinkl" pitchFamily="50"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12171" y="1521079"/>
            <a:ext cx="4121149" cy="4429928"/>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William Smith was born in 1796 in Oxfordshire. Although he did not enjoy early recognition for his scientific work, by the time he died in 1839 he had been awarded the Wollaston Medal and was known as the 'Father of English Geology'. Geology is the name for the study of rocks.</a:t>
            </a:r>
          </a:p>
        </p:txBody>
      </p:sp>
      <p:sp>
        <p:nvSpPr>
          <p:cNvPr id="21" name="Title 20"/>
          <p:cNvSpPr>
            <a:spLocks noGrp="1"/>
          </p:cNvSpPr>
          <p:nvPr>
            <p:ph type="title"/>
          </p:nvPr>
        </p:nvSpPr>
        <p:spPr>
          <a:xfrm>
            <a:off x="457198" y="600913"/>
            <a:ext cx="8220075" cy="994306"/>
          </a:xfrm>
        </p:spPr>
        <p:txBody>
          <a:bodyPr/>
          <a:lstStyle/>
          <a:p>
            <a:r>
              <a:rPr lang="en-GB" sz="3600" dirty="0" smtClean="0"/>
              <a:t>William Smith</a:t>
            </a:r>
            <a:endParaRPr lang="en-GB" sz="3600" dirty="0"/>
          </a:p>
        </p:txBody>
      </p:sp>
      <p:grpSp>
        <p:nvGrpSpPr>
          <p:cNvPr id="7" name="Group 3"/>
          <p:cNvGrpSpPr>
            <a:grpSpLocks/>
          </p:cNvGrpSpPr>
          <p:nvPr/>
        </p:nvGrpSpPr>
        <p:grpSpPr bwMode="auto">
          <a:xfrm>
            <a:off x="5119171" y="1521079"/>
            <a:ext cx="3103157" cy="4429928"/>
            <a:chOff x="5438274" y="1799924"/>
            <a:chExt cx="2950076" cy="4210527"/>
          </a:xfrm>
        </p:grpSpPr>
        <p:sp>
          <p:nvSpPr>
            <p:cNvPr id="10" name="Rectangle 9">
              <a:extLst>
                <a:ext uri="{FF2B5EF4-FFF2-40B4-BE49-F238E27FC236}">
                  <a16:creationId xmlns:a16="http://schemas.microsoft.com/office/drawing/2014/main" id="{6DE68FE4-3507-4A1A-A7AC-29E4846FD23E}"/>
                </a:ext>
              </a:extLst>
            </p:cNvPr>
            <p:cNvSpPr/>
            <p:nvPr/>
          </p:nvSpPr>
          <p:spPr>
            <a:xfrm>
              <a:off x="5438274" y="1799924"/>
              <a:ext cx="2950076" cy="4210527"/>
            </a:xfrm>
            <a:prstGeom prst="rect">
              <a:avLst/>
            </a:prstGeom>
            <a:solidFill>
              <a:srgbClr val="B9D26D"/>
            </a:solidFill>
            <a:ln>
              <a:solidFill>
                <a:srgbClr val="B9D26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274" y="2138019"/>
              <a:ext cx="2950076" cy="387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53034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6847"/>
            <a:ext cx="8220075" cy="994306"/>
          </a:xfrm>
        </p:spPr>
        <p:txBody>
          <a:bodyPr/>
          <a:lstStyle/>
          <a:p>
            <a:r>
              <a:rPr lang="en-GB" sz="3600" dirty="0" smtClean="0"/>
              <a:t>William Smith</a:t>
            </a:r>
            <a:endParaRPr lang="en-GB" sz="3600" dirty="0"/>
          </a:p>
        </p:txBody>
      </p:sp>
      <p:sp>
        <p:nvSpPr>
          <p:cNvPr id="4" name="Rectangle 3"/>
          <p:cNvSpPr/>
          <p:nvPr/>
        </p:nvSpPr>
        <p:spPr>
          <a:xfrm>
            <a:off x="755652" y="1335957"/>
            <a:ext cx="7632698" cy="923330"/>
          </a:xfrm>
          <a:prstGeom prst="rect">
            <a:avLst/>
          </a:prstGeom>
        </p:spPr>
        <p:txBody>
          <a:bodyPr wrap="square">
            <a:spAutoFit/>
          </a:bodyPr>
          <a:lstStyle/>
          <a:p>
            <a:pPr algn="ctr"/>
            <a:r>
              <a:rPr lang="en-GB" dirty="0"/>
              <a:t>William's job as a surveyor meant that he had to examine the rocks around where he was working in great detail. He collected fossils that he found from his work sites, and he began to notice a pattern.</a:t>
            </a:r>
          </a:p>
        </p:txBody>
      </p:sp>
      <p:sp>
        <p:nvSpPr>
          <p:cNvPr id="6" name="Rectangle 5"/>
          <p:cNvSpPr/>
          <p:nvPr/>
        </p:nvSpPr>
        <p:spPr>
          <a:xfrm>
            <a:off x="755652" y="2330264"/>
            <a:ext cx="4977883" cy="3780376"/>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He noticed that the fossils found in sedimentary rock were always in a regular pattern from the bottom to the top of the layers of rock. He decided to search the whole country to see if this was the same everywhere in England.</a:t>
            </a:r>
          </a:p>
          <a:p>
            <a:pPr algn="ctr"/>
            <a:endParaRPr lang="en-GB" sz="1600" dirty="0">
              <a:solidFill>
                <a:schemeClr val="tx1"/>
              </a:solidFill>
            </a:endParaRPr>
          </a:p>
          <a:p>
            <a:pPr algn="ctr"/>
            <a:r>
              <a:rPr lang="en-GB" sz="1600" dirty="0">
                <a:solidFill>
                  <a:schemeClr val="tx1"/>
                </a:solidFill>
              </a:rPr>
              <a:t>He found that his ideas were correct, and fossils were in the same order in the rocks across the whole country. He realised that he could tell the age of a rock by looking at the fossils inside it.</a:t>
            </a:r>
          </a:p>
          <a:p>
            <a:pPr algn="ctr"/>
            <a:r>
              <a:rPr lang="en-GB" sz="1600" dirty="0">
                <a:solidFill>
                  <a:schemeClr val="tx1"/>
                </a:solidFill>
              </a:rPr>
              <a:t>He recorded his findings and used them to produce the first geological map of Britain, showing the age of the rocks on the ground around Britain.</a:t>
            </a:r>
          </a:p>
        </p:txBody>
      </p:sp>
      <p:pic>
        <p:nvPicPr>
          <p:cNvPr id="8" name="Picture 2"/>
          <p:cNvPicPr>
            <a:picLocks noChangeAspect="1"/>
          </p:cNvPicPr>
          <p:nvPr/>
        </p:nvPicPr>
        <p:blipFill>
          <a:blip r:embed="rId2">
            <a:extLst>
              <a:ext uri="{28A0092B-C50C-407E-A947-70E740481C1C}">
                <a14:useLocalDpi xmlns:a14="http://schemas.microsoft.com/office/drawing/2010/main" val="0"/>
              </a:ext>
            </a:extLst>
          </a:blip>
          <a:srcRect l="52110"/>
          <a:stretch>
            <a:fillRect/>
          </a:stretch>
        </p:blipFill>
        <p:spPr bwMode="auto">
          <a:xfrm>
            <a:off x="5810123" y="2330263"/>
            <a:ext cx="2578227" cy="37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32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6847"/>
            <a:ext cx="8220075" cy="994306"/>
          </a:xfrm>
        </p:spPr>
        <p:txBody>
          <a:bodyPr/>
          <a:lstStyle/>
          <a:p>
            <a:r>
              <a:rPr lang="en-GB" sz="3600" dirty="0" smtClean="0"/>
              <a:t>Sedimentary Rocks</a:t>
            </a:r>
            <a:endParaRPr lang="en-GB" sz="3600" dirty="0"/>
          </a:p>
        </p:txBody>
      </p:sp>
      <p:pic>
        <p:nvPicPr>
          <p:cNvPr id="7"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71" t="16908" r="3653" b="4287"/>
          <a:stretch/>
        </p:blipFill>
        <p:spPr bwMode="auto">
          <a:xfrm>
            <a:off x="755650" y="1482810"/>
            <a:ext cx="7633105" cy="461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909B94C-D19B-40A7-AAA8-DF4694322070}"/>
              </a:ext>
            </a:extLst>
          </p:cNvPr>
          <p:cNvSpPr/>
          <p:nvPr/>
        </p:nvSpPr>
        <p:spPr>
          <a:xfrm>
            <a:off x="1804086" y="2747963"/>
            <a:ext cx="5279339" cy="2878137"/>
          </a:xfrm>
          <a:prstGeom prst="rect">
            <a:avLst/>
          </a:prstGeom>
          <a:solidFill>
            <a:srgbClr val="FDCF81"/>
          </a:solidFill>
          <a:ln>
            <a:solidFill>
              <a:srgbClr val="FDCF8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3439879" flipH="1">
            <a:off x="4959350" y="2073275"/>
            <a:ext cx="257175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p:cNvSpPr>
            <a:spLocks noChangeArrowheads="1"/>
          </p:cNvSpPr>
          <p:nvPr/>
        </p:nvSpPr>
        <p:spPr bwMode="auto">
          <a:xfrm>
            <a:off x="2060576" y="3057525"/>
            <a:ext cx="23495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latin typeface="+mn-lt"/>
              </a:rPr>
              <a:t>William Smith studied the fossils that he found in the layers of sedimentary rocks.</a:t>
            </a:r>
          </a:p>
          <a:p>
            <a:pPr eaLnBrk="1" hangingPunct="1">
              <a:lnSpc>
                <a:spcPct val="100000"/>
              </a:lnSpc>
              <a:spcBef>
                <a:spcPct val="0"/>
              </a:spcBef>
              <a:buFontTx/>
              <a:buNone/>
            </a:pPr>
            <a:endParaRPr lang="en-GB" altLang="en-US" dirty="0">
              <a:solidFill>
                <a:schemeClr val="tx1"/>
              </a:solidFill>
              <a:latin typeface="+mn-lt"/>
            </a:endParaRPr>
          </a:p>
          <a:p>
            <a:pPr eaLnBrk="1" hangingPunct="1">
              <a:lnSpc>
                <a:spcPct val="100000"/>
              </a:lnSpc>
              <a:spcBef>
                <a:spcPct val="0"/>
              </a:spcBef>
              <a:buFontTx/>
              <a:buNone/>
            </a:pPr>
            <a:r>
              <a:rPr lang="en-GB" altLang="en-US" dirty="0">
                <a:solidFill>
                  <a:schemeClr val="tx1"/>
                </a:solidFill>
                <a:latin typeface="+mn-lt"/>
              </a:rPr>
              <a:t>What are sedimentary rocks?</a:t>
            </a:r>
          </a:p>
        </p:txBody>
      </p:sp>
      <p:pic>
        <p:nvPicPr>
          <p:cNvPr id="8" name="Talking Partne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9014" y="615600"/>
            <a:ext cx="864000" cy="864000"/>
          </a:xfrm>
          <a:prstGeom prst="rect">
            <a:avLst/>
          </a:prstGeom>
        </p:spPr>
      </p:pic>
    </p:spTree>
    <p:extLst>
      <p:ext uri="{BB962C8B-B14F-4D97-AF65-F5344CB8AC3E}">
        <p14:creationId xmlns:p14="http://schemas.microsoft.com/office/powerpoint/2010/main" val="3160584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6847"/>
            <a:ext cx="8220075" cy="994306"/>
          </a:xfrm>
        </p:spPr>
        <p:txBody>
          <a:bodyPr/>
          <a:lstStyle/>
          <a:p>
            <a:r>
              <a:rPr lang="en-GB" sz="3600" dirty="0" smtClean="0"/>
              <a:t>Sedimentary Rocks</a:t>
            </a:r>
            <a:endParaRPr lang="en-GB" sz="3600" dirty="0"/>
          </a:p>
        </p:txBody>
      </p:sp>
      <p:cxnSp>
        <p:nvCxnSpPr>
          <p:cNvPr id="13" name="Straight Arrow Connector 12">
            <a:extLst>
              <a:ext uri="{FF2B5EF4-FFF2-40B4-BE49-F238E27FC236}">
                <a16:creationId xmlns:a16="http://schemas.microsoft.com/office/drawing/2014/main" id="{C3F3FEA8-40DA-440B-AAAA-38064CFE7D85}"/>
              </a:ext>
            </a:extLst>
          </p:cNvPr>
          <p:cNvCxnSpPr/>
          <p:nvPr/>
        </p:nvCxnSpPr>
        <p:spPr>
          <a:xfrm flipV="1">
            <a:off x="4437063" y="3937000"/>
            <a:ext cx="1655762" cy="269875"/>
          </a:xfrm>
          <a:prstGeom prst="straightConnector1">
            <a:avLst/>
          </a:prstGeom>
          <a:ln w="57150">
            <a:solidFill>
              <a:srgbClr val="B9D26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498" r="13957"/>
          <a:stretch/>
        </p:blipFill>
        <p:spPr>
          <a:xfrm>
            <a:off x="3880021" y="2350189"/>
            <a:ext cx="4508329" cy="3597530"/>
          </a:xfrm>
          <a:prstGeom prst="rect">
            <a:avLst/>
          </a:prstGeom>
        </p:spPr>
      </p:pic>
      <p:sp>
        <p:nvSpPr>
          <p:cNvPr id="8" name="Rectangle 7">
            <a:extLst>
              <a:ext uri="{FF2B5EF4-FFF2-40B4-BE49-F238E27FC236}">
                <a16:creationId xmlns:a16="http://schemas.microsoft.com/office/drawing/2014/main" id="{FC9821A3-D4E0-46D1-B420-4FE979FD83F0}"/>
              </a:ext>
            </a:extLst>
          </p:cNvPr>
          <p:cNvSpPr/>
          <p:nvPr/>
        </p:nvSpPr>
        <p:spPr>
          <a:xfrm>
            <a:off x="750888" y="2345311"/>
            <a:ext cx="3433934" cy="3602408"/>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ltLang="en-US" dirty="0">
              <a:solidFill>
                <a:schemeClr val="bg1"/>
              </a:solidFill>
            </a:endParaRPr>
          </a:p>
        </p:txBody>
      </p:sp>
      <p:sp>
        <p:nvSpPr>
          <p:cNvPr id="3" name="Rectangle 2"/>
          <p:cNvSpPr/>
          <p:nvPr/>
        </p:nvSpPr>
        <p:spPr>
          <a:xfrm>
            <a:off x="750888" y="1351005"/>
            <a:ext cx="7637462" cy="923330"/>
          </a:xfrm>
          <a:prstGeom prst="rect">
            <a:avLst/>
          </a:prstGeom>
        </p:spPr>
        <p:txBody>
          <a:bodyPr wrap="square">
            <a:spAutoFit/>
          </a:bodyPr>
          <a:lstStyle/>
          <a:p>
            <a:pPr algn="ctr"/>
            <a:r>
              <a:rPr lang="en-GB" dirty="0"/>
              <a:t>Sedimentary rocks are formed by small particles of other rocks, minerals, plants and organic matter that are deposited over time, often at the bottom of a sea or lake.</a:t>
            </a:r>
          </a:p>
        </p:txBody>
      </p:sp>
      <p:sp>
        <p:nvSpPr>
          <p:cNvPr id="4" name="Rectangle 3"/>
          <p:cNvSpPr/>
          <p:nvPr/>
        </p:nvSpPr>
        <p:spPr>
          <a:xfrm>
            <a:off x="896487" y="2576854"/>
            <a:ext cx="3142735" cy="3139321"/>
          </a:xfrm>
          <a:prstGeom prst="rect">
            <a:avLst/>
          </a:prstGeom>
        </p:spPr>
        <p:txBody>
          <a:bodyPr wrap="square">
            <a:spAutoFit/>
          </a:bodyPr>
          <a:lstStyle/>
          <a:p>
            <a:pPr algn="ctr"/>
            <a:r>
              <a:rPr lang="en-GB" dirty="0" smtClean="0">
                <a:solidFill>
                  <a:schemeClr val="bg1"/>
                </a:solidFill>
              </a:rPr>
              <a:t>These </a:t>
            </a:r>
            <a:r>
              <a:rPr lang="en-GB" dirty="0">
                <a:solidFill>
                  <a:schemeClr val="bg1"/>
                </a:solidFill>
              </a:rPr>
              <a:t>particles are known as sediment. The sediment is compressed, or squashed down, over many years before it forms into solid layers of rock</a:t>
            </a:r>
            <a:r>
              <a:rPr lang="en-GB" dirty="0" smtClean="0">
                <a:solidFill>
                  <a:schemeClr val="bg1"/>
                </a:solidFill>
              </a:rPr>
              <a:t>.</a:t>
            </a:r>
          </a:p>
          <a:p>
            <a:pPr algn="ctr"/>
            <a:endParaRPr lang="en-GB" dirty="0">
              <a:solidFill>
                <a:schemeClr val="bg1"/>
              </a:solidFill>
            </a:endParaRPr>
          </a:p>
          <a:p>
            <a:pPr algn="ctr"/>
            <a:r>
              <a:rPr lang="en-GB" dirty="0">
                <a:solidFill>
                  <a:schemeClr val="bg1"/>
                </a:solidFill>
              </a:rPr>
              <a:t>Sedimentary rocks form layers which are known as strata. These layers can be seen in exposed cliffs.</a:t>
            </a:r>
          </a:p>
        </p:txBody>
      </p:sp>
    </p:spTree>
    <p:extLst>
      <p:ext uri="{BB962C8B-B14F-4D97-AF65-F5344CB8AC3E}">
        <p14:creationId xmlns:p14="http://schemas.microsoft.com/office/powerpoint/2010/main" val="1192465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CFEF1EB-04B5-4893-9918-702A60B51487}"/>
              </a:ext>
            </a:extLst>
          </p:cNvPr>
          <p:cNvSpPr/>
          <p:nvPr/>
        </p:nvSpPr>
        <p:spPr>
          <a:xfrm>
            <a:off x="755650" y="4083297"/>
            <a:ext cx="6559550" cy="673769"/>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Ins="108000" anchor="ctr"/>
          <a:lstStyle/>
          <a:p>
            <a:pPr>
              <a:defRPr/>
            </a:pPr>
            <a:r>
              <a:rPr lang="en-GB" dirty="0">
                <a:solidFill>
                  <a:schemeClr val="tx1"/>
                </a:solidFill>
              </a:rPr>
              <a:t>Pour water over the sediment. This is like the water in the seas or lakes.</a:t>
            </a:r>
          </a:p>
        </p:txBody>
      </p:sp>
      <p:sp>
        <p:nvSpPr>
          <p:cNvPr id="23" name="Rectangle 22">
            <a:extLst>
              <a:ext uri="{FF2B5EF4-FFF2-40B4-BE49-F238E27FC236}">
                <a16:creationId xmlns:a16="http://schemas.microsoft.com/office/drawing/2014/main" id="{D108B478-703D-404E-B29B-E9969CE668A2}"/>
              </a:ext>
            </a:extLst>
          </p:cNvPr>
          <p:cNvSpPr/>
          <p:nvPr/>
        </p:nvSpPr>
        <p:spPr bwMode="auto">
          <a:xfrm>
            <a:off x="755650" y="3377654"/>
            <a:ext cx="6472922" cy="64452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180000" anchor="ctr"/>
          <a:lstStyle/>
          <a:p>
            <a:pPr>
              <a:defRPr/>
            </a:pPr>
            <a:r>
              <a:rPr lang="en-GB" dirty="0">
                <a:solidFill>
                  <a:schemeClr val="tx1"/>
                </a:solidFill>
              </a:rPr>
              <a:t>Make sure the different materials are thoroughly mixed. Then pour them into a clear plastic bottle or beaker.</a:t>
            </a:r>
          </a:p>
        </p:txBody>
      </p:sp>
      <p:sp>
        <p:nvSpPr>
          <p:cNvPr id="26" name="Rectangle 25">
            <a:extLst>
              <a:ext uri="{FF2B5EF4-FFF2-40B4-BE49-F238E27FC236}">
                <a16:creationId xmlns:a16="http://schemas.microsoft.com/office/drawing/2014/main" id="{B1D2D5B4-E475-4391-A5A9-666AFD7A3FE4}"/>
              </a:ext>
            </a:extLst>
          </p:cNvPr>
          <p:cNvSpPr/>
          <p:nvPr/>
        </p:nvSpPr>
        <p:spPr bwMode="auto">
          <a:xfrm>
            <a:off x="755650" y="2392611"/>
            <a:ext cx="6761163" cy="923925"/>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chemeClr val="tx1"/>
                </a:solidFill>
              </a:rPr>
              <a:t>Mix two tablespoons each of gravel, sand, soil and stones in a bag. These materials are like the particles or sediment that is deposited in seas or lakes.</a:t>
            </a:r>
          </a:p>
        </p:txBody>
      </p:sp>
      <p:sp>
        <p:nvSpPr>
          <p:cNvPr id="28" name="Rectangle 27">
            <a:extLst>
              <a:ext uri="{FF2B5EF4-FFF2-40B4-BE49-F238E27FC236}">
                <a16:creationId xmlns:a16="http://schemas.microsoft.com/office/drawing/2014/main" id="{5CFEF1EB-04B5-4893-9918-702A60B51487}"/>
              </a:ext>
            </a:extLst>
          </p:cNvPr>
          <p:cNvSpPr/>
          <p:nvPr/>
        </p:nvSpPr>
        <p:spPr>
          <a:xfrm>
            <a:off x="755650" y="4815738"/>
            <a:ext cx="6641928" cy="673769"/>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chemeClr val="tx1"/>
                </a:solidFill>
              </a:rPr>
              <a:t>Now, leave the beakers or bottles somewhere that they won't be disturbed.</a:t>
            </a:r>
          </a:p>
        </p:txBody>
      </p:sp>
      <p:sp>
        <p:nvSpPr>
          <p:cNvPr id="29" name="Rectangle 28">
            <a:extLst>
              <a:ext uri="{FF2B5EF4-FFF2-40B4-BE49-F238E27FC236}">
                <a16:creationId xmlns:a16="http://schemas.microsoft.com/office/drawing/2014/main" id="{5CFEF1EB-04B5-4893-9918-702A60B51487}"/>
              </a:ext>
            </a:extLst>
          </p:cNvPr>
          <p:cNvSpPr/>
          <p:nvPr/>
        </p:nvSpPr>
        <p:spPr>
          <a:xfrm>
            <a:off x="755649" y="5548180"/>
            <a:ext cx="6641929" cy="448968"/>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chemeClr val="tx1"/>
                </a:solidFill>
              </a:rPr>
              <a:t>Check them at the end of the lesson.</a:t>
            </a:r>
          </a:p>
        </p:txBody>
      </p:sp>
      <p:sp>
        <p:nvSpPr>
          <p:cNvPr id="21" name="Title 20"/>
          <p:cNvSpPr>
            <a:spLocks noGrp="1"/>
          </p:cNvSpPr>
          <p:nvPr>
            <p:ph type="title"/>
          </p:nvPr>
        </p:nvSpPr>
        <p:spPr>
          <a:xfrm>
            <a:off x="457198" y="719022"/>
            <a:ext cx="8220075" cy="994306"/>
          </a:xfrm>
        </p:spPr>
        <p:txBody>
          <a:bodyPr/>
          <a:lstStyle/>
          <a:p>
            <a:pPr algn="ctr"/>
            <a:r>
              <a:rPr lang="en-GB" sz="3600" dirty="0" smtClean="0"/>
              <a:t>How Are Sedimentary</a:t>
            </a:r>
            <a:br>
              <a:rPr lang="en-GB" sz="3600" dirty="0" smtClean="0"/>
            </a:br>
            <a:r>
              <a:rPr lang="en-GB" sz="3600" dirty="0" smtClean="0"/>
              <a:t>Rocks Formed?</a:t>
            </a:r>
            <a:endParaRPr lang="en-GB" sz="3600" dirty="0"/>
          </a:p>
        </p:txBody>
      </p:sp>
      <p:sp>
        <p:nvSpPr>
          <p:cNvPr id="2" name="Rectangle 1"/>
          <p:cNvSpPr/>
          <p:nvPr/>
        </p:nvSpPr>
        <p:spPr>
          <a:xfrm>
            <a:off x="957002" y="1713328"/>
            <a:ext cx="7220465" cy="646331"/>
          </a:xfrm>
          <a:prstGeom prst="rect">
            <a:avLst/>
          </a:prstGeom>
        </p:spPr>
        <p:txBody>
          <a:bodyPr wrap="square">
            <a:spAutoFit/>
          </a:bodyPr>
          <a:lstStyle/>
          <a:p>
            <a:pPr algn="ctr"/>
            <a:r>
              <a:rPr lang="en-GB" dirty="0"/>
              <a:t>Try this activity to see how sedimentary rocks are </a:t>
            </a:r>
            <a:r>
              <a:rPr lang="en-GB" dirty="0" smtClean="0"/>
              <a:t>formed.</a:t>
            </a:r>
          </a:p>
          <a:p>
            <a:pPr algn="ctr"/>
            <a:r>
              <a:rPr lang="en-GB" dirty="0" smtClean="0"/>
              <a:t>You </a:t>
            </a:r>
            <a:r>
              <a:rPr lang="en-GB" dirty="0"/>
              <a:t>should see results by the end of the lesson!</a:t>
            </a:r>
          </a:p>
        </p:txBody>
      </p:sp>
      <p:pic>
        <p:nvPicPr>
          <p:cNvPr id="9" name="Group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8000" y="615950"/>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3554" y="2108885"/>
            <a:ext cx="1254795" cy="398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0" y="3105835"/>
            <a:ext cx="4572000" cy="369332"/>
          </a:xfrm>
          <a:prstGeom prst="rect">
            <a:avLst/>
          </a:prstGeom>
        </p:spPr>
        <p:txBody>
          <a:bodyPr>
            <a:spAutoFit/>
          </a:bodyPr>
          <a:lstStyle/>
          <a:p>
            <a:endParaRPr lang="en-GB" dirty="0"/>
          </a:p>
        </p:txBody>
      </p:sp>
    </p:spTree>
    <p:extLst>
      <p:ext uri="{BB962C8B-B14F-4D97-AF65-F5344CB8AC3E}">
        <p14:creationId xmlns:p14="http://schemas.microsoft.com/office/powerpoint/2010/main" val="181746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righ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righ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6"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0670" y="2495191"/>
            <a:ext cx="2407680" cy="3617172"/>
          </a:xfrm>
          <a:prstGeom prst="rect">
            <a:avLst/>
          </a:prstGeom>
        </p:spPr>
      </p:pic>
      <p:sp>
        <p:nvSpPr>
          <p:cNvPr id="21" name="Title 20"/>
          <p:cNvSpPr>
            <a:spLocks noGrp="1"/>
          </p:cNvSpPr>
          <p:nvPr>
            <p:ph type="title"/>
          </p:nvPr>
        </p:nvSpPr>
        <p:spPr>
          <a:xfrm>
            <a:off x="457198" y="546847"/>
            <a:ext cx="8220075" cy="994306"/>
          </a:xfrm>
        </p:spPr>
        <p:txBody>
          <a:bodyPr/>
          <a:lstStyle/>
          <a:p>
            <a:r>
              <a:rPr lang="en-GB" sz="3600" dirty="0" smtClean="0"/>
              <a:t>Fossils</a:t>
            </a:r>
            <a:endParaRPr lang="en-GB" sz="3600" dirty="0"/>
          </a:p>
        </p:txBody>
      </p:sp>
      <p:grpSp>
        <p:nvGrpSpPr>
          <p:cNvPr id="10" name="Group 9"/>
          <p:cNvGrpSpPr>
            <a:grpSpLocks/>
          </p:cNvGrpSpPr>
          <p:nvPr/>
        </p:nvGrpSpPr>
        <p:grpSpPr bwMode="auto">
          <a:xfrm>
            <a:off x="6871263" y="2512541"/>
            <a:ext cx="1241690" cy="3466069"/>
            <a:chOff x="6806183" y="2425477"/>
            <a:chExt cx="1240537" cy="3466068"/>
          </a:xfrm>
        </p:grpSpPr>
        <p:cxnSp>
          <p:nvCxnSpPr>
            <p:cNvPr id="11" name="Straight Arrow Connector 10">
              <a:extLst>
                <a:ext uri="{FF2B5EF4-FFF2-40B4-BE49-F238E27FC236}">
                  <a16:creationId xmlns:a16="http://schemas.microsoft.com/office/drawing/2014/main" id="{2C26FE73-3C3E-40CC-A1B6-6FFA5AE6C10C}"/>
                </a:ext>
              </a:extLst>
            </p:cNvPr>
            <p:cNvCxnSpPr/>
            <p:nvPr/>
          </p:nvCxnSpPr>
          <p:spPr>
            <a:xfrm>
              <a:off x="8046720" y="2425477"/>
              <a:ext cx="0" cy="3397720"/>
            </a:xfrm>
            <a:prstGeom prst="straightConnector1">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5"/>
            <p:cNvSpPr txBox="1">
              <a:spLocks noChangeArrowheads="1"/>
            </p:cNvSpPr>
            <p:nvPr/>
          </p:nvSpPr>
          <p:spPr bwMode="auto">
            <a:xfrm>
              <a:off x="7125365" y="5522213"/>
              <a:ext cx="778658"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latin typeface="+mn-lt"/>
                </a:rPr>
                <a:t>oldest</a:t>
              </a:r>
            </a:p>
          </p:txBody>
        </p:sp>
        <p:sp>
          <p:nvSpPr>
            <p:cNvPr id="16" name="TextBox 19"/>
            <p:cNvSpPr txBox="1">
              <a:spLocks noChangeArrowheads="1"/>
            </p:cNvSpPr>
            <p:nvPr/>
          </p:nvSpPr>
          <p:spPr bwMode="auto">
            <a:xfrm>
              <a:off x="6806183" y="2483142"/>
              <a:ext cx="1102164"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dirty="0">
                  <a:solidFill>
                    <a:schemeClr val="tx1"/>
                  </a:solidFill>
                  <a:latin typeface="+mn-lt"/>
                </a:rPr>
                <a:t>youngest</a:t>
              </a:r>
            </a:p>
          </p:txBody>
        </p:sp>
      </p:grpSp>
      <p:sp>
        <p:nvSpPr>
          <p:cNvPr id="17" name="Rectangle 16"/>
          <p:cNvSpPr/>
          <p:nvPr/>
        </p:nvSpPr>
        <p:spPr>
          <a:xfrm>
            <a:off x="640320" y="2697207"/>
            <a:ext cx="5244884" cy="3216265"/>
          </a:xfrm>
          <a:prstGeom prst="rect">
            <a:avLst/>
          </a:prstGeom>
        </p:spPr>
        <p:txBody>
          <a:bodyPr wrap="square">
            <a:spAutoFit/>
          </a:bodyPr>
          <a:lstStyle/>
          <a:p>
            <a:pPr marL="285750" indent="-180000">
              <a:spcAft>
                <a:spcPts val="600"/>
              </a:spcAft>
              <a:buFont typeface="Arial" panose="020B0604020202020204" pitchFamily="34" charset="0"/>
              <a:buChar char="•"/>
            </a:pPr>
            <a:r>
              <a:rPr lang="en-GB" dirty="0"/>
              <a:t>The layers of sedimentary rocks in a particular location contain fossils in a definite sequence, with the oldest fossils at the bottom and the youngest fossils at the top</a:t>
            </a:r>
            <a:r>
              <a:rPr lang="en-GB" dirty="0" smtClean="0"/>
              <a:t>.</a:t>
            </a:r>
          </a:p>
          <a:p>
            <a:pPr marL="285750" indent="-180000">
              <a:spcAft>
                <a:spcPts val="600"/>
              </a:spcAft>
              <a:buFont typeface="Arial" panose="020B0604020202020204" pitchFamily="34" charset="0"/>
              <a:buChar char="•"/>
            </a:pPr>
            <a:r>
              <a:rPr lang="en-GB" dirty="0"/>
              <a:t>William realised that the types of fossils found in rocks could be used to find out the relative age of the rocks. For example, if the layers in a rock contain fossils from the Cretaceous and Jurassic periods, then the rock is younger than one containing fossils from the Devonian and Silurian periods</a:t>
            </a:r>
            <a:r>
              <a:rPr lang="en-GB" dirty="0" smtClean="0"/>
              <a:t>.</a:t>
            </a:r>
            <a:endParaRPr lang="en-GB" dirty="0"/>
          </a:p>
        </p:txBody>
      </p:sp>
      <p:sp>
        <p:nvSpPr>
          <p:cNvPr id="18" name="Rectangle 17">
            <a:extLst>
              <a:ext uri="{FF2B5EF4-FFF2-40B4-BE49-F238E27FC236}">
                <a16:creationId xmlns:a16="http://schemas.microsoft.com/office/drawing/2014/main" id="{B1D2D5B4-E475-4391-A5A9-666AFD7A3FE4}"/>
              </a:ext>
            </a:extLst>
          </p:cNvPr>
          <p:cNvSpPr/>
          <p:nvPr/>
        </p:nvSpPr>
        <p:spPr bwMode="auto">
          <a:xfrm>
            <a:off x="755650" y="1375120"/>
            <a:ext cx="7623175" cy="954858"/>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William Smith noticed that the fossils found in the strata of sedimentary rocks were always in the same order from the bottom to the top. He called this the 'Principle of Fossil Succession'.</a:t>
            </a:r>
          </a:p>
        </p:txBody>
      </p:sp>
    </p:spTree>
    <p:extLst>
      <p:ext uri="{BB962C8B-B14F-4D97-AF65-F5344CB8AC3E}">
        <p14:creationId xmlns:p14="http://schemas.microsoft.com/office/powerpoint/2010/main" val="20914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fade">
                                      <p:cBhvr>
                                        <p:cTn id="16"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6847"/>
            <a:ext cx="8220075" cy="994306"/>
          </a:xfrm>
        </p:spPr>
        <p:txBody>
          <a:bodyPr/>
          <a:lstStyle/>
          <a:p>
            <a:r>
              <a:rPr lang="en-GB" sz="3600" dirty="0" smtClean="0"/>
              <a:t>Fossils</a:t>
            </a:r>
            <a:endParaRPr lang="en-GB" sz="3600" dirty="0"/>
          </a:p>
        </p:txBody>
      </p:sp>
      <p:sp>
        <p:nvSpPr>
          <p:cNvPr id="2" name="Rectangle 1"/>
          <p:cNvSpPr/>
          <p:nvPr/>
        </p:nvSpPr>
        <p:spPr>
          <a:xfrm>
            <a:off x="755650" y="1329031"/>
            <a:ext cx="7632700" cy="1477328"/>
          </a:xfrm>
          <a:prstGeom prst="rect">
            <a:avLst/>
          </a:prstGeom>
        </p:spPr>
        <p:txBody>
          <a:bodyPr wrap="square">
            <a:spAutoFit/>
          </a:bodyPr>
          <a:lstStyle/>
          <a:p>
            <a:pPr algn="ctr"/>
            <a:r>
              <a:rPr lang="en-GB" dirty="0"/>
              <a:t>However, he could not just use any fossils to find the age of rocks. Some animals and plants lived for a very long time, so their fossils would be found in lots of layers and would not help him. For example, horseshoe crabs have existed for 400 million years and are still alive today! Their fossils will be found in many different layers of rock.</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705" b="8865"/>
          <a:stretch/>
        </p:blipFill>
        <p:spPr>
          <a:xfrm>
            <a:off x="755650" y="2982097"/>
            <a:ext cx="5080000" cy="3102490"/>
          </a:xfrm>
          <a:prstGeom prst="rect">
            <a:avLst/>
          </a:prstGeom>
          <a:ln w="38100">
            <a:solidFill>
              <a:srgbClr val="E84D15"/>
            </a:solidFill>
          </a:ln>
        </p:spPr>
      </p:pic>
      <p:sp>
        <p:nvSpPr>
          <p:cNvPr id="4" name="Rectangle 3"/>
          <p:cNvSpPr/>
          <p:nvPr/>
        </p:nvSpPr>
        <p:spPr>
          <a:xfrm>
            <a:off x="5181602" y="3244120"/>
            <a:ext cx="3113902" cy="2578443"/>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William realised it would be better to use the fossils of plants and animals that only existed for a short time, as the fossils are only found in single layers of rock.</a:t>
            </a:r>
          </a:p>
        </p:txBody>
      </p:sp>
    </p:spTree>
    <p:extLst>
      <p:ext uri="{BB962C8B-B14F-4D97-AF65-F5344CB8AC3E}">
        <p14:creationId xmlns:p14="http://schemas.microsoft.com/office/powerpoint/2010/main" val="3044022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0A3B8BFC-E9F1-4474-9F7B-AFB6884062FA}" vid="{9CC7331F-4C01-4F4C-8DFE-D4DCB177AE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465</TotalTime>
  <Words>1295</Words>
  <Application>Microsoft Office PowerPoint</Application>
  <PresentationFormat>On-screen Show (4:3)</PresentationFormat>
  <Paragraphs>85</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Twinkl SemiBold</vt:lpstr>
      <vt:lpstr>Twinkl</vt:lpstr>
      <vt:lpstr>Calibri</vt:lpstr>
      <vt:lpstr>Sassoon Infant Rg</vt:lpstr>
      <vt:lpstr>Office Theme</vt:lpstr>
      <vt:lpstr>PowerPoint Presentation</vt:lpstr>
      <vt:lpstr>PowerPoint Presentation</vt:lpstr>
      <vt:lpstr>William Smith</vt:lpstr>
      <vt:lpstr>William Smith</vt:lpstr>
      <vt:lpstr>Sedimentary Rocks</vt:lpstr>
      <vt:lpstr>Sedimentary Rocks</vt:lpstr>
      <vt:lpstr>How Are Sedimentary Rocks Formed?</vt:lpstr>
      <vt:lpstr>Fossils</vt:lpstr>
      <vt:lpstr>Fossils</vt:lpstr>
      <vt:lpstr>Index Fossils</vt:lpstr>
      <vt:lpstr>Geological Map</vt:lpstr>
      <vt:lpstr>Geological Challenge</vt:lpstr>
      <vt:lpstr>How do Scientists Use Fossils Today?</vt:lpstr>
      <vt:lpstr>How do Scientists Use Fossils Today?</vt:lpstr>
      <vt:lpstr>Sedimentary Rocks Bottle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Fay Thompson</cp:lastModifiedBy>
  <cp:revision>35</cp:revision>
  <dcterms:created xsi:type="dcterms:W3CDTF">2019-02-20T12:12:17Z</dcterms:created>
  <dcterms:modified xsi:type="dcterms:W3CDTF">2020-05-17T13:31:14Z</dcterms:modified>
</cp:coreProperties>
</file>