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74" r:id="rId2"/>
    <p:sldId id="263" r:id="rId3"/>
    <p:sldId id="277" r:id="rId4"/>
    <p:sldId id="264" r:id="rId5"/>
    <p:sldId id="308" r:id="rId6"/>
    <p:sldId id="309" r:id="rId7"/>
    <p:sldId id="310" r:id="rId8"/>
    <p:sldId id="291" r:id="rId9"/>
    <p:sldId id="307" r:id="rId10"/>
    <p:sldId id="267" r:id="rId11"/>
  </p:sldIdLst>
  <p:sldSz cx="9144000" cy="6858000" type="screen4x3"/>
  <p:notesSz cx="6858000" cy="9144000"/>
  <p:embeddedFontLst>
    <p:embeddedFont>
      <p:font typeface="Twinkl" panose="020B0604020202020204" charset="0"/>
      <p:regular r:id="rId14"/>
      <p:bold r:id="rId15"/>
    </p:embeddedFont>
    <p:embeddedFont>
      <p:font typeface="Calibri" panose="020F0502020204030204" pitchFamily="34" charset="0"/>
      <p:regular r:id="rId16"/>
      <p:bold r:id="rId17"/>
      <p:italic r:id="rId18"/>
      <p:boldItalic r:id="rId19"/>
    </p:embeddedFont>
    <p:embeddedFont>
      <p:font typeface="Sassoon Infant Rg" panose="02000503030000020003" charset="0"/>
      <p:regular r:id="rId20"/>
      <p:bold r:id="rId21"/>
    </p:embeddedFont>
    <p:embeddedFont>
      <p:font typeface="Twinkl SemiBold" charset="0"/>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85"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9A93"/>
    <a:srgbClr val="FDCF81"/>
    <a:srgbClr val="B9D26D"/>
    <a:srgbClr val="E84D15"/>
    <a:srgbClr val="E9C501"/>
    <a:srgbClr val="FFE001"/>
    <a:srgbClr val="AFDEF8"/>
    <a:srgbClr val="2DB6BC"/>
    <a:srgbClr val="48CDD4"/>
    <a:srgbClr val="FEE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85"/>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latin typeface="Twinkl" pitchFamily="50" charset="0"/>
              </a:rPr>
              <a:t>To identify inventions and discoveries from all over the world linked to scientific ideas.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recognise that inventions and discoveries come from all over the world.</a:t>
            </a:r>
          </a:p>
          <a:p>
            <a:r>
              <a:rPr lang="en-GB" dirty="0" smtClean="0">
                <a:latin typeface="Twinkl" pitchFamily="50" charset="0"/>
              </a:rPr>
              <a:t>I can give an example of how some things are invented to make people’s lives easier.</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Who and Where?</a:t>
            </a:r>
            <a:endParaRPr lang="en-GB" sz="3600" dirty="0"/>
          </a:p>
        </p:txBody>
      </p:sp>
      <p:sp>
        <p:nvSpPr>
          <p:cNvPr id="4" name="Rectangle 3"/>
          <p:cNvSpPr/>
          <p:nvPr/>
        </p:nvSpPr>
        <p:spPr>
          <a:xfrm>
            <a:off x="896809" y="1338600"/>
            <a:ext cx="7350382" cy="1477328"/>
          </a:xfrm>
          <a:prstGeom prst="rect">
            <a:avLst/>
          </a:prstGeom>
        </p:spPr>
        <p:txBody>
          <a:bodyPr wrap="square">
            <a:spAutoFit/>
          </a:bodyPr>
          <a:lstStyle/>
          <a:p>
            <a:pPr algn="ctr"/>
            <a:r>
              <a:rPr lang="en-GB" b="1" dirty="0"/>
              <a:t>Who invents or discovers things? </a:t>
            </a:r>
            <a:r>
              <a:rPr lang="en-GB" b="1" dirty="0" smtClean="0"/>
              <a:t>Where </a:t>
            </a:r>
            <a:r>
              <a:rPr lang="en-GB" b="1" dirty="0"/>
              <a:t>are inventors from?</a:t>
            </a:r>
          </a:p>
          <a:p>
            <a:pPr algn="ctr"/>
            <a:endParaRPr lang="en-GB" dirty="0"/>
          </a:p>
          <a:p>
            <a:pPr algn="ctr"/>
            <a:r>
              <a:rPr lang="en-GB" dirty="0"/>
              <a:t>Inventions are created all over the world by many different people. They are usually thought up because people need an easier way to do a job or have a problem that needs solving.</a:t>
            </a:r>
          </a:p>
        </p:txBody>
      </p:sp>
      <p:grpSp>
        <p:nvGrpSpPr>
          <p:cNvPr id="27" name="Group 26"/>
          <p:cNvGrpSpPr/>
          <p:nvPr/>
        </p:nvGrpSpPr>
        <p:grpSpPr>
          <a:xfrm>
            <a:off x="1446639" y="2958264"/>
            <a:ext cx="6250722" cy="584775"/>
            <a:chOff x="1922714" y="1242338"/>
            <a:chExt cx="6250722" cy="584775"/>
          </a:xfrm>
        </p:grpSpPr>
        <p:sp>
          <p:nvSpPr>
            <p:cNvPr id="28" name="Rectangle 27"/>
            <p:cNvSpPr/>
            <p:nvPr/>
          </p:nvSpPr>
          <p:spPr>
            <a:xfrm>
              <a:off x="2235753" y="1260805"/>
              <a:ext cx="5937683" cy="54820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GB" dirty="0">
                  <a:solidFill>
                    <a:schemeClr val="tx1"/>
                  </a:solidFill>
                </a:rPr>
                <a:t>Think about our classroom equipment: how did people write before pencils or ink were invented? </a:t>
              </a:r>
            </a:p>
          </p:txBody>
        </p:sp>
        <p:grpSp>
          <p:nvGrpSpPr>
            <p:cNvPr id="29" name="Group 28"/>
            <p:cNvGrpSpPr/>
            <p:nvPr/>
          </p:nvGrpSpPr>
          <p:grpSpPr>
            <a:xfrm>
              <a:off x="1922714" y="1242338"/>
              <a:ext cx="461319" cy="584775"/>
              <a:chOff x="693897" y="1179780"/>
              <a:chExt cx="461319" cy="584775"/>
            </a:xfrm>
          </p:grpSpPr>
          <p:sp>
            <p:nvSpPr>
              <p:cNvPr id="31" name="Oval 30"/>
              <p:cNvSpPr/>
              <p:nvPr/>
            </p:nvSpPr>
            <p:spPr>
              <a:xfrm>
                <a:off x="693897" y="1250738"/>
                <a:ext cx="461319" cy="461319"/>
              </a:xfrm>
              <a:prstGeom prst="ellipse">
                <a:avLst/>
              </a:prstGeom>
              <a:solidFill>
                <a:schemeClr val="accent2"/>
              </a:solidFill>
              <a:ln>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rot="20825919">
                <a:off x="734785" y="1179780"/>
                <a:ext cx="298480" cy="584775"/>
              </a:xfrm>
              <a:prstGeom prst="rect">
                <a:avLst/>
              </a:prstGeom>
            </p:spPr>
            <p:txBody>
              <a:bodyPr wrap="square">
                <a:spAutoFit/>
              </a:bodyPr>
              <a:lstStyle/>
              <a:p>
                <a:r>
                  <a:rPr lang="en-GB" sz="3200" b="1" dirty="0" smtClean="0">
                    <a:ln>
                      <a:solidFill>
                        <a:srgbClr val="E84D15"/>
                      </a:solidFill>
                    </a:ln>
                    <a:solidFill>
                      <a:schemeClr val="accent2">
                        <a:lumMod val="60000"/>
                        <a:lumOff val="40000"/>
                      </a:schemeClr>
                    </a:solidFill>
                  </a:rPr>
                  <a:t>?</a:t>
                </a:r>
                <a:endParaRPr lang="en-GB" sz="3200" b="1" dirty="0">
                  <a:ln>
                    <a:solidFill>
                      <a:srgbClr val="E84D15"/>
                    </a:solidFill>
                  </a:ln>
                  <a:solidFill>
                    <a:schemeClr val="accent2">
                      <a:lumMod val="60000"/>
                      <a:lumOff val="40000"/>
                    </a:schemeClr>
                  </a:solidFill>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61552">
            <a:off x="1518158" y="3779979"/>
            <a:ext cx="2805025" cy="216120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514" y="4090341"/>
            <a:ext cx="2957384" cy="1505351"/>
          </a:xfrm>
          <a:prstGeom prst="rect">
            <a:avLst/>
          </a:prstGeom>
        </p:spPr>
      </p:pic>
    </p:spTree>
    <p:extLst>
      <p:ext uri="{BB962C8B-B14F-4D97-AF65-F5344CB8AC3E}">
        <p14:creationId xmlns:p14="http://schemas.microsoft.com/office/powerpoint/2010/main" val="33530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1374"/>
          <a:stretch/>
        </p:blipFill>
        <p:spPr>
          <a:xfrm>
            <a:off x="755650" y="2388973"/>
            <a:ext cx="7632700" cy="3703852"/>
          </a:xfrm>
          <a:prstGeom prst="rect">
            <a:avLst/>
          </a:prstGeom>
        </p:spPr>
      </p:pic>
      <p:sp>
        <p:nvSpPr>
          <p:cNvPr id="21" name="Title 20"/>
          <p:cNvSpPr>
            <a:spLocks noGrp="1"/>
          </p:cNvSpPr>
          <p:nvPr>
            <p:ph type="title"/>
          </p:nvPr>
        </p:nvSpPr>
        <p:spPr>
          <a:xfrm>
            <a:off x="457198" y="586744"/>
            <a:ext cx="8220075" cy="994306"/>
          </a:xfrm>
        </p:spPr>
        <p:txBody>
          <a:bodyPr/>
          <a:lstStyle/>
          <a:p>
            <a:r>
              <a:rPr lang="en-GB" sz="3600" dirty="0" smtClean="0"/>
              <a:t>Where in the World?</a:t>
            </a:r>
            <a:endParaRPr lang="en-GB" sz="3600" dirty="0"/>
          </a:p>
        </p:txBody>
      </p:sp>
      <p:pic>
        <p:nvPicPr>
          <p:cNvPr id="15" name="Group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
        <p:nvSpPr>
          <p:cNvPr id="2" name="Rectangle 1"/>
          <p:cNvSpPr/>
          <p:nvPr/>
        </p:nvSpPr>
        <p:spPr>
          <a:xfrm>
            <a:off x="856735" y="1390795"/>
            <a:ext cx="7224584" cy="923330"/>
          </a:xfrm>
          <a:prstGeom prst="rect">
            <a:avLst/>
          </a:prstGeom>
        </p:spPr>
        <p:txBody>
          <a:bodyPr wrap="square">
            <a:spAutoFit/>
          </a:bodyPr>
          <a:lstStyle/>
          <a:p>
            <a:pPr algn="ctr"/>
            <a:r>
              <a:rPr lang="en-GB" b="1" dirty="0"/>
              <a:t>Inventions are created and discoveries are made all over the world</a:t>
            </a:r>
            <a:r>
              <a:rPr lang="en-GB" b="1" dirty="0" smtClean="0"/>
              <a:t>!</a:t>
            </a:r>
            <a:endParaRPr lang="en-GB" b="1" dirty="0"/>
          </a:p>
          <a:p>
            <a:pPr algn="ctr"/>
            <a:r>
              <a:rPr lang="en-GB" dirty="0"/>
              <a:t>Cut out and place the inventions onto the map in the area of the world you think they might come from.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94" y="2573976"/>
            <a:ext cx="4714712" cy="333384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1008">
            <a:off x="4415389" y="2999487"/>
            <a:ext cx="3684914" cy="260507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9647" y="4880691"/>
            <a:ext cx="2981652" cy="1030931"/>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86744"/>
            <a:ext cx="8220075" cy="994306"/>
          </a:xfrm>
        </p:spPr>
        <p:txBody>
          <a:bodyPr/>
          <a:lstStyle/>
          <a:p>
            <a:r>
              <a:rPr lang="en-GB" sz="3600" dirty="0" smtClean="0"/>
              <a:t>Actually, I’m From…</a:t>
            </a:r>
            <a:endParaRPr lang="en-GB" sz="36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68" b="8140"/>
          <a:stretch/>
        </p:blipFill>
        <p:spPr>
          <a:xfrm>
            <a:off x="755650" y="1400431"/>
            <a:ext cx="7632700" cy="4692393"/>
          </a:xfrm>
          <a:prstGeom prst="rect">
            <a:avLst/>
          </a:prstGeom>
        </p:spPr>
      </p:pic>
      <p:grpSp>
        <p:nvGrpSpPr>
          <p:cNvPr id="16" name="Shampoo"/>
          <p:cNvGrpSpPr/>
          <p:nvPr/>
        </p:nvGrpSpPr>
        <p:grpSpPr>
          <a:xfrm>
            <a:off x="2627062" y="1838103"/>
            <a:ext cx="3518365" cy="1998833"/>
            <a:chOff x="2627062" y="1838103"/>
            <a:chExt cx="3518365" cy="1998833"/>
          </a:xfrm>
        </p:grpSpPr>
        <p:cxnSp>
          <p:nvCxnSpPr>
            <p:cNvPr id="10" name="Straight Arrow Connector 9"/>
            <p:cNvCxnSpPr/>
            <p:nvPr/>
          </p:nvCxnSpPr>
          <p:spPr>
            <a:xfrm>
              <a:off x="4761470" y="2883243"/>
              <a:ext cx="1383957" cy="815546"/>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627062" y="1838103"/>
              <a:ext cx="2839671" cy="1998833"/>
              <a:chOff x="1968843" y="1499402"/>
              <a:chExt cx="2839671" cy="1998833"/>
            </a:xfrm>
          </p:grpSpPr>
          <p:sp>
            <p:nvSpPr>
              <p:cNvPr id="6" name="Rectangle 5"/>
              <p:cNvSpPr/>
              <p:nvPr/>
            </p:nvSpPr>
            <p:spPr>
              <a:xfrm>
                <a:off x="1968843" y="1944130"/>
                <a:ext cx="2792627" cy="1554105"/>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977081" y="2100649"/>
                <a:ext cx="1392195"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Shampoo</a:t>
                </a:r>
                <a:endParaRPr lang="en-GB" dirty="0"/>
              </a:p>
            </p:txBody>
          </p:sp>
          <p:sp>
            <p:nvSpPr>
              <p:cNvPr id="12" name="Rectangle 11"/>
              <p:cNvSpPr/>
              <p:nvPr/>
            </p:nvSpPr>
            <p:spPr>
              <a:xfrm>
                <a:off x="2026508" y="2505670"/>
                <a:ext cx="2339546" cy="923330"/>
              </a:xfrm>
              <a:prstGeom prst="rect">
                <a:avLst/>
              </a:prstGeom>
            </p:spPr>
            <p:txBody>
              <a:bodyPr wrap="square">
                <a:spAutoFit/>
              </a:bodyPr>
              <a:lstStyle/>
              <a:p>
                <a:r>
                  <a:rPr lang="en-GB" dirty="0"/>
                  <a:t>Shampoo is from India, all the way back in the 1700s!</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20921"/>
              <a:stretch/>
            </p:blipFill>
            <p:spPr>
              <a:xfrm>
                <a:off x="3550790" y="1499402"/>
                <a:ext cx="1257724" cy="1167798"/>
              </a:xfrm>
              <a:prstGeom prst="ellipse">
                <a:avLst/>
              </a:prstGeom>
              <a:ln w="38100">
                <a:solidFill>
                  <a:srgbClr val="E84D15"/>
                </a:solidFill>
              </a:ln>
            </p:spPr>
          </p:pic>
        </p:grpSp>
      </p:grpSp>
      <p:grpSp>
        <p:nvGrpSpPr>
          <p:cNvPr id="28" name="Writing"/>
          <p:cNvGrpSpPr/>
          <p:nvPr/>
        </p:nvGrpSpPr>
        <p:grpSpPr>
          <a:xfrm>
            <a:off x="1843658" y="2333931"/>
            <a:ext cx="3459996" cy="2167492"/>
            <a:chOff x="1871725" y="2371225"/>
            <a:chExt cx="3459996" cy="2167492"/>
          </a:xfrm>
        </p:grpSpPr>
        <p:cxnSp>
          <p:nvCxnSpPr>
            <p:cNvPr id="19" name="Straight Arrow Connector 18"/>
            <p:cNvCxnSpPr/>
            <p:nvPr/>
          </p:nvCxnSpPr>
          <p:spPr>
            <a:xfrm>
              <a:off x="4567235" y="3362235"/>
              <a:ext cx="764486" cy="123605"/>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871725" y="2371225"/>
              <a:ext cx="2947410" cy="2167492"/>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879963" y="2527744"/>
              <a:ext cx="1392195"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Writing</a:t>
              </a:r>
              <a:endParaRPr lang="en-GB" dirty="0"/>
            </a:p>
          </p:txBody>
        </p:sp>
        <p:sp>
          <p:nvSpPr>
            <p:cNvPr id="24" name="Rectangle 23"/>
            <p:cNvSpPr/>
            <p:nvPr/>
          </p:nvSpPr>
          <p:spPr>
            <a:xfrm>
              <a:off x="1929390" y="2932765"/>
              <a:ext cx="2744112" cy="923330"/>
            </a:xfrm>
            <a:prstGeom prst="rect">
              <a:avLst/>
            </a:prstGeom>
          </p:spPr>
          <p:txBody>
            <a:bodyPr wrap="square">
              <a:spAutoFit/>
            </a:bodyPr>
            <a:lstStyle/>
            <a:p>
              <a:r>
                <a:rPr lang="en-GB" dirty="0"/>
                <a:t>The first ever writing was invented 5000 years ago in what is now Iraq.</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056" y="3961623"/>
              <a:ext cx="2529944" cy="408435"/>
            </a:xfrm>
            <a:prstGeom prst="rect">
              <a:avLst/>
            </a:prstGeom>
          </p:spPr>
        </p:pic>
      </p:grpSp>
      <p:grpSp>
        <p:nvGrpSpPr>
          <p:cNvPr id="4" name="Fireworks"/>
          <p:cNvGrpSpPr/>
          <p:nvPr/>
        </p:nvGrpSpPr>
        <p:grpSpPr>
          <a:xfrm>
            <a:off x="2871600" y="2241195"/>
            <a:ext cx="3459996" cy="2167492"/>
            <a:chOff x="1996058" y="2486331"/>
            <a:chExt cx="3459996" cy="2167492"/>
          </a:xfrm>
        </p:grpSpPr>
        <p:cxnSp>
          <p:nvCxnSpPr>
            <p:cNvPr id="30" name="Straight Arrow Connector 29"/>
            <p:cNvCxnSpPr/>
            <p:nvPr/>
          </p:nvCxnSpPr>
          <p:spPr>
            <a:xfrm>
              <a:off x="4691568" y="3477341"/>
              <a:ext cx="764486" cy="123605"/>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996058" y="2486331"/>
              <a:ext cx="2947410" cy="2167492"/>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004296" y="2642850"/>
              <a:ext cx="1392195"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Fireworks</a:t>
              </a:r>
              <a:endParaRPr lang="en-GB" dirty="0"/>
            </a:p>
          </p:txBody>
        </p:sp>
        <p:sp>
          <p:nvSpPr>
            <p:cNvPr id="33" name="Rectangle 32"/>
            <p:cNvSpPr/>
            <p:nvPr/>
          </p:nvSpPr>
          <p:spPr>
            <a:xfrm>
              <a:off x="2053723" y="3047871"/>
              <a:ext cx="2744112" cy="923330"/>
            </a:xfrm>
            <a:prstGeom prst="rect">
              <a:avLst/>
            </a:prstGeom>
          </p:spPr>
          <p:txBody>
            <a:bodyPr wrap="square">
              <a:spAutoFit/>
            </a:bodyPr>
            <a:lstStyle/>
            <a:p>
              <a:r>
                <a:rPr lang="en-GB" dirty="0" smtClean="0"/>
                <a:t>Both gunpowder and then fireworks came from China.</a:t>
              </a:r>
              <a:endParaRPr lang="en-GB"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1661" y="3742421"/>
              <a:ext cx="1425146" cy="805983"/>
            </a:xfrm>
            <a:prstGeom prst="rect">
              <a:avLst/>
            </a:prstGeom>
          </p:spPr>
        </p:pic>
      </p:grpSp>
      <p:grpSp>
        <p:nvGrpSpPr>
          <p:cNvPr id="9" name="Sledges"/>
          <p:cNvGrpSpPr/>
          <p:nvPr/>
        </p:nvGrpSpPr>
        <p:grpSpPr>
          <a:xfrm>
            <a:off x="2451989" y="1944572"/>
            <a:ext cx="4207894" cy="3352357"/>
            <a:chOff x="2451989" y="1944572"/>
            <a:chExt cx="4207894" cy="3352357"/>
          </a:xfrm>
        </p:grpSpPr>
        <p:cxnSp>
          <p:nvCxnSpPr>
            <p:cNvPr id="26" name="Straight Arrow Connector 25"/>
            <p:cNvCxnSpPr/>
            <p:nvPr/>
          </p:nvCxnSpPr>
          <p:spPr>
            <a:xfrm flipH="1">
              <a:off x="2451989" y="2670881"/>
              <a:ext cx="1419794" cy="129115"/>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806315" y="1944572"/>
              <a:ext cx="2853568" cy="3352357"/>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814553" y="2101092"/>
              <a:ext cx="2687272"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Sledges and Toboggans</a:t>
              </a:r>
              <a:endParaRPr lang="en-GB" dirty="0"/>
            </a:p>
          </p:txBody>
        </p:sp>
        <p:sp>
          <p:nvSpPr>
            <p:cNvPr id="36" name="Rectangle 35"/>
            <p:cNvSpPr/>
            <p:nvPr/>
          </p:nvSpPr>
          <p:spPr>
            <a:xfrm>
              <a:off x="3863980" y="2506113"/>
              <a:ext cx="2744112" cy="1477328"/>
            </a:xfrm>
            <a:prstGeom prst="rect">
              <a:avLst/>
            </a:prstGeom>
          </p:spPr>
          <p:txBody>
            <a:bodyPr wrap="square">
              <a:spAutoFit/>
            </a:bodyPr>
            <a:lstStyle/>
            <a:p>
              <a:r>
                <a:rPr lang="en-GB" dirty="0" smtClean="0"/>
                <a:t>These were invented in Canada by First Nations people (the Innu and Cree) to pull people and supplies in the snow.</a:t>
              </a:r>
              <a:endParaRPr lang="en-GB"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3144" y="4094795"/>
              <a:ext cx="2197644" cy="1038205"/>
            </a:xfrm>
            <a:prstGeom prst="rect">
              <a:avLst/>
            </a:prstGeom>
          </p:spPr>
        </p:pic>
      </p:grpSp>
      <p:grpSp>
        <p:nvGrpSpPr>
          <p:cNvPr id="44" name="Wireless Broadband"/>
          <p:cNvGrpSpPr/>
          <p:nvPr/>
        </p:nvGrpSpPr>
        <p:grpSpPr>
          <a:xfrm>
            <a:off x="2451725" y="1754659"/>
            <a:ext cx="4619794" cy="3074081"/>
            <a:chOff x="2451725" y="1754659"/>
            <a:chExt cx="4619794" cy="3074081"/>
          </a:xfrm>
        </p:grpSpPr>
        <p:cxnSp>
          <p:nvCxnSpPr>
            <p:cNvPr id="39" name="Straight Arrow Connector 38"/>
            <p:cNvCxnSpPr/>
            <p:nvPr/>
          </p:nvCxnSpPr>
          <p:spPr>
            <a:xfrm>
              <a:off x="5303655" y="4093545"/>
              <a:ext cx="1767864" cy="735195"/>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451725" y="2096972"/>
              <a:ext cx="2999621" cy="2705687"/>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2459964" y="2253492"/>
              <a:ext cx="2310347"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Wireless Broadband</a:t>
              </a:r>
              <a:endParaRPr lang="en-GB" dirty="0"/>
            </a:p>
          </p:txBody>
        </p:sp>
        <p:sp>
          <p:nvSpPr>
            <p:cNvPr id="42" name="Rectangle 41"/>
            <p:cNvSpPr/>
            <p:nvPr/>
          </p:nvSpPr>
          <p:spPr>
            <a:xfrm>
              <a:off x="2509391" y="2658513"/>
              <a:ext cx="2744112" cy="2031325"/>
            </a:xfrm>
            <a:prstGeom prst="rect">
              <a:avLst/>
            </a:prstGeom>
          </p:spPr>
          <p:txBody>
            <a:bodyPr wrap="square">
              <a:spAutoFit/>
            </a:bodyPr>
            <a:lstStyle/>
            <a:p>
              <a:r>
                <a:rPr lang="en-GB" dirty="0" smtClean="0"/>
                <a:t>Some of the key technology for wireless broadband was developed in the 1990s by a group of scientists, including Dr </a:t>
              </a:r>
              <a:r>
                <a:rPr lang="en-GB" dirty="0" err="1" smtClean="0"/>
                <a:t>Jogn</a:t>
              </a:r>
              <a:r>
                <a:rPr lang="en-GB" dirty="0" smtClean="0"/>
                <a:t> O’Sullivan, in Australia.</a:t>
              </a:r>
              <a:endParaRPr lang="en-GB" dirty="0"/>
            </a:p>
          </p:txBody>
        </p:sp>
        <p:sp>
          <p:nvSpPr>
            <p:cNvPr id="17" name="Oval 16"/>
            <p:cNvSpPr/>
            <p:nvPr/>
          </p:nvSpPr>
          <p:spPr>
            <a:xfrm>
              <a:off x="4940642" y="1754659"/>
              <a:ext cx="1570282" cy="1570282"/>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3367" y="2048570"/>
              <a:ext cx="1135200" cy="1056653"/>
            </a:xfrm>
            <a:prstGeom prst="rect">
              <a:avLst/>
            </a:prstGeom>
          </p:spPr>
        </p:pic>
      </p:grpSp>
      <p:grpSp>
        <p:nvGrpSpPr>
          <p:cNvPr id="54" name="Computer Virus"/>
          <p:cNvGrpSpPr/>
          <p:nvPr/>
        </p:nvGrpSpPr>
        <p:grpSpPr>
          <a:xfrm>
            <a:off x="938217" y="1682845"/>
            <a:ext cx="4880253" cy="3770604"/>
            <a:chOff x="938217" y="1682845"/>
            <a:chExt cx="4880253" cy="3770604"/>
          </a:xfrm>
        </p:grpSpPr>
        <p:cxnSp>
          <p:nvCxnSpPr>
            <p:cNvPr id="46" name="Straight Arrow Connector 45"/>
            <p:cNvCxnSpPr/>
            <p:nvPr/>
          </p:nvCxnSpPr>
          <p:spPr>
            <a:xfrm flipV="1">
              <a:off x="3739995" y="3576826"/>
              <a:ext cx="2078475" cy="101091"/>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938217" y="1682845"/>
              <a:ext cx="2824545" cy="3770604"/>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946456" y="1839365"/>
              <a:ext cx="2310347"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Computer viruses</a:t>
              </a:r>
              <a:endParaRPr lang="en-GB" dirty="0"/>
            </a:p>
          </p:txBody>
        </p:sp>
        <p:sp>
          <p:nvSpPr>
            <p:cNvPr id="49" name="Rectangle 48"/>
            <p:cNvSpPr/>
            <p:nvPr/>
          </p:nvSpPr>
          <p:spPr>
            <a:xfrm>
              <a:off x="995883" y="2244386"/>
              <a:ext cx="2744112" cy="2031325"/>
            </a:xfrm>
            <a:prstGeom prst="rect">
              <a:avLst/>
            </a:prstGeom>
          </p:spPr>
          <p:txBody>
            <a:bodyPr wrap="square">
              <a:spAutoFit/>
            </a:bodyPr>
            <a:lstStyle/>
            <a:p>
              <a:r>
                <a:rPr lang="en-GB" dirty="0" smtClean="0"/>
                <a:t>The first virus to affect a modern computer was invented by brothers </a:t>
              </a:r>
              <a:r>
                <a:rPr lang="en-GB" dirty="0" err="1" smtClean="0"/>
                <a:t>Basit</a:t>
              </a:r>
              <a:r>
                <a:rPr lang="en-GB" dirty="0" smtClean="0"/>
                <a:t> and </a:t>
              </a:r>
              <a:r>
                <a:rPr lang="en-GB" dirty="0" err="1" smtClean="0"/>
                <a:t>Amjad</a:t>
              </a:r>
              <a:r>
                <a:rPr lang="en-GB" dirty="0" smtClean="0"/>
                <a:t> Farooq </a:t>
              </a:r>
              <a:r>
                <a:rPr lang="en-GB" dirty="0" err="1" smtClean="0"/>
                <a:t>Alvi</a:t>
              </a:r>
              <a:r>
                <a:rPr lang="en-GB" dirty="0" smtClean="0"/>
                <a:t> in Pakistan to stop people making illegal copies of their software.</a:t>
              </a:r>
              <a:endParaRPr lang="en-GB" dirty="0"/>
            </a:p>
          </p:txBody>
        </p:sp>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9976" y="4316733"/>
              <a:ext cx="1274092" cy="990064"/>
            </a:xfrm>
            <a:prstGeom prst="rect">
              <a:avLst/>
            </a:prstGeom>
          </p:spPr>
        </p:pic>
      </p:grpSp>
      <p:grpSp>
        <p:nvGrpSpPr>
          <p:cNvPr id="69" name="Ballpoint Pen"/>
          <p:cNvGrpSpPr/>
          <p:nvPr/>
        </p:nvGrpSpPr>
        <p:grpSpPr>
          <a:xfrm>
            <a:off x="3031493" y="2344955"/>
            <a:ext cx="5210537" cy="3130329"/>
            <a:chOff x="3031493" y="2344955"/>
            <a:chExt cx="5210537" cy="3130329"/>
          </a:xfrm>
        </p:grpSpPr>
        <p:cxnSp>
          <p:nvCxnSpPr>
            <p:cNvPr id="56" name="Straight Arrow Connector 55"/>
            <p:cNvCxnSpPr/>
            <p:nvPr/>
          </p:nvCxnSpPr>
          <p:spPr>
            <a:xfrm flipH="1" flipV="1">
              <a:off x="4799483" y="3109899"/>
              <a:ext cx="913837" cy="366517"/>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3031493" y="4145217"/>
              <a:ext cx="2497149" cy="767108"/>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5417485" y="2344955"/>
              <a:ext cx="2824545" cy="2993495"/>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5425724" y="2501475"/>
              <a:ext cx="1905625"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Ballpoint Pens</a:t>
              </a:r>
              <a:endParaRPr lang="en-GB" dirty="0"/>
            </a:p>
          </p:txBody>
        </p:sp>
        <p:sp>
          <p:nvSpPr>
            <p:cNvPr id="59" name="Rectangle 58"/>
            <p:cNvSpPr/>
            <p:nvPr/>
          </p:nvSpPr>
          <p:spPr>
            <a:xfrm>
              <a:off x="5475151" y="2906496"/>
              <a:ext cx="2598061" cy="2031325"/>
            </a:xfrm>
            <a:prstGeom prst="rect">
              <a:avLst/>
            </a:prstGeom>
          </p:spPr>
          <p:txBody>
            <a:bodyPr wrap="square">
              <a:spAutoFit/>
            </a:bodyPr>
            <a:lstStyle/>
            <a:p>
              <a:r>
                <a:rPr lang="en-GB" dirty="0" smtClean="0"/>
                <a:t>These </a:t>
              </a:r>
              <a:r>
                <a:rPr lang="en-GB" dirty="0"/>
                <a:t>were patented by </a:t>
              </a:r>
              <a:r>
                <a:rPr lang="en-GB" dirty="0" err="1"/>
                <a:t>László</a:t>
              </a:r>
              <a:r>
                <a:rPr lang="en-GB" dirty="0"/>
                <a:t> </a:t>
              </a:r>
              <a:r>
                <a:rPr lang="en-GB" dirty="0" err="1"/>
                <a:t>József</a:t>
              </a:r>
              <a:r>
                <a:rPr lang="en-GB" dirty="0"/>
                <a:t> </a:t>
              </a:r>
              <a:r>
                <a:rPr lang="en-GB" dirty="0" err="1"/>
                <a:t>Biró</a:t>
              </a:r>
              <a:r>
                <a:rPr lang="en-GB" dirty="0"/>
                <a:t>, who was born in Hungary and then moved to Argentina. The pens were named ‘biros’ later, after him</a:t>
              </a:r>
              <a:r>
                <a:rPr lang="en-GB" dirty="0" smtClean="0"/>
                <a:t>.</a:t>
              </a:r>
              <a:endParaRPr lang="en-GB" dirty="0"/>
            </a:p>
          </p:txBody>
        </p:sp>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82747">
              <a:off x="6599427" y="4655349"/>
              <a:ext cx="1399158" cy="819935"/>
            </a:xfrm>
            <a:prstGeom prst="rect">
              <a:avLst/>
            </a:prstGeom>
          </p:spPr>
        </p:pic>
      </p:grpSp>
      <p:grpSp>
        <p:nvGrpSpPr>
          <p:cNvPr id="81" name="Helicopters"/>
          <p:cNvGrpSpPr/>
          <p:nvPr/>
        </p:nvGrpSpPr>
        <p:grpSpPr>
          <a:xfrm>
            <a:off x="1167403" y="2185334"/>
            <a:ext cx="4696955" cy="3682242"/>
            <a:chOff x="1167403" y="2185334"/>
            <a:chExt cx="4696955" cy="3682242"/>
          </a:xfrm>
        </p:grpSpPr>
        <p:cxnSp>
          <p:nvCxnSpPr>
            <p:cNvPr id="77" name="Straight Arrow Connector 76"/>
            <p:cNvCxnSpPr/>
            <p:nvPr/>
          </p:nvCxnSpPr>
          <p:spPr>
            <a:xfrm flipV="1">
              <a:off x="4157670" y="2560010"/>
              <a:ext cx="1706688" cy="593492"/>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1167403" y="2185334"/>
              <a:ext cx="3115447" cy="3682242"/>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1175642" y="2341854"/>
              <a:ext cx="1455703"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Helicopters</a:t>
              </a:r>
              <a:endParaRPr lang="en-GB" dirty="0"/>
            </a:p>
          </p:txBody>
        </p:sp>
        <p:sp>
          <p:nvSpPr>
            <p:cNvPr id="75" name="Rectangle 74"/>
            <p:cNvSpPr/>
            <p:nvPr/>
          </p:nvSpPr>
          <p:spPr>
            <a:xfrm>
              <a:off x="1225069" y="2746875"/>
              <a:ext cx="3135025" cy="1754326"/>
            </a:xfrm>
            <a:prstGeom prst="rect">
              <a:avLst/>
            </a:prstGeom>
          </p:spPr>
          <p:txBody>
            <a:bodyPr wrap="square">
              <a:spAutoFit/>
            </a:bodyPr>
            <a:lstStyle/>
            <a:p>
              <a:r>
                <a:rPr lang="en-GB" dirty="0"/>
                <a:t>Between 1910 and 1939, Russian inventor Igor Sikorsky invented several different flying machines, including the design for the modern helicopter.</a:t>
              </a:r>
            </a:p>
          </p:txBody>
        </p:sp>
        <p:pic>
          <p:nvPicPr>
            <p:cNvPr id="80" name="Picture 7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9432" y="4568392"/>
              <a:ext cx="2242493" cy="1125020"/>
            </a:xfrm>
            <a:prstGeom prst="rect">
              <a:avLst/>
            </a:prstGeom>
          </p:spPr>
        </p:pic>
      </p:grpSp>
      <p:grpSp>
        <p:nvGrpSpPr>
          <p:cNvPr id="90" name="LED Lights"/>
          <p:cNvGrpSpPr/>
          <p:nvPr/>
        </p:nvGrpSpPr>
        <p:grpSpPr>
          <a:xfrm>
            <a:off x="2013796" y="1969449"/>
            <a:ext cx="5317553" cy="3702798"/>
            <a:chOff x="2013796" y="1969449"/>
            <a:chExt cx="5317553" cy="3702798"/>
          </a:xfrm>
        </p:grpSpPr>
        <p:cxnSp>
          <p:nvCxnSpPr>
            <p:cNvPr id="83" name="Straight Arrow Connector 82"/>
            <p:cNvCxnSpPr/>
            <p:nvPr/>
          </p:nvCxnSpPr>
          <p:spPr>
            <a:xfrm flipV="1">
              <a:off x="4310070" y="3298860"/>
              <a:ext cx="3021279" cy="7042"/>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013796" y="1969449"/>
              <a:ext cx="3115447" cy="3682242"/>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2022035" y="2125969"/>
              <a:ext cx="1455703"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LED Lights</a:t>
              </a:r>
              <a:endParaRPr lang="en-GB" dirty="0"/>
            </a:p>
          </p:txBody>
        </p:sp>
        <p:sp>
          <p:nvSpPr>
            <p:cNvPr id="86" name="Rectangle 85"/>
            <p:cNvSpPr/>
            <p:nvPr/>
          </p:nvSpPr>
          <p:spPr>
            <a:xfrm>
              <a:off x="2071462" y="2530990"/>
              <a:ext cx="3135025" cy="2031325"/>
            </a:xfrm>
            <a:prstGeom prst="rect">
              <a:avLst/>
            </a:prstGeom>
          </p:spPr>
          <p:txBody>
            <a:bodyPr wrap="square">
              <a:spAutoFit/>
            </a:bodyPr>
            <a:lstStyle/>
            <a:p>
              <a:r>
                <a:rPr lang="en-GB" dirty="0"/>
                <a:t>LEDs that could be used for full colour screens were invented by Isamu Akasaki, Hiroshi Amano and Shuji Nakamura in Japan in the 1990s. Now, we use them in almost all screens.</a:t>
              </a:r>
            </a:p>
          </p:txBody>
        </p:sp>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80452">
              <a:off x="2322145" y="4475956"/>
              <a:ext cx="2451382" cy="1196291"/>
            </a:xfrm>
            <a:prstGeom prst="rect">
              <a:avLst/>
            </a:prstGeom>
          </p:spPr>
        </p:pic>
      </p:grpSp>
      <p:grpSp>
        <p:nvGrpSpPr>
          <p:cNvPr id="99" name="Plasters"/>
          <p:cNvGrpSpPr/>
          <p:nvPr/>
        </p:nvGrpSpPr>
        <p:grpSpPr>
          <a:xfrm>
            <a:off x="2498825" y="1937007"/>
            <a:ext cx="4784251" cy="3682242"/>
            <a:chOff x="2498825" y="1937007"/>
            <a:chExt cx="4784251" cy="3682242"/>
          </a:xfrm>
        </p:grpSpPr>
        <p:cxnSp>
          <p:nvCxnSpPr>
            <p:cNvPr id="92" name="Straight Arrow Connector 91"/>
            <p:cNvCxnSpPr/>
            <p:nvPr/>
          </p:nvCxnSpPr>
          <p:spPr>
            <a:xfrm flipH="1">
              <a:off x="2498825" y="2913149"/>
              <a:ext cx="1687967" cy="434537"/>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3979156" y="1937007"/>
              <a:ext cx="3303920" cy="3682242"/>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p:cNvSpPr/>
            <p:nvPr/>
          </p:nvSpPr>
          <p:spPr>
            <a:xfrm>
              <a:off x="3987395" y="2093527"/>
              <a:ext cx="2068449"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Sticking Plasters</a:t>
              </a:r>
              <a:endParaRPr lang="en-GB" dirty="0"/>
            </a:p>
          </p:txBody>
        </p:sp>
        <p:sp>
          <p:nvSpPr>
            <p:cNvPr id="95" name="Rectangle 94"/>
            <p:cNvSpPr/>
            <p:nvPr/>
          </p:nvSpPr>
          <p:spPr>
            <a:xfrm>
              <a:off x="4036822" y="2498548"/>
              <a:ext cx="3135025" cy="2585323"/>
            </a:xfrm>
            <a:prstGeom prst="rect">
              <a:avLst/>
            </a:prstGeom>
          </p:spPr>
          <p:txBody>
            <a:bodyPr wrap="square">
              <a:spAutoFit/>
            </a:bodyPr>
            <a:lstStyle/>
            <a:p>
              <a:r>
                <a:rPr lang="en-GB" dirty="0"/>
                <a:t>In 1920, in New Jersey, USA, Earle Dickson invented the sticking plaster for his wife, who often cut or burned herself while cooking. The design meant that she could put the plaster on herself, instead of needing help with a bandage.</a:t>
              </a:r>
            </a:p>
          </p:txBody>
        </p:sp>
        <p:pic>
          <p:nvPicPr>
            <p:cNvPr id="98" name="Picture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6631" y="4449819"/>
              <a:ext cx="1637009" cy="1049543"/>
            </a:xfrm>
            <a:prstGeom prst="rect">
              <a:avLst/>
            </a:prstGeom>
          </p:spPr>
        </p:pic>
      </p:grpSp>
      <p:grpSp>
        <p:nvGrpSpPr>
          <p:cNvPr id="109" name="Sailing"/>
          <p:cNvGrpSpPr/>
          <p:nvPr/>
        </p:nvGrpSpPr>
        <p:grpSpPr>
          <a:xfrm>
            <a:off x="1074431" y="1807415"/>
            <a:ext cx="3992363" cy="3317133"/>
            <a:chOff x="1074431" y="1807415"/>
            <a:chExt cx="3992363" cy="3317133"/>
          </a:xfrm>
        </p:grpSpPr>
        <p:cxnSp>
          <p:nvCxnSpPr>
            <p:cNvPr id="101" name="Straight Arrow Connector 100"/>
            <p:cNvCxnSpPr/>
            <p:nvPr/>
          </p:nvCxnSpPr>
          <p:spPr>
            <a:xfrm>
              <a:off x="4077205" y="3294787"/>
              <a:ext cx="989589" cy="328506"/>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074431" y="1807415"/>
              <a:ext cx="3077515" cy="3317133"/>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1082670" y="1963935"/>
              <a:ext cx="1173497"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Sailing</a:t>
              </a:r>
              <a:endParaRPr lang="en-GB" dirty="0"/>
            </a:p>
          </p:txBody>
        </p:sp>
        <p:sp>
          <p:nvSpPr>
            <p:cNvPr id="104" name="Rectangle 103"/>
            <p:cNvSpPr/>
            <p:nvPr/>
          </p:nvSpPr>
          <p:spPr>
            <a:xfrm>
              <a:off x="1132097" y="2368956"/>
              <a:ext cx="3135025" cy="1200329"/>
            </a:xfrm>
            <a:prstGeom prst="rect">
              <a:avLst/>
            </a:prstGeom>
          </p:spPr>
          <p:txBody>
            <a:bodyPr wrap="square">
              <a:spAutoFit/>
            </a:bodyPr>
            <a:lstStyle/>
            <a:p>
              <a:r>
                <a:rPr lang="en-GB" dirty="0"/>
                <a:t>The first sailing ships are thought to have been invented in Ancient Egypt for sailing up the river Nile.</a:t>
              </a:r>
            </a:p>
          </p:txBody>
        </p:sp>
        <p:pic>
          <p:nvPicPr>
            <p:cNvPr id="108" name="Picture 107"/>
            <p:cNvPicPr>
              <a:picLocks noChangeAspect="1"/>
            </p:cNvPicPr>
            <p:nvPr/>
          </p:nvPicPr>
          <p:blipFill rotWithShape="1">
            <a:blip r:embed="rId13" cstate="print">
              <a:extLst>
                <a:ext uri="{28A0092B-C50C-407E-A947-70E740481C1C}">
                  <a14:useLocalDpi xmlns:a14="http://schemas.microsoft.com/office/drawing/2010/main" val="0"/>
                </a:ext>
              </a:extLst>
            </a:blip>
            <a:srcRect b="29158"/>
            <a:stretch/>
          </p:blipFill>
          <p:spPr>
            <a:xfrm>
              <a:off x="1140011" y="3589975"/>
              <a:ext cx="2949752" cy="1477325"/>
            </a:xfrm>
            <a:prstGeom prst="rect">
              <a:avLst/>
            </a:prstGeom>
          </p:spPr>
        </p:pic>
      </p:grpSp>
      <p:grpSp>
        <p:nvGrpSpPr>
          <p:cNvPr id="117" name="Heart Transplants"/>
          <p:cNvGrpSpPr/>
          <p:nvPr/>
        </p:nvGrpSpPr>
        <p:grpSpPr>
          <a:xfrm>
            <a:off x="1226831" y="1959815"/>
            <a:ext cx="3673120" cy="3317133"/>
            <a:chOff x="1226831" y="1959815"/>
            <a:chExt cx="3673120" cy="3317133"/>
          </a:xfrm>
        </p:grpSpPr>
        <p:cxnSp>
          <p:nvCxnSpPr>
            <p:cNvPr id="111" name="Straight Arrow Connector 110"/>
            <p:cNvCxnSpPr/>
            <p:nvPr/>
          </p:nvCxnSpPr>
          <p:spPr>
            <a:xfrm>
              <a:off x="3910362" y="4591319"/>
              <a:ext cx="989589" cy="328506"/>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226831" y="1959815"/>
              <a:ext cx="3077515" cy="3317133"/>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p:cNvSpPr/>
            <p:nvPr/>
          </p:nvSpPr>
          <p:spPr>
            <a:xfrm>
              <a:off x="1235070" y="2116335"/>
              <a:ext cx="2092761"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Heart Transplants</a:t>
              </a:r>
              <a:endParaRPr lang="en-GB" dirty="0"/>
            </a:p>
          </p:txBody>
        </p:sp>
        <p:sp>
          <p:nvSpPr>
            <p:cNvPr id="114" name="Rectangle 113"/>
            <p:cNvSpPr/>
            <p:nvPr/>
          </p:nvSpPr>
          <p:spPr>
            <a:xfrm>
              <a:off x="1284497" y="2521356"/>
              <a:ext cx="2997319" cy="1477328"/>
            </a:xfrm>
            <a:prstGeom prst="rect">
              <a:avLst/>
            </a:prstGeom>
          </p:spPr>
          <p:txBody>
            <a:bodyPr wrap="square">
              <a:spAutoFit/>
            </a:bodyPr>
            <a:lstStyle/>
            <a:p>
              <a:r>
                <a:rPr lang="en-GB" dirty="0"/>
                <a:t>Professor Christiaan Barnard performed the first ever human heart transplant in South Africa in 1967.</a:t>
              </a:r>
            </a:p>
          </p:txBody>
        </p:sp>
        <p:pic>
          <p:nvPicPr>
            <p:cNvPr id="116" name="Picture 1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91008" y="3773215"/>
              <a:ext cx="906423" cy="1406181"/>
            </a:xfrm>
            <a:prstGeom prst="rect">
              <a:avLst/>
            </a:prstGeom>
          </p:spPr>
        </p:pic>
      </p:grpSp>
      <p:grpSp>
        <p:nvGrpSpPr>
          <p:cNvPr id="126" name="Colour TV"/>
          <p:cNvGrpSpPr/>
          <p:nvPr/>
        </p:nvGrpSpPr>
        <p:grpSpPr>
          <a:xfrm>
            <a:off x="2240765" y="2241195"/>
            <a:ext cx="5453596" cy="3317133"/>
            <a:chOff x="2240765" y="2241195"/>
            <a:chExt cx="5453596" cy="3317133"/>
          </a:xfrm>
        </p:grpSpPr>
        <p:cxnSp>
          <p:nvCxnSpPr>
            <p:cNvPr id="119" name="Straight Arrow Connector 118"/>
            <p:cNvCxnSpPr/>
            <p:nvPr/>
          </p:nvCxnSpPr>
          <p:spPr>
            <a:xfrm flipH="1">
              <a:off x="2240765" y="3492114"/>
              <a:ext cx="2677717" cy="224046"/>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4616846" y="2241195"/>
              <a:ext cx="3077515" cy="3317133"/>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p:cNvSpPr/>
            <p:nvPr/>
          </p:nvSpPr>
          <p:spPr>
            <a:xfrm>
              <a:off x="4625085" y="2397715"/>
              <a:ext cx="1565829"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Colour TV</a:t>
              </a:r>
              <a:endParaRPr lang="en-GB" dirty="0"/>
            </a:p>
          </p:txBody>
        </p:sp>
        <p:sp>
          <p:nvSpPr>
            <p:cNvPr id="122" name="Rectangle 121"/>
            <p:cNvSpPr/>
            <p:nvPr/>
          </p:nvSpPr>
          <p:spPr>
            <a:xfrm>
              <a:off x="4674512" y="2802736"/>
              <a:ext cx="2997319" cy="1200329"/>
            </a:xfrm>
            <a:prstGeom prst="rect">
              <a:avLst/>
            </a:prstGeom>
          </p:spPr>
          <p:txBody>
            <a:bodyPr wrap="square">
              <a:spAutoFit/>
            </a:bodyPr>
            <a:lstStyle/>
            <a:p>
              <a:r>
                <a:rPr lang="en-GB" dirty="0"/>
                <a:t>Guillermo González </a:t>
              </a:r>
              <a:r>
                <a:rPr lang="en-GB" dirty="0" err="1"/>
                <a:t>Camarena</a:t>
              </a:r>
              <a:r>
                <a:rPr lang="en-GB" dirty="0"/>
                <a:t> invented one of the first colour television systems in Mexico.</a:t>
              </a:r>
            </a:p>
          </p:txBody>
        </p:sp>
        <p:pic>
          <p:nvPicPr>
            <p:cNvPr id="125" name="Picture 1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13860" y="4082710"/>
              <a:ext cx="1672699" cy="1345432"/>
            </a:xfrm>
            <a:prstGeom prst="rect">
              <a:avLst/>
            </a:prstGeom>
          </p:spPr>
        </p:pic>
      </p:grpSp>
      <p:grpSp>
        <p:nvGrpSpPr>
          <p:cNvPr id="136" name="Group 135"/>
          <p:cNvGrpSpPr/>
          <p:nvPr/>
        </p:nvGrpSpPr>
        <p:grpSpPr>
          <a:xfrm>
            <a:off x="981532" y="1596293"/>
            <a:ext cx="4093593" cy="3609467"/>
            <a:chOff x="981532" y="1596293"/>
            <a:chExt cx="4093593" cy="3609467"/>
          </a:xfrm>
        </p:grpSpPr>
        <p:cxnSp>
          <p:nvCxnSpPr>
            <p:cNvPr id="128" name="Straight Arrow Connector 127"/>
            <p:cNvCxnSpPr/>
            <p:nvPr/>
          </p:nvCxnSpPr>
          <p:spPr>
            <a:xfrm>
              <a:off x="4055738" y="3400980"/>
              <a:ext cx="1019387" cy="1431018"/>
            </a:xfrm>
            <a:prstGeom prst="straightConnector1">
              <a:avLst/>
            </a:prstGeom>
            <a:ln w="38100">
              <a:solidFill>
                <a:srgbClr val="E84D15"/>
              </a:solidFill>
              <a:tailEnd type="triangle"/>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981532" y="1596293"/>
              <a:ext cx="3168130" cy="3609467"/>
            </a:xfrm>
            <a:prstGeom prst="rect">
              <a:avLst/>
            </a:prstGeom>
            <a:solidFill>
              <a:schemeClr val="bg1"/>
            </a:solidFill>
            <a:ln w="38100">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p:cNvSpPr/>
            <p:nvPr/>
          </p:nvSpPr>
          <p:spPr>
            <a:xfrm>
              <a:off x="989771" y="1752813"/>
              <a:ext cx="1098923" cy="378940"/>
            </a:xfrm>
            <a:prstGeom prst="rect">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Maths</a:t>
              </a:r>
              <a:endParaRPr lang="en-GB" dirty="0"/>
            </a:p>
          </p:txBody>
        </p:sp>
        <p:sp>
          <p:nvSpPr>
            <p:cNvPr id="131" name="Rectangle 130"/>
            <p:cNvSpPr/>
            <p:nvPr/>
          </p:nvSpPr>
          <p:spPr>
            <a:xfrm>
              <a:off x="1039198" y="2157834"/>
              <a:ext cx="3122843" cy="1477328"/>
            </a:xfrm>
            <a:prstGeom prst="rect">
              <a:avLst/>
            </a:prstGeom>
          </p:spPr>
          <p:txBody>
            <a:bodyPr wrap="square">
              <a:spAutoFit/>
            </a:bodyPr>
            <a:lstStyle/>
            <a:p>
              <a:r>
                <a:rPr lang="en-GB" dirty="0"/>
                <a:t>The oldest evidence of humans doing maths is a bone with notches that was found in Swaziland. It is more than </a:t>
              </a:r>
              <a:r>
                <a:rPr lang="en-GB" dirty="0" smtClean="0"/>
                <a:t>35 000 </a:t>
              </a:r>
              <a:r>
                <a:rPr lang="en-GB" dirty="0"/>
                <a:t>years old! </a:t>
              </a:r>
            </a:p>
          </p:txBody>
        </p:sp>
        <p:pic>
          <p:nvPicPr>
            <p:cNvPr id="133" name="Picture 1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7638" y="3735744"/>
              <a:ext cx="1849410" cy="1307746"/>
            </a:xfrm>
            <a:prstGeom prst="ellipse">
              <a:avLst/>
            </a:prstGeom>
          </p:spPr>
        </p:pic>
      </p:grpSp>
    </p:spTree>
    <p:extLst>
      <p:ext uri="{BB962C8B-B14F-4D97-AF65-F5344CB8AC3E}">
        <p14:creationId xmlns:p14="http://schemas.microsoft.com/office/powerpoint/2010/main" val="48913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4"/>
                                        </p:tgtEl>
                                      </p:cBhvr>
                                    </p:animEffect>
                                    <p:set>
                                      <p:cBhvr>
                                        <p:cTn id="52" dur="1" fill="hold">
                                          <p:stCondLst>
                                            <p:cond delay="499"/>
                                          </p:stCondLst>
                                        </p:cTn>
                                        <p:tgtEl>
                                          <p:spTgt spid="54"/>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69"/>
                                        </p:tgtEl>
                                      </p:cBhvr>
                                    </p:animEffect>
                                    <p:set>
                                      <p:cBhvr>
                                        <p:cTn id="60" dur="1" fill="hold">
                                          <p:stCondLst>
                                            <p:cond delay="499"/>
                                          </p:stCondLst>
                                        </p:cTn>
                                        <p:tgtEl>
                                          <p:spTgt spid="69"/>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fade">
                                      <p:cBhvr>
                                        <p:cTn id="63" dur="500"/>
                                        <p:tgtEl>
                                          <p:spTgt spid="8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81"/>
                                        </p:tgtEl>
                                      </p:cBhvr>
                                    </p:animEffect>
                                    <p:set>
                                      <p:cBhvr>
                                        <p:cTn id="68" dur="1" fill="hold">
                                          <p:stCondLst>
                                            <p:cond delay="499"/>
                                          </p:stCondLst>
                                        </p:cTn>
                                        <p:tgtEl>
                                          <p:spTgt spid="8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fade">
                                      <p:cBhvr>
                                        <p:cTn id="71" dur="500"/>
                                        <p:tgtEl>
                                          <p:spTgt spid="9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90"/>
                                        </p:tgtEl>
                                      </p:cBhvr>
                                    </p:animEffect>
                                    <p:set>
                                      <p:cBhvr>
                                        <p:cTn id="76" dur="1" fill="hold">
                                          <p:stCondLst>
                                            <p:cond delay="499"/>
                                          </p:stCondLst>
                                        </p:cTn>
                                        <p:tgtEl>
                                          <p:spTgt spid="90"/>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fade">
                                      <p:cBhvr>
                                        <p:cTn id="79" dur="500"/>
                                        <p:tgtEl>
                                          <p:spTgt spid="9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99"/>
                                        </p:tgtEl>
                                      </p:cBhvr>
                                    </p:animEffect>
                                    <p:set>
                                      <p:cBhvr>
                                        <p:cTn id="84" dur="1" fill="hold">
                                          <p:stCondLst>
                                            <p:cond delay="499"/>
                                          </p:stCondLst>
                                        </p:cTn>
                                        <p:tgtEl>
                                          <p:spTgt spid="99"/>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fade">
                                      <p:cBhvr>
                                        <p:cTn id="87" dur="500"/>
                                        <p:tgtEl>
                                          <p:spTgt spid="10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09"/>
                                        </p:tgtEl>
                                      </p:cBhvr>
                                    </p:animEffect>
                                    <p:set>
                                      <p:cBhvr>
                                        <p:cTn id="92" dur="1" fill="hold">
                                          <p:stCondLst>
                                            <p:cond delay="499"/>
                                          </p:stCondLst>
                                        </p:cTn>
                                        <p:tgtEl>
                                          <p:spTgt spid="109"/>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17"/>
                                        </p:tgtEl>
                                        <p:attrNameLst>
                                          <p:attrName>style.visibility</p:attrName>
                                        </p:attrNameLst>
                                      </p:cBhvr>
                                      <p:to>
                                        <p:strVal val="visible"/>
                                      </p:to>
                                    </p:set>
                                    <p:animEffect transition="in" filter="fade">
                                      <p:cBhvr>
                                        <p:cTn id="95" dur="500"/>
                                        <p:tgtEl>
                                          <p:spTgt spid="11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117"/>
                                        </p:tgtEl>
                                      </p:cBhvr>
                                    </p:animEffect>
                                    <p:set>
                                      <p:cBhvr>
                                        <p:cTn id="100" dur="1" fill="hold">
                                          <p:stCondLst>
                                            <p:cond delay="499"/>
                                          </p:stCondLst>
                                        </p:cTn>
                                        <p:tgtEl>
                                          <p:spTgt spid="117"/>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126"/>
                                        </p:tgtEl>
                                        <p:attrNameLst>
                                          <p:attrName>style.visibility</p:attrName>
                                        </p:attrNameLst>
                                      </p:cBhvr>
                                      <p:to>
                                        <p:strVal val="visible"/>
                                      </p:to>
                                    </p:set>
                                    <p:animEffect transition="in" filter="fade">
                                      <p:cBhvr>
                                        <p:cTn id="103" dur="500"/>
                                        <p:tgtEl>
                                          <p:spTgt spid="12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126"/>
                                        </p:tgtEl>
                                      </p:cBhvr>
                                    </p:animEffect>
                                    <p:set>
                                      <p:cBhvr>
                                        <p:cTn id="108" dur="1" fill="hold">
                                          <p:stCondLst>
                                            <p:cond delay="499"/>
                                          </p:stCondLst>
                                        </p:cTn>
                                        <p:tgtEl>
                                          <p:spTgt spid="126"/>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36"/>
                                        </p:tgtEl>
                                        <p:attrNameLst>
                                          <p:attrName>style.visibility</p:attrName>
                                        </p:attrNameLst>
                                      </p:cBhvr>
                                      <p:to>
                                        <p:strVal val="visible"/>
                                      </p:to>
                                    </p:set>
                                    <p:animEffect transition="in" filter="fade">
                                      <p:cBhvr>
                                        <p:cTn id="11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1374"/>
          <a:stretch/>
        </p:blipFill>
        <p:spPr>
          <a:xfrm>
            <a:off x="755650" y="2388973"/>
            <a:ext cx="7632700" cy="3703852"/>
          </a:xfrm>
          <a:prstGeom prst="rect">
            <a:avLst/>
          </a:prstGeom>
        </p:spPr>
      </p:pic>
      <p:sp>
        <p:nvSpPr>
          <p:cNvPr id="21" name="Title 20"/>
          <p:cNvSpPr>
            <a:spLocks noGrp="1"/>
          </p:cNvSpPr>
          <p:nvPr>
            <p:ph type="title"/>
          </p:nvPr>
        </p:nvSpPr>
        <p:spPr>
          <a:xfrm>
            <a:off x="457198" y="586744"/>
            <a:ext cx="8220075" cy="994306"/>
          </a:xfrm>
        </p:spPr>
        <p:txBody>
          <a:bodyPr/>
          <a:lstStyle/>
          <a:p>
            <a:r>
              <a:rPr lang="en-GB" sz="3600" dirty="0" smtClean="0"/>
              <a:t>All About Inventions</a:t>
            </a:r>
            <a:endParaRPr lang="en-GB" sz="3600" dirty="0"/>
          </a:p>
        </p:txBody>
      </p:sp>
      <p:sp>
        <p:nvSpPr>
          <p:cNvPr id="2" name="Rectangle 1"/>
          <p:cNvSpPr/>
          <p:nvPr/>
        </p:nvSpPr>
        <p:spPr>
          <a:xfrm>
            <a:off x="1209449" y="1390795"/>
            <a:ext cx="6725101" cy="923330"/>
          </a:xfrm>
          <a:prstGeom prst="rect">
            <a:avLst/>
          </a:prstGeom>
        </p:spPr>
        <p:txBody>
          <a:bodyPr wrap="square">
            <a:spAutoFit/>
          </a:bodyPr>
          <a:lstStyle/>
          <a:p>
            <a:pPr algn="ctr"/>
            <a:r>
              <a:rPr lang="en-GB" dirty="0"/>
              <a:t>Choose three of the inventions from the list on the next slide to find out more about. </a:t>
            </a:r>
            <a:r>
              <a:rPr lang="en-GB" dirty="0" smtClean="0"/>
              <a:t>Record </a:t>
            </a:r>
            <a:r>
              <a:rPr lang="en-GB" dirty="0"/>
              <a:t>what you find out on your </a:t>
            </a:r>
            <a:r>
              <a:rPr lang="en-GB" b="1" dirty="0">
                <a:solidFill>
                  <a:srgbClr val="00B0F0"/>
                </a:solidFill>
              </a:rPr>
              <a:t>All About Inventions Activity Sheet</a:t>
            </a:r>
            <a:r>
              <a:rPr lang="en-GB" dirty="0"/>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 y="2498520"/>
            <a:ext cx="4008120" cy="2833562"/>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6744">
            <a:off x="2327015" y="3042420"/>
            <a:ext cx="4008120" cy="2833562"/>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5112">
            <a:off x="4099558" y="2626621"/>
            <a:ext cx="4008120" cy="2833562"/>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2692" y="3568765"/>
            <a:ext cx="1570812" cy="1936288"/>
          </a:xfrm>
          <a:prstGeom prst="rect">
            <a:avLst/>
          </a:prstGeom>
          <a:effectLst>
            <a:outerShdw blurRad="50800" dist="38100" dir="10800000" algn="r" rotWithShape="0">
              <a:prstClr val="black">
                <a:alpha val="40000"/>
              </a:prstClr>
            </a:outerShdw>
          </a:effectLst>
        </p:spPr>
      </p:pic>
      <p:pic>
        <p:nvPicPr>
          <p:cNvPr id="11"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28637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5650" y="1156021"/>
            <a:ext cx="1463861" cy="1463861"/>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shampoo</a:t>
            </a:r>
            <a:endParaRPr lang="en-GB" dirty="0">
              <a:solidFill>
                <a:schemeClr val="tx1"/>
              </a:solidFill>
            </a:endParaRPr>
          </a:p>
        </p:txBody>
      </p:sp>
      <p:sp>
        <p:nvSpPr>
          <p:cNvPr id="12" name="Rectangle 11"/>
          <p:cNvSpPr/>
          <p:nvPr/>
        </p:nvSpPr>
        <p:spPr>
          <a:xfrm>
            <a:off x="2296700" y="1156020"/>
            <a:ext cx="1463861" cy="1463861"/>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writing</a:t>
            </a:r>
            <a:endParaRPr lang="en-GB" dirty="0">
              <a:solidFill>
                <a:schemeClr val="tx1"/>
              </a:solidFill>
            </a:endParaRPr>
          </a:p>
        </p:txBody>
      </p:sp>
      <p:sp>
        <p:nvSpPr>
          <p:cNvPr id="14" name="Rectangle 13"/>
          <p:cNvSpPr/>
          <p:nvPr/>
        </p:nvSpPr>
        <p:spPr>
          <a:xfrm>
            <a:off x="3837750" y="1156019"/>
            <a:ext cx="1463861" cy="1463861"/>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fireworks</a:t>
            </a:r>
            <a:endParaRPr lang="en-GB" dirty="0">
              <a:solidFill>
                <a:schemeClr val="tx1"/>
              </a:solidFill>
            </a:endParaRPr>
          </a:p>
        </p:txBody>
      </p:sp>
      <p:sp>
        <p:nvSpPr>
          <p:cNvPr id="15" name="Rectangle 14"/>
          <p:cNvSpPr/>
          <p:nvPr/>
        </p:nvSpPr>
        <p:spPr>
          <a:xfrm>
            <a:off x="5378800" y="1156018"/>
            <a:ext cx="1463861" cy="1463861"/>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sledges and toboggans</a:t>
            </a:r>
            <a:endParaRPr lang="en-GB" dirty="0">
              <a:solidFill>
                <a:schemeClr val="tx1"/>
              </a:solidFill>
            </a:endParaRPr>
          </a:p>
        </p:txBody>
      </p:sp>
      <p:sp>
        <p:nvSpPr>
          <p:cNvPr id="16" name="Rectangle 15"/>
          <p:cNvSpPr/>
          <p:nvPr/>
        </p:nvSpPr>
        <p:spPr>
          <a:xfrm>
            <a:off x="6919850" y="1156017"/>
            <a:ext cx="1463861" cy="1463861"/>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wireless broadband</a:t>
            </a:r>
            <a:endParaRPr lang="en-GB" dirty="0">
              <a:solidFill>
                <a:schemeClr val="tx1"/>
              </a:solidFill>
            </a:endParaRPr>
          </a:p>
        </p:txBody>
      </p:sp>
      <p:sp>
        <p:nvSpPr>
          <p:cNvPr id="17" name="Rectangle 16"/>
          <p:cNvSpPr/>
          <p:nvPr/>
        </p:nvSpPr>
        <p:spPr>
          <a:xfrm>
            <a:off x="755650" y="2697071"/>
            <a:ext cx="1463861" cy="1463861"/>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computer viruses</a:t>
            </a:r>
            <a:endParaRPr lang="en-GB" dirty="0">
              <a:solidFill>
                <a:schemeClr val="tx1"/>
              </a:solidFill>
            </a:endParaRPr>
          </a:p>
        </p:txBody>
      </p:sp>
      <p:sp>
        <p:nvSpPr>
          <p:cNvPr id="18" name="Rectangle 17"/>
          <p:cNvSpPr/>
          <p:nvPr/>
        </p:nvSpPr>
        <p:spPr>
          <a:xfrm>
            <a:off x="2296700" y="2697070"/>
            <a:ext cx="1463861" cy="1463861"/>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ballpoint pens</a:t>
            </a:r>
            <a:endParaRPr lang="en-GB" dirty="0">
              <a:solidFill>
                <a:schemeClr val="tx1"/>
              </a:solidFill>
            </a:endParaRPr>
          </a:p>
        </p:txBody>
      </p:sp>
      <p:sp>
        <p:nvSpPr>
          <p:cNvPr id="19" name="Rectangle 18"/>
          <p:cNvSpPr/>
          <p:nvPr/>
        </p:nvSpPr>
        <p:spPr>
          <a:xfrm>
            <a:off x="3837750" y="2697069"/>
            <a:ext cx="1463861" cy="1463861"/>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helicopters</a:t>
            </a:r>
            <a:endParaRPr lang="en-GB" dirty="0">
              <a:solidFill>
                <a:schemeClr val="tx1"/>
              </a:solidFill>
            </a:endParaRPr>
          </a:p>
        </p:txBody>
      </p:sp>
      <p:sp>
        <p:nvSpPr>
          <p:cNvPr id="20" name="Rectangle 19"/>
          <p:cNvSpPr/>
          <p:nvPr/>
        </p:nvSpPr>
        <p:spPr>
          <a:xfrm>
            <a:off x="5378800" y="2697068"/>
            <a:ext cx="1463861" cy="1463861"/>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LED lights</a:t>
            </a:r>
            <a:endParaRPr lang="en-GB" dirty="0">
              <a:solidFill>
                <a:schemeClr val="tx1"/>
              </a:solidFill>
            </a:endParaRPr>
          </a:p>
        </p:txBody>
      </p:sp>
      <p:sp>
        <p:nvSpPr>
          <p:cNvPr id="22" name="Rectangle 21"/>
          <p:cNvSpPr/>
          <p:nvPr/>
        </p:nvSpPr>
        <p:spPr>
          <a:xfrm>
            <a:off x="6919850" y="2697067"/>
            <a:ext cx="1463861" cy="1463861"/>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sticking plasters</a:t>
            </a:r>
            <a:endParaRPr lang="en-GB" dirty="0">
              <a:solidFill>
                <a:schemeClr val="tx1"/>
              </a:solidFill>
            </a:endParaRPr>
          </a:p>
        </p:txBody>
      </p:sp>
      <p:sp>
        <p:nvSpPr>
          <p:cNvPr id="23" name="Rectangle 22"/>
          <p:cNvSpPr/>
          <p:nvPr/>
        </p:nvSpPr>
        <p:spPr>
          <a:xfrm>
            <a:off x="755650" y="4238121"/>
            <a:ext cx="1463861" cy="1463861"/>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sailing</a:t>
            </a:r>
            <a:endParaRPr lang="en-GB" dirty="0">
              <a:solidFill>
                <a:schemeClr val="tx1"/>
              </a:solidFill>
            </a:endParaRPr>
          </a:p>
        </p:txBody>
      </p:sp>
      <p:sp>
        <p:nvSpPr>
          <p:cNvPr id="24" name="Rectangle 23"/>
          <p:cNvSpPr/>
          <p:nvPr/>
        </p:nvSpPr>
        <p:spPr>
          <a:xfrm>
            <a:off x="2296700" y="4238120"/>
            <a:ext cx="1463861" cy="1463861"/>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heart transplants</a:t>
            </a:r>
            <a:endParaRPr lang="en-GB" dirty="0">
              <a:solidFill>
                <a:schemeClr val="tx1"/>
              </a:solidFill>
            </a:endParaRPr>
          </a:p>
        </p:txBody>
      </p:sp>
      <p:sp>
        <p:nvSpPr>
          <p:cNvPr id="25" name="Rectangle 24"/>
          <p:cNvSpPr/>
          <p:nvPr/>
        </p:nvSpPr>
        <p:spPr>
          <a:xfrm>
            <a:off x="3837750" y="4238119"/>
            <a:ext cx="1463861" cy="1463861"/>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colour TV</a:t>
            </a:r>
            <a:endParaRPr lang="en-GB" dirty="0">
              <a:solidFill>
                <a:schemeClr val="tx1"/>
              </a:solidFill>
            </a:endParaRPr>
          </a:p>
        </p:txBody>
      </p:sp>
      <p:sp>
        <p:nvSpPr>
          <p:cNvPr id="26" name="Rectangle 25"/>
          <p:cNvSpPr/>
          <p:nvPr/>
        </p:nvSpPr>
        <p:spPr>
          <a:xfrm>
            <a:off x="5378800" y="4238118"/>
            <a:ext cx="1463861" cy="1463861"/>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smtClean="0">
                <a:solidFill>
                  <a:schemeClr val="tx1"/>
                </a:solidFill>
              </a:rPr>
              <a:t>maths</a:t>
            </a:r>
            <a:endParaRPr lang="en-GB"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271" y="1310639"/>
            <a:ext cx="395946" cy="1036321"/>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700" y="1495773"/>
            <a:ext cx="1308513" cy="666052"/>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4329" y="1136847"/>
            <a:ext cx="1590701" cy="1210113"/>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2219" y="1310639"/>
            <a:ext cx="1267947" cy="599000"/>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4368" y="1215146"/>
            <a:ext cx="889492" cy="827946"/>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96" y="2774500"/>
            <a:ext cx="931567" cy="723897"/>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0313" y="3087218"/>
            <a:ext cx="1104900" cy="341779"/>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8805" y="2964843"/>
            <a:ext cx="1306389" cy="655393"/>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6555" y="3001470"/>
            <a:ext cx="1267947" cy="618766"/>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3287" y="3136448"/>
            <a:ext cx="696985" cy="183658"/>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7954" y="4373880"/>
            <a:ext cx="1269734" cy="917065"/>
          </a:xfrm>
          <a:prstGeom prst="rect">
            <a:avLst/>
          </a:prstGeom>
        </p:spPr>
      </p:pic>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26593" y="4312919"/>
            <a:ext cx="491365" cy="762279"/>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56905" y="4373880"/>
            <a:ext cx="1199550" cy="964855"/>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7926" y="4373880"/>
            <a:ext cx="1025319" cy="1001758"/>
          </a:xfrm>
          <a:prstGeom prst="rect">
            <a:avLst/>
          </a:prstGeom>
        </p:spPr>
      </p:pic>
    </p:spTree>
    <p:extLst>
      <p:ext uri="{BB962C8B-B14F-4D97-AF65-F5344CB8AC3E}">
        <p14:creationId xmlns:p14="http://schemas.microsoft.com/office/powerpoint/2010/main" val="1588287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Share</a:t>
            </a:r>
            <a:endParaRPr lang="en-GB" sz="3600" dirty="0"/>
          </a:p>
        </p:txBody>
      </p:sp>
      <p:sp>
        <p:nvSpPr>
          <p:cNvPr id="19" name="Rectangle 18"/>
          <p:cNvSpPr/>
          <p:nvPr/>
        </p:nvSpPr>
        <p:spPr>
          <a:xfrm>
            <a:off x="1788525" y="1256112"/>
            <a:ext cx="5557420" cy="699404"/>
          </a:xfrm>
          <a:prstGeom prst="rect">
            <a:avLst/>
          </a:prstGeom>
        </p:spPr>
        <p:txBody>
          <a:bodyPr wrap="square" lIns="0" tIns="72000" rIns="0" bIns="72000">
            <a:spAutoFit/>
          </a:bodyPr>
          <a:lstStyle/>
          <a:p>
            <a:pPr algn="ctr"/>
            <a:r>
              <a:rPr lang="en-GB" dirty="0" smtClean="0"/>
              <a:t>With your family member</a:t>
            </a:r>
            <a:r>
              <a:rPr lang="en-GB" dirty="0" smtClean="0"/>
              <a:t>, </a:t>
            </a:r>
            <a:r>
              <a:rPr lang="en-GB" dirty="0"/>
              <a:t>share what you found out about your chosen inventions.</a:t>
            </a:r>
          </a:p>
        </p:txBody>
      </p:sp>
      <p:pic>
        <p:nvPicPr>
          <p:cNvPr id="7"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4243"/>
          <a:stretch/>
        </p:blipFill>
        <p:spPr>
          <a:xfrm>
            <a:off x="755650" y="2004061"/>
            <a:ext cx="7632700" cy="4088764"/>
          </a:xfrm>
          <a:prstGeom prst="rect">
            <a:avLst/>
          </a:prstGeom>
        </p:spPr>
      </p:pic>
      <p:sp>
        <p:nvSpPr>
          <p:cNvPr id="9" name="Rectangle 8"/>
          <p:cNvSpPr/>
          <p:nvPr/>
        </p:nvSpPr>
        <p:spPr>
          <a:xfrm>
            <a:off x="922192" y="2191632"/>
            <a:ext cx="3291668" cy="3540506"/>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Use the last section of your </a:t>
            </a:r>
            <a:r>
              <a:rPr lang="en-GB" b="1" dirty="0">
                <a:solidFill>
                  <a:srgbClr val="00B0F0"/>
                </a:solidFill>
              </a:rPr>
              <a:t>All About Inventions Activity Sheet </a:t>
            </a:r>
            <a:r>
              <a:rPr lang="en-GB" dirty="0">
                <a:solidFill>
                  <a:schemeClr val="tx1"/>
                </a:solidFill>
              </a:rPr>
              <a:t>to record any interesting facts that anyone else has discovered. This could be about any of the inventions, not just the three that you’ve researched.</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6744">
            <a:off x="4232015" y="2631661"/>
            <a:ext cx="4008120" cy="2833562"/>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1934" y="2460856"/>
            <a:ext cx="1570812" cy="193628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24796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a:xfrm>
            <a:off x="628650" y="1127760"/>
            <a:ext cx="7617426" cy="1409700"/>
          </a:xfrm>
        </p:spPr>
        <p:txBody>
          <a:bodyPr>
            <a:normAutofit/>
          </a:bodyPr>
          <a:lstStyle/>
          <a:p>
            <a:r>
              <a:rPr lang="en-GB" dirty="0" smtClean="0">
                <a:latin typeface="Twinkl" pitchFamily="50" charset="0"/>
              </a:rPr>
              <a:t>To identify inventions and discoveries from all over the world linked to scientific ideas.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can recognise that inventions and discoveries come from all over the world.</a:t>
            </a:r>
          </a:p>
          <a:p>
            <a:r>
              <a:rPr lang="en-GB" dirty="0" smtClean="0">
                <a:latin typeface="Twinkl" pitchFamily="50" charset="0"/>
              </a:rPr>
              <a:t>I can give an example of how some things are invented to make people’s </a:t>
            </a:r>
            <a:r>
              <a:rPr lang="en-GB" smtClean="0">
                <a:latin typeface="Twinkl" pitchFamily="50" charset="0"/>
              </a:rPr>
              <a:t>lives easier.</a:t>
            </a:r>
            <a:endParaRPr lang="en-GB" dirty="0">
              <a:latin typeface="Twinkl" pitchFamily="50"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spTree>
    <p:extLst>
      <p:ext uri="{BB962C8B-B14F-4D97-AF65-F5344CB8AC3E}">
        <p14:creationId xmlns:p14="http://schemas.microsoft.com/office/powerpoint/2010/main" val="2152606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821</TotalTime>
  <Words>681</Words>
  <Application>Microsoft Office PowerPoint</Application>
  <PresentationFormat>On-screen Show (4:3)</PresentationFormat>
  <Paragraphs>71</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Twinkl</vt:lpstr>
      <vt:lpstr>Calibri</vt:lpstr>
      <vt:lpstr>Sassoon Infant Rg</vt:lpstr>
      <vt:lpstr>Arial</vt:lpstr>
      <vt:lpstr>Twinkl SemiBold</vt:lpstr>
      <vt:lpstr>Office Theme</vt:lpstr>
      <vt:lpstr>PowerPoint Presentation</vt:lpstr>
      <vt:lpstr>PowerPoint Presentation</vt:lpstr>
      <vt:lpstr>Who and Where?</vt:lpstr>
      <vt:lpstr>Where in the World?</vt:lpstr>
      <vt:lpstr>Actually, I’m From…</vt:lpstr>
      <vt:lpstr>All About Inventions</vt:lpstr>
      <vt:lpstr>PowerPoint Presentation</vt:lpstr>
      <vt:lpstr>Share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Fay Thompson</cp:lastModifiedBy>
  <cp:revision>48</cp:revision>
  <dcterms:created xsi:type="dcterms:W3CDTF">2019-02-20T12:12:17Z</dcterms:created>
  <dcterms:modified xsi:type="dcterms:W3CDTF">2020-05-20T13:24:12Z</dcterms:modified>
</cp:coreProperties>
</file>