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1"/>
  </p:notesMasterIdLst>
  <p:handoutMasterIdLst>
    <p:handoutMasterId r:id="rId12"/>
  </p:handoutMasterIdLst>
  <p:sldIdLst>
    <p:sldId id="274" r:id="rId2"/>
    <p:sldId id="263" r:id="rId3"/>
    <p:sldId id="291" r:id="rId4"/>
    <p:sldId id="264" r:id="rId5"/>
    <p:sldId id="277" r:id="rId6"/>
    <p:sldId id="290" r:id="rId7"/>
    <p:sldId id="294" r:id="rId8"/>
    <p:sldId id="295" r:id="rId9"/>
    <p:sldId id="267" r:id="rId10"/>
  </p:sldIdLst>
  <p:sldSz cx="9144000" cy="6858000" type="screen4x3"/>
  <p:notesSz cx="6858000" cy="9144000"/>
  <p:embeddedFontLst>
    <p:embeddedFont>
      <p:font typeface="Twinkl SemiBold" charset="0"/>
      <p:bold r:id="rId13"/>
    </p:embeddedFont>
    <p:embeddedFont>
      <p:font typeface="Sassoon Infant Rg" panose="02000503030000020003" charset="0"/>
      <p:regular r:id="rId14"/>
      <p:bold r:id="rId15"/>
    </p:embeddedFont>
    <p:embeddedFont>
      <p:font typeface="Calibri" panose="020F0502020204030204" pitchFamily="34" charset="0"/>
      <p:regular r:id="rId16"/>
      <p:bold r:id="rId17"/>
      <p:italic r:id="rId18"/>
      <p:boldItalic r:id="rId19"/>
    </p:embeddedFont>
    <p:embeddedFont>
      <p:font typeface="Twinkl" panose="020B0604020202020204"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D26D"/>
    <a:srgbClr val="FDCF81"/>
    <a:srgbClr val="F19A93"/>
    <a:srgbClr val="E84D15"/>
    <a:srgbClr val="AFDEF8"/>
    <a:srgbClr val="2DB6BC"/>
    <a:srgbClr val="48CDD4"/>
    <a:srgbClr val="E9C501"/>
    <a:srgbClr val="FEE864"/>
    <a:srgbClr val="FFE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2"/>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1"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t>To describe what Inge Lehmann discovered about Earth’s core.</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describe Inge Lehmann’s life and work.</a:t>
            </a:r>
          </a:p>
          <a:p>
            <a:r>
              <a:rPr lang="en-GB" dirty="0" smtClean="0">
                <a:latin typeface="Twinkl" pitchFamily="50" charset="0"/>
              </a:rPr>
              <a:t>I can explain what she discovered about Earth’s core.</a:t>
            </a:r>
          </a:p>
          <a:p>
            <a:r>
              <a:rPr lang="en-GB" dirty="0" smtClean="0">
                <a:latin typeface="Twinkl" pitchFamily="50" charset="0"/>
              </a:rPr>
              <a:t>I can explain how Earth’s core helps create igneous rocks.</a:t>
            </a:r>
            <a:endParaRPr lang="en-GB"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t>What’s Under Our Feet?</a:t>
            </a:r>
            <a:endParaRPr lang="en-GB" sz="3600" dirty="0"/>
          </a:p>
        </p:txBody>
      </p:sp>
      <p:grpSp>
        <p:nvGrpSpPr>
          <p:cNvPr id="11" name="Group 10"/>
          <p:cNvGrpSpPr/>
          <p:nvPr/>
        </p:nvGrpSpPr>
        <p:grpSpPr>
          <a:xfrm>
            <a:off x="1397213" y="1384092"/>
            <a:ext cx="6324861" cy="707886"/>
            <a:chOff x="1980381" y="1384092"/>
            <a:chExt cx="6324861" cy="707886"/>
          </a:xfrm>
        </p:grpSpPr>
        <p:sp>
          <p:nvSpPr>
            <p:cNvPr id="12" name="Rectangle 11"/>
            <p:cNvSpPr/>
            <p:nvPr/>
          </p:nvSpPr>
          <p:spPr>
            <a:xfrm>
              <a:off x="2235754" y="1412912"/>
              <a:ext cx="6069488" cy="610795"/>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ground we walk on feels </a:t>
              </a:r>
              <a:r>
                <a:rPr lang="en-GB" dirty="0" smtClean="0">
                  <a:solidFill>
                    <a:schemeClr val="tx1"/>
                  </a:solidFill>
                </a:rPr>
                <a:t>solid.</a:t>
              </a:r>
            </a:p>
            <a:p>
              <a:pPr algn="ctr"/>
              <a:r>
                <a:rPr lang="en-GB" dirty="0" smtClean="0">
                  <a:solidFill>
                    <a:schemeClr val="tx1"/>
                  </a:solidFill>
                </a:rPr>
                <a:t>But </a:t>
              </a:r>
              <a:r>
                <a:rPr lang="en-GB" dirty="0">
                  <a:solidFill>
                    <a:schemeClr val="tx1"/>
                  </a:solidFill>
                </a:rPr>
                <a:t>what is underneath the ground?</a:t>
              </a:r>
            </a:p>
          </p:txBody>
        </p:sp>
        <p:grpSp>
          <p:nvGrpSpPr>
            <p:cNvPr id="17" name="Group 16"/>
            <p:cNvGrpSpPr/>
            <p:nvPr/>
          </p:nvGrpSpPr>
          <p:grpSpPr>
            <a:xfrm>
              <a:off x="1980381" y="1384092"/>
              <a:ext cx="489252" cy="707886"/>
              <a:chOff x="751564" y="1321534"/>
              <a:chExt cx="489252" cy="707886"/>
            </a:xfrm>
          </p:grpSpPr>
          <p:sp>
            <p:nvSpPr>
              <p:cNvPr id="19" name="Oval 18"/>
              <p:cNvSpPr/>
              <p:nvPr/>
            </p:nvSpPr>
            <p:spPr>
              <a:xfrm>
                <a:off x="751564" y="1410643"/>
                <a:ext cx="489252" cy="489252"/>
              </a:xfrm>
              <a:prstGeom prst="ellipse">
                <a:avLst/>
              </a:prstGeom>
              <a:solidFill>
                <a:schemeClr val="accent2"/>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rot="20825919">
                <a:off x="775260" y="1321534"/>
                <a:ext cx="207980" cy="707886"/>
              </a:xfrm>
              <a:prstGeom prst="rect">
                <a:avLst/>
              </a:prstGeom>
            </p:spPr>
            <p:txBody>
              <a:bodyPr wrap="square">
                <a:spAutoFit/>
              </a:bodyPr>
              <a:lstStyle/>
              <a:p>
                <a:r>
                  <a:rPr lang="en-GB" sz="4000" b="1" dirty="0" smtClean="0">
                    <a:ln>
                      <a:solidFill>
                        <a:srgbClr val="E84D15"/>
                      </a:solidFill>
                    </a:ln>
                    <a:solidFill>
                      <a:schemeClr val="accent2">
                        <a:lumMod val="60000"/>
                        <a:lumOff val="40000"/>
                      </a:schemeClr>
                    </a:solidFill>
                  </a:rPr>
                  <a:t>?</a:t>
                </a:r>
                <a:endParaRPr lang="en-GB" sz="4000" b="1" dirty="0">
                  <a:ln>
                    <a:solidFill>
                      <a:srgbClr val="E84D15"/>
                    </a:solidFill>
                  </a:ln>
                  <a:solidFill>
                    <a:schemeClr val="accent2">
                      <a:lumMod val="60000"/>
                      <a:lumOff val="40000"/>
                    </a:schemeClr>
                  </a:solidFill>
                </a:endParaRPr>
              </a:p>
            </p:txBody>
          </p:sp>
        </p:grpSp>
      </p:grpSp>
      <p:sp>
        <p:nvSpPr>
          <p:cNvPr id="5" name="Rectangle 4"/>
          <p:cNvSpPr/>
          <p:nvPr/>
        </p:nvSpPr>
        <p:spPr>
          <a:xfrm>
            <a:off x="2511980" y="2073310"/>
            <a:ext cx="4910319" cy="369332"/>
          </a:xfrm>
          <a:prstGeom prst="rect">
            <a:avLst/>
          </a:prstGeom>
        </p:spPr>
        <p:txBody>
          <a:bodyPr wrap="none">
            <a:spAutoFit/>
          </a:bodyPr>
          <a:lstStyle/>
          <a:p>
            <a:r>
              <a:rPr lang="en-GB" dirty="0"/>
              <a:t>Talk to </a:t>
            </a:r>
            <a:r>
              <a:rPr lang="en-GB" dirty="0" smtClean="0"/>
              <a:t>your family member </a:t>
            </a:r>
            <a:r>
              <a:rPr lang="en-GB" dirty="0"/>
              <a:t>about your ideas.</a:t>
            </a:r>
          </a:p>
        </p:txBody>
      </p:sp>
      <p:pic>
        <p:nvPicPr>
          <p:cNvPr id="15"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3058" b="9921"/>
          <a:stretch/>
        </p:blipFill>
        <p:spPr>
          <a:xfrm>
            <a:off x="755650" y="2475593"/>
            <a:ext cx="7632700" cy="361723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7546" y="2721211"/>
            <a:ext cx="3080951" cy="4136789"/>
          </a:xfrm>
          <a:prstGeom prst="rect">
            <a:avLst/>
          </a:prstGeom>
        </p:spPr>
      </p:pic>
      <p:sp>
        <p:nvSpPr>
          <p:cNvPr id="9" name="Rectangle 8"/>
          <p:cNvSpPr/>
          <p:nvPr/>
        </p:nvSpPr>
        <p:spPr>
          <a:xfrm>
            <a:off x="963828" y="2821019"/>
            <a:ext cx="4596713" cy="2394341"/>
          </a:xfrm>
          <a:prstGeom prst="rect">
            <a:avLst/>
          </a:prstGeom>
          <a:solidFill>
            <a:schemeClr val="bg1"/>
          </a:solidFill>
          <a:ln w="28575">
            <a:solidFill>
              <a:srgbClr val="B9D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For a long time, scientists wondered about this. Many people were fascinated with the idea of what was under our feet. Some people even wondered whether there could be another inhabited world beneath the ground! Nobody can see the centre of Earth, so scientists had to use other methods to find out the answer.</a:t>
            </a:r>
          </a:p>
        </p:txBody>
      </p:sp>
    </p:spTree>
    <p:extLst>
      <p:ext uri="{BB962C8B-B14F-4D97-AF65-F5344CB8AC3E}">
        <p14:creationId xmlns:p14="http://schemas.microsoft.com/office/powerpoint/2010/main" val="333889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659"/>
          <a:stretch/>
        </p:blipFill>
        <p:spPr>
          <a:xfrm>
            <a:off x="755650" y="2026507"/>
            <a:ext cx="7632700" cy="4066317"/>
          </a:xfrm>
          <a:prstGeom prst="rect">
            <a:avLst/>
          </a:prstGeom>
        </p:spPr>
      </p:pic>
      <p:sp>
        <p:nvSpPr>
          <p:cNvPr id="21" name="Title 20"/>
          <p:cNvSpPr>
            <a:spLocks noGrp="1"/>
          </p:cNvSpPr>
          <p:nvPr>
            <p:ph type="title"/>
          </p:nvPr>
        </p:nvSpPr>
        <p:spPr/>
        <p:txBody>
          <a:bodyPr/>
          <a:lstStyle/>
          <a:p>
            <a:r>
              <a:rPr lang="en-GB" sz="3600" dirty="0" smtClean="0"/>
              <a:t>Inge Lehmann</a:t>
            </a:r>
            <a:endParaRPr lang="en-GB" sz="3600" dirty="0"/>
          </a:p>
        </p:txBody>
      </p:sp>
      <p:sp>
        <p:nvSpPr>
          <p:cNvPr id="5" name="Rectangle 4"/>
          <p:cNvSpPr/>
          <p:nvPr/>
        </p:nvSpPr>
        <p:spPr>
          <a:xfrm>
            <a:off x="1465219" y="1256604"/>
            <a:ext cx="6213561" cy="760959"/>
          </a:xfrm>
          <a:prstGeom prst="rect">
            <a:avLst/>
          </a:prstGeom>
        </p:spPr>
        <p:txBody>
          <a:bodyPr wrap="square" lIns="0" tIns="72000" rIns="0" bIns="72000">
            <a:spAutoFit/>
          </a:bodyPr>
          <a:lstStyle/>
          <a:p>
            <a:pPr algn="ctr"/>
            <a:r>
              <a:rPr lang="en-GB" sz="2000" dirty="0"/>
              <a:t>Inge Lehmann was the scientist who finally discovered what lies in the centre of Earth.</a:t>
            </a:r>
          </a:p>
        </p:txBody>
      </p:sp>
      <p:sp>
        <p:nvSpPr>
          <p:cNvPr id="13" name="Rectangle 12"/>
          <p:cNvSpPr/>
          <p:nvPr/>
        </p:nvSpPr>
        <p:spPr>
          <a:xfrm>
            <a:off x="909635" y="2343445"/>
            <a:ext cx="3657600" cy="3432439"/>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Your </a:t>
            </a:r>
            <a:r>
              <a:rPr lang="en-GB" b="1" dirty="0">
                <a:solidFill>
                  <a:srgbClr val="00B0F0"/>
                </a:solidFill>
              </a:rPr>
              <a:t>Inge Lehmann Activity Sheet</a:t>
            </a:r>
            <a:r>
              <a:rPr lang="en-GB" dirty="0">
                <a:solidFill>
                  <a:schemeClr val="tx1"/>
                </a:solidFill>
              </a:rPr>
              <a:t> shows a picture of Inge Lehmann, and has space to fill in facts about her life and </a:t>
            </a:r>
            <a:r>
              <a:rPr lang="en-GB" dirty="0" smtClean="0">
                <a:solidFill>
                  <a:schemeClr val="tx1"/>
                </a:solidFill>
              </a:rPr>
              <a:t>work. Use the fact cards to help you complete </a:t>
            </a:r>
            <a:r>
              <a:rPr lang="en-GB" smtClean="0">
                <a:solidFill>
                  <a:schemeClr val="tx1"/>
                </a:solidFill>
              </a:rPr>
              <a:t>the sheet. </a:t>
            </a:r>
            <a:endParaRPr lang="en-GB"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0991">
            <a:off x="5151425" y="2250910"/>
            <a:ext cx="2652734" cy="3752335"/>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344" y="3621835"/>
            <a:ext cx="1834467" cy="2261286"/>
          </a:xfrm>
          <a:prstGeom prst="rect">
            <a:avLst/>
          </a:prstGeom>
        </p:spPr>
      </p:pic>
      <p:pic>
        <p:nvPicPr>
          <p:cNvPr id="12" name="Whole Clas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55651" y="1489903"/>
            <a:ext cx="7632699" cy="701003"/>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Inge discovered that below Earth's surface was a solid core surrounded by molten liquid rock.</a:t>
            </a:r>
          </a:p>
        </p:txBody>
      </p:sp>
      <p:sp>
        <p:nvSpPr>
          <p:cNvPr id="21" name="Title 20"/>
          <p:cNvSpPr>
            <a:spLocks noGrp="1"/>
          </p:cNvSpPr>
          <p:nvPr>
            <p:ph type="title"/>
          </p:nvPr>
        </p:nvSpPr>
        <p:spPr>
          <a:xfrm>
            <a:off x="457198" y="600913"/>
            <a:ext cx="8220075" cy="994306"/>
          </a:xfrm>
        </p:spPr>
        <p:txBody>
          <a:bodyPr/>
          <a:lstStyle/>
          <a:p>
            <a:r>
              <a:rPr lang="en-GB" sz="3600" dirty="0" smtClean="0"/>
              <a:t>The Centre of the Earth</a:t>
            </a:r>
            <a:endParaRPr lang="en-GB" sz="3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787046" y="2578442"/>
            <a:ext cx="3518924" cy="3514383"/>
          </a:xfrm>
          <a:prstGeom prst="rect">
            <a:avLst/>
          </a:prstGeom>
        </p:spPr>
      </p:pic>
      <p:sp>
        <p:nvSpPr>
          <p:cNvPr id="3" name="Rectangle 2"/>
          <p:cNvSpPr/>
          <p:nvPr/>
        </p:nvSpPr>
        <p:spPr>
          <a:xfrm>
            <a:off x="590892" y="2272700"/>
            <a:ext cx="4104676" cy="3770263"/>
          </a:xfrm>
          <a:prstGeom prst="rect">
            <a:avLst/>
          </a:prstGeom>
        </p:spPr>
        <p:txBody>
          <a:bodyPr wrap="square">
            <a:spAutoFit/>
          </a:bodyPr>
          <a:lstStyle/>
          <a:p>
            <a:pPr marL="285750" indent="-180000">
              <a:spcAft>
                <a:spcPts val="600"/>
              </a:spcAft>
              <a:buFont typeface="Arial" panose="020B0604020202020204" pitchFamily="34" charset="0"/>
              <a:buChar char="•"/>
            </a:pPr>
            <a:r>
              <a:rPr lang="en-GB" sz="1600" dirty="0"/>
              <a:t>Before her discovery, scientists thought that Earth's core was liquid too.</a:t>
            </a:r>
          </a:p>
          <a:p>
            <a:pPr marL="285750" indent="-180000">
              <a:spcAft>
                <a:spcPts val="600"/>
              </a:spcAft>
              <a:buFont typeface="Arial" panose="020B0604020202020204" pitchFamily="34" charset="0"/>
              <a:buChar char="•"/>
            </a:pPr>
            <a:r>
              <a:rPr lang="en-GB" sz="1600" dirty="0"/>
              <a:t>Her ideas explained the strange readings from earthquake waves that had previously puzzled scientists.</a:t>
            </a:r>
          </a:p>
          <a:p>
            <a:pPr marL="285750" indent="-180000">
              <a:spcAft>
                <a:spcPts val="600"/>
              </a:spcAft>
              <a:buFont typeface="Arial" panose="020B0604020202020204" pitchFamily="34" charset="0"/>
              <a:buChar char="•"/>
            </a:pPr>
            <a:r>
              <a:rPr lang="en-GB" sz="1600" dirty="0"/>
              <a:t>Thanks to Inge's work, we now know that Earth's core is made of solid iron and nickel and that it is about as hot as the surface of the Sun! It has a radius of about 1220km, so it is slightly smaller than the Moon.</a:t>
            </a:r>
          </a:p>
          <a:p>
            <a:pPr marL="285750" indent="-180000">
              <a:spcAft>
                <a:spcPts val="600"/>
              </a:spcAft>
              <a:buFont typeface="Arial" panose="020B0604020202020204" pitchFamily="34" charset="0"/>
              <a:buChar char="•"/>
            </a:pPr>
            <a:r>
              <a:rPr lang="en-GB" sz="1600" dirty="0"/>
              <a:t>Earth's core is solid because of the pressure from the outer layers of Earth pushing down on it.</a:t>
            </a:r>
          </a:p>
        </p:txBody>
      </p:sp>
    </p:spTree>
    <p:extLst>
      <p:ext uri="{BB962C8B-B14F-4D97-AF65-F5344CB8AC3E}">
        <p14:creationId xmlns:p14="http://schemas.microsoft.com/office/powerpoint/2010/main" val="335303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2712"/>
          <a:stretch/>
        </p:blipFill>
        <p:spPr>
          <a:xfrm>
            <a:off x="755652" y="2092412"/>
            <a:ext cx="3816350" cy="4000413"/>
          </a:xfrm>
          <a:prstGeom prst="rect">
            <a:avLst/>
          </a:prstGeom>
        </p:spPr>
      </p:pic>
      <p:sp>
        <p:nvSpPr>
          <p:cNvPr id="8" name="Rectangle 7"/>
          <p:cNvSpPr/>
          <p:nvPr/>
        </p:nvSpPr>
        <p:spPr>
          <a:xfrm>
            <a:off x="750887" y="2092412"/>
            <a:ext cx="3731741" cy="830997"/>
          </a:xfrm>
          <a:prstGeom prst="rect">
            <a:avLst/>
          </a:prstGeom>
        </p:spPr>
        <p:txBody>
          <a:bodyPr wrap="square">
            <a:spAutoFit/>
          </a:bodyPr>
          <a:lstStyle/>
          <a:p>
            <a:r>
              <a:rPr lang="en-GB" sz="1600" dirty="0"/>
              <a:t>Magma makes up a layer between Earth's core and the surface (the ground we stand on).</a:t>
            </a:r>
          </a:p>
        </p:txBody>
      </p:sp>
      <p:sp>
        <p:nvSpPr>
          <p:cNvPr id="21" name="Title 20"/>
          <p:cNvSpPr>
            <a:spLocks noGrp="1"/>
          </p:cNvSpPr>
          <p:nvPr>
            <p:ph type="title"/>
          </p:nvPr>
        </p:nvSpPr>
        <p:spPr>
          <a:xfrm>
            <a:off x="457198" y="546847"/>
            <a:ext cx="8220075" cy="994306"/>
          </a:xfrm>
        </p:spPr>
        <p:txBody>
          <a:bodyPr/>
          <a:lstStyle/>
          <a:p>
            <a:r>
              <a:rPr lang="en-GB" sz="3600" dirty="0" smtClean="0"/>
              <a:t>The Centre of the Earth</a:t>
            </a:r>
            <a:endParaRPr lang="en-GB" sz="3600" dirty="0"/>
          </a:p>
        </p:txBody>
      </p:sp>
      <p:sp>
        <p:nvSpPr>
          <p:cNvPr id="4" name="Rectangle 3"/>
          <p:cNvSpPr/>
          <p:nvPr/>
        </p:nvSpPr>
        <p:spPr>
          <a:xfrm>
            <a:off x="755652" y="1335957"/>
            <a:ext cx="7632698" cy="646331"/>
          </a:xfrm>
          <a:prstGeom prst="rect">
            <a:avLst/>
          </a:prstGeom>
        </p:spPr>
        <p:txBody>
          <a:bodyPr wrap="square">
            <a:spAutoFit/>
          </a:bodyPr>
          <a:lstStyle/>
          <a:p>
            <a:pPr algn="ctr"/>
            <a:r>
              <a:rPr lang="en-GB" dirty="0"/>
              <a:t>The immense heat of Earth's solid core is enough to melt rocks. This melted rock is known as magma.</a:t>
            </a:r>
          </a:p>
        </p:txBody>
      </p:sp>
      <p:sp>
        <p:nvSpPr>
          <p:cNvPr id="6" name="Rectangle 5"/>
          <p:cNvSpPr/>
          <p:nvPr/>
        </p:nvSpPr>
        <p:spPr>
          <a:xfrm>
            <a:off x="4629667" y="2092412"/>
            <a:ext cx="3758683" cy="4018228"/>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180000">
              <a:buFont typeface="Arial" panose="020B0604020202020204" pitchFamily="34" charset="0"/>
              <a:buChar char="•"/>
            </a:pPr>
            <a:r>
              <a:rPr lang="en-GB" sz="1600" dirty="0" smtClean="0">
                <a:solidFill>
                  <a:schemeClr val="tx1"/>
                </a:solidFill>
              </a:rPr>
              <a:t>As </a:t>
            </a:r>
            <a:r>
              <a:rPr lang="en-GB" sz="1600" dirty="0">
                <a:solidFill>
                  <a:schemeClr val="tx1"/>
                </a:solidFill>
              </a:rPr>
              <a:t>the magma cools near the surface of Earth, it starts to turn back into solid rock.</a:t>
            </a:r>
          </a:p>
          <a:p>
            <a:pPr marL="285750" indent="-180000">
              <a:buFont typeface="Arial" panose="020B0604020202020204" pitchFamily="34" charset="0"/>
              <a:buChar char="•"/>
            </a:pPr>
            <a:r>
              <a:rPr lang="en-GB" sz="1600" dirty="0">
                <a:solidFill>
                  <a:schemeClr val="tx1"/>
                </a:solidFill>
              </a:rPr>
              <a:t>The rocks formed by cooling magma are called igneous rocks.</a:t>
            </a:r>
          </a:p>
          <a:p>
            <a:pPr marL="285750" indent="-180000">
              <a:buFont typeface="Arial" panose="020B0604020202020204" pitchFamily="34" charset="0"/>
              <a:buChar char="•"/>
            </a:pPr>
            <a:r>
              <a:rPr lang="en-GB" sz="1600" dirty="0">
                <a:solidFill>
                  <a:schemeClr val="tx1"/>
                </a:solidFill>
              </a:rPr>
              <a:t>Examples of igneous rock include pumice, granite and obsidian.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8322" y="4147109"/>
            <a:ext cx="1331902" cy="889754"/>
          </a:xfrm>
          <a:prstGeom prst="ellipse">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7353" y="4876868"/>
            <a:ext cx="1819784" cy="115338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8208" y="4047493"/>
            <a:ext cx="1467765" cy="1088987"/>
          </a:xfrm>
          <a:prstGeom prst="rect">
            <a:avLst/>
          </a:prstGeom>
        </p:spPr>
      </p:pic>
    </p:spTree>
    <p:extLst>
      <p:ext uri="{BB962C8B-B14F-4D97-AF65-F5344CB8AC3E}">
        <p14:creationId xmlns:p14="http://schemas.microsoft.com/office/powerpoint/2010/main" val="203332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659"/>
          <a:stretch/>
        </p:blipFill>
        <p:spPr>
          <a:xfrm>
            <a:off x="755650" y="2026507"/>
            <a:ext cx="7632700" cy="4066317"/>
          </a:xfrm>
          <a:prstGeom prst="rect">
            <a:avLst/>
          </a:prstGeom>
        </p:spPr>
      </p:pic>
      <p:sp>
        <p:nvSpPr>
          <p:cNvPr id="21" name="Title 20"/>
          <p:cNvSpPr>
            <a:spLocks noGrp="1"/>
          </p:cNvSpPr>
          <p:nvPr>
            <p:ph type="title"/>
          </p:nvPr>
        </p:nvSpPr>
        <p:spPr/>
        <p:txBody>
          <a:bodyPr/>
          <a:lstStyle/>
          <a:p>
            <a:r>
              <a:rPr lang="en-GB" sz="3600" dirty="0" smtClean="0"/>
              <a:t>Earth Layers</a:t>
            </a:r>
            <a:endParaRPr lang="en-GB" sz="3600" dirty="0"/>
          </a:p>
        </p:txBody>
      </p:sp>
      <p:sp>
        <p:nvSpPr>
          <p:cNvPr id="13" name="Rectangle 12"/>
          <p:cNvSpPr/>
          <p:nvPr/>
        </p:nvSpPr>
        <p:spPr>
          <a:xfrm>
            <a:off x="914400" y="2293820"/>
            <a:ext cx="3645761" cy="3419067"/>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Use your </a:t>
            </a:r>
            <a:r>
              <a:rPr lang="en-GB" b="1" dirty="0">
                <a:solidFill>
                  <a:srgbClr val="00B0F0"/>
                </a:solidFill>
              </a:rPr>
              <a:t>Earth Layers Interactive Visual Aid </a:t>
            </a:r>
            <a:r>
              <a:rPr lang="en-GB" dirty="0">
                <a:solidFill>
                  <a:schemeClr val="tx1"/>
                </a:solidFill>
              </a:rPr>
              <a:t>to create a paper model of Earth and its core</a:t>
            </a:r>
            <a:r>
              <a:rPr lang="en-GB" dirty="0" smtClean="0">
                <a:solidFill>
                  <a:schemeClr val="tx1"/>
                </a:solidFill>
              </a:rPr>
              <a:t>.</a:t>
            </a:r>
          </a:p>
          <a:p>
            <a:pPr algn="ctr"/>
            <a:endParaRPr lang="en-GB" dirty="0">
              <a:solidFill>
                <a:schemeClr val="tx1"/>
              </a:solidFill>
            </a:endParaRPr>
          </a:p>
          <a:p>
            <a:pPr algn="ctr"/>
            <a:r>
              <a:rPr lang="en-GB" dirty="0">
                <a:solidFill>
                  <a:schemeClr val="tx1"/>
                </a:solidFill>
              </a:rPr>
              <a:t>Can you add information about Earth's core to your paper model? See how many facts you can think of!</a:t>
            </a:r>
          </a:p>
        </p:txBody>
      </p:sp>
      <p:sp>
        <p:nvSpPr>
          <p:cNvPr id="14" name="Rectangle 13"/>
          <p:cNvSpPr/>
          <p:nvPr/>
        </p:nvSpPr>
        <p:spPr>
          <a:xfrm>
            <a:off x="1061566" y="1299514"/>
            <a:ext cx="7020867" cy="646331"/>
          </a:xfrm>
          <a:prstGeom prst="rect">
            <a:avLst/>
          </a:prstGeom>
        </p:spPr>
        <p:txBody>
          <a:bodyPr wrap="square">
            <a:spAutoFit/>
          </a:bodyPr>
          <a:lstStyle/>
          <a:p>
            <a:pPr algn="ctr"/>
            <a:r>
              <a:rPr lang="en-GB" dirty="0"/>
              <a:t>Without Inge's hard work and research, these facts may never have been known!</a:t>
            </a:r>
          </a:p>
        </p:txBody>
      </p:sp>
      <p:pic>
        <p:nvPicPr>
          <p:cNvPr id="15" name="Individual 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163">
            <a:off x="5014616" y="2157115"/>
            <a:ext cx="2701471" cy="3821274"/>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8911" y="3191299"/>
            <a:ext cx="2438400" cy="1394740"/>
          </a:xfrm>
          <a:prstGeom prst="rect">
            <a:avLst/>
          </a:prstGeom>
        </p:spPr>
      </p:pic>
    </p:spTree>
    <p:extLst>
      <p:ext uri="{BB962C8B-B14F-4D97-AF65-F5344CB8AC3E}">
        <p14:creationId xmlns:p14="http://schemas.microsoft.com/office/powerpoint/2010/main" val="58561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t>To describe what Inge Lehmann discovered about Earth’s core.</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describe Inge Lehmann’s life and work.</a:t>
            </a:r>
          </a:p>
          <a:p>
            <a:r>
              <a:rPr lang="en-GB" dirty="0" smtClean="0">
                <a:latin typeface="Twinkl" pitchFamily="50" charset="0"/>
              </a:rPr>
              <a:t>I can explain what she discovered about Earth’s core.</a:t>
            </a:r>
          </a:p>
          <a:p>
            <a:r>
              <a:rPr lang="en-GB" dirty="0" smtClean="0">
                <a:latin typeface="Twinkl" pitchFamily="50" charset="0"/>
              </a:rPr>
              <a:t>I can explain how Earth’s core helps create </a:t>
            </a:r>
            <a:r>
              <a:rPr lang="en-GB" smtClean="0">
                <a:latin typeface="Twinkl" pitchFamily="50" charset="0"/>
              </a:rPr>
              <a:t>igneous rocks.</a:t>
            </a:r>
            <a:endParaRPr lang="en-GB" dirty="0">
              <a:latin typeface="Twinkl" pitchFamily="50"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2353913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0A3B8BFC-E9F1-4474-9F7B-AFB6884062FA}" vid="{9CC7331F-4C01-4F4C-8DFE-D4DCB177AE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415</TotalTime>
  <Words>492</Words>
  <Application>Microsoft Office PowerPoint</Application>
  <PresentationFormat>On-screen Show (4:3)</PresentationFormat>
  <Paragraphs>42</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Twinkl SemiBold</vt:lpstr>
      <vt:lpstr>Arial</vt:lpstr>
      <vt:lpstr>Sassoon Infant Rg</vt:lpstr>
      <vt:lpstr>Calibri</vt:lpstr>
      <vt:lpstr>Twinkl</vt:lpstr>
      <vt:lpstr>Office Theme</vt:lpstr>
      <vt:lpstr>PowerPoint Presentation</vt:lpstr>
      <vt:lpstr>PowerPoint Presentation</vt:lpstr>
      <vt:lpstr>What’s Under Our Feet?</vt:lpstr>
      <vt:lpstr>Inge Lehmann</vt:lpstr>
      <vt:lpstr>The Centre of the Earth</vt:lpstr>
      <vt:lpstr>The Centre of the Earth</vt:lpstr>
      <vt:lpstr>Earth Layers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Fay Thompson</cp:lastModifiedBy>
  <cp:revision>31</cp:revision>
  <dcterms:created xsi:type="dcterms:W3CDTF">2019-02-20T12:12:17Z</dcterms:created>
  <dcterms:modified xsi:type="dcterms:W3CDTF">2020-05-20T09:42:35Z</dcterms:modified>
</cp:coreProperties>
</file>