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303" r:id="rId6"/>
    <p:sldId id="278" r:id="rId7"/>
    <p:sldId id="323" r:id="rId8"/>
    <p:sldId id="315" r:id="rId9"/>
    <p:sldId id="326" r:id="rId10"/>
    <p:sldId id="321" r:id="rId11"/>
    <p:sldId id="324" r:id="rId12"/>
    <p:sldId id="309" r:id="rId13"/>
    <p:sldId id="327" r:id="rId14"/>
    <p:sldId id="322" r:id="rId15"/>
    <p:sldId id="325" r:id="rId16"/>
    <p:sldId id="319" r:id="rId17"/>
    <p:sldId id="3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7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1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91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99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9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05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1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0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9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0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3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6348B-EBAB-4D70-AEF9-7E3C47795C91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C16A-941E-4164-8EF9-D98B07AB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5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87486" y="2416630"/>
            <a:ext cx="1245326" cy="124097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33108" y="2416630"/>
            <a:ext cx="1245326" cy="124097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chemeClr val="bg1"/>
                </a:solidFill>
                <a:latin typeface="Arial Black" panose="020B0A04020102020204" pitchFamily="34" charset="0"/>
              </a:rPr>
              <a:t>L</a:t>
            </a:r>
            <a:endParaRPr lang="en-GB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1794" y="2416629"/>
            <a:ext cx="1245326" cy="124097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endParaRPr lang="en-GB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50480" y="2416628"/>
            <a:ext cx="1245326" cy="1240971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3589" y="3944983"/>
            <a:ext cx="1021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Year 2		Spring 1		Week 4 - 6</a:t>
            </a:r>
            <a:endParaRPr lang="en-GB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8" t="12021" r="1741" b="20420"/>
          <a:stretch/>
        </p:blipFill>
        <p:spPr>
          <a:xfrm>
            <a:off x="9989172" y="4533900"/>
            <a:ext cx="2202827" cy="2171910"/>
          </a:xfrm>
          <a:prstGeom prst="rect">
            <a:avLst/>
          </a:prstGeom>
        </p:spPr>
      </p:pic>
      <p:pic>
        <p:nvPicPr>
          <p:cNvPr id="10" name="Picture 3" descr="C:\Users\Roger.Bird\Desktop\Big Maths Characters 2013\Pi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4198" cy="31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1325" r="6151" b="2741"/>
          <a:stretch/>
        </p:blipFill>
        <p:spPr>
          <a:xfrm>
            <a:off x="8470408" y="122061"/>
            <a:ext cx="3524729" cy="23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Wednesday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Squiggleworth</a:t>
            </a:r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- I can partition a 3 digit,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then a 4 digit number. 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0612" y="1852764"/>
            <a:ext cx="3939321" cy="2653922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to: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the thousands digit.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the hundreds digit. 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and.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the 4d number.</a:t>
            </a:r>
            <a:endParaRPr lang="en-GB" sz="21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5673" r="3752" b="5651"/>
          <a:stretch/>
        </p:blipFill>
        <p:spPr>
          <a:xfrm>
            <a:off x="5146766" y="1852764"/>
            <a:ext cx="6735466" cy="458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7289" y="2565115"/>
            <a:ext cx="4809067" cy="286847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5724</a:t>
            </a:r>
            <a:endParaRPr lang="en-GB" sz="138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7289" y="2625727"/>
            <a:ext cx="432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2D050"/>
                </a:solidFill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</a:rPr>
              <a:t>Th</a:t>
            </a:r>
            <a:r>
              <a:rPr lang="en-US" sz="6600" b="1" dirty="0" smtClean="0">
                <a:solidFill>
                  <a:srgbClr val="92D050"/>
                </a:solidFill>
              </a:rPr>
              <a:t>  H  T  U</a:t>
            </a:r>
            <a:endParaRPr lang="en-GB" sz="6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9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L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Wednesday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Learn Its 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0612" y="1852763"/>
            <a:ext cx="2828977" cy="3099665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Step 7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1 X 5 = 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2 X 5 = 10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3 X 5 = 15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4 X 5 = 20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5 X 5 = 25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23360" y="1529447"/>
            <a:ext cx="7903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I can say multiples 1-5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1 five is…..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2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3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4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5 fives are…..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260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Wednesday</a:t>
            </a: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Halving</a:t>
            </a:r>
            <a:endParaRPr lang="en-GB" sz="35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0612" y="1852764"/>
            <a:ext cx="11250810" cy="4469014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Remember :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Half of 3 = 1 ½                         Half of 30 = 15                         Half of 300 = 150</a:t>
            </a: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Half of 5 = 2 ½                        Half of 50 = 25                        Half of 500 = 250</a:t>
            </a: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Half of 7 = 3 ½                        Half of 70 = 35                         Half of 700 = 350</a:t>
            </a: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Half of 9 = 4 ½                       Half of 90 = 45                         Half of 900 = 450</a:t>
            </a: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1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Berlin Sans FB Demi" panose="020E0802020502020306" pitchFamily="34" charset="0"/>
              </a:rPr>
              <a:t>What do you notice? </a:t>
            </a: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1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3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Wednesday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Addition – I add a 1 digit number to any 2 digit  number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16559" y="1800512"/>
            <a:ext cx="4090341" cy="2453988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</a:t>
            </a: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to: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Draw the </a:t>
            </a:r>
            <a:r>
              <a:rPr lang="en-US" sz="20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diennes</a:t>
            </a: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/ Base 10 as tens and ones.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OR use your column method. </a:t>
            </a:r>
            <a:endParaRPr lang="en-GB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78399" y="1916288"/>
          <a:ext cx="6592712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356">
                  <a:extLst>
                    <a:ext uri="{9D8B030D-6E8A-4147-A177-3AD203B41FA5}">
                      <a16:colId xmlns:a16="http://schemas.microsoft.com/office/drawing/2014/main" val="365847303"/>
                    </a:ext>
                  </a:extLst>
                </a:gridCol>
                <a:gridCol w="3296356">
                  <a:extLst>
                    <a:ext uri="{9D8B030D-6E8A-4147-A177-3AD203B41FA5}">
                      <a16:colId xmlns:a16="http://schemas.microsoft.com/office/drawing/2014/main" val="386392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41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4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171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418" y="4380089"/>
            <a:ext cx="3736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</a:t>
            </a:r>
            <a:r>
              <a:rPr lang="en-US" sz="2400" dirty="0" smtClean="0"/>
              <a:t>4  5</a:t>
            </a:r>
          </a:p>
          <a:p>
            <a:pPr algn="ctr"/>
            <a:r>
              <a:rPr lang="en-US" sz="2400" dirty="0" smtClean="0"/>
              <a:t>+     7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01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Thursday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Count </a:t>
            </a:r>
            <a:r>
              <a:rPr lang="en-US" sz="3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Fourways</a:t>
            </a:r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- I can count in 50s, 500s, 5000s, ½s.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1782" y="1963068"/>
            <a:ext cx="10097589" cy="479888"/>
            <a:chOff x="1201782" y="2606212"/>
            <a:chExt cx="10097589" cy="479888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201782" y="2829914"/>
              <a:ext cx="10097589" cy="261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22555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25107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3850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22592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226051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21747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23664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22407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21149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230670" y="2606212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1269622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48938" y="2436597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0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743658" y="2381734"/>
            <a:ext cx="111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500</a:t>
            </a:r>
            <a:endParaRPr lang="en-GB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66909" y="2430239"/>
            <a:ext cx="93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  <a:r>
              <a:rPr lang="en-US" sz="3600" b="1" dirty="0" smtClean="0"/>
              <a:t>00</a:t>
            </a:r>
            <a:endParaRPr lang="en-GB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75019" y="2381735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200</a:t>
            </a:r>
            <a:endParaRPr lang="en-GB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779261" y="2337133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</a:t>
            </a:r>
            <a:r>
              <a:rPr lang="en-US" sz="3600" b="1" dirty="0" smtClean="0"/>
              <a:t>00</a:t>
            </a:r>
            <a:endParaRPr lang="en-GB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730347" y="2343492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400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47526" y="2475125"/>
            <a:ext cx="62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50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61140" y="2443290"/>
            <a:ext cx="95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150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14707" y="2405048"/>
            <a:ext cx="81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250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724503" y="2412511"/>
            <a:ext cx="10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350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848917" y="2436597"/>
            <a:ext cx="84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450</a:t>
            </a:r>
            <a:endParaRPr lang="en-GB" sz="3200" dirty="0"/>
          </a:p>
        </p:txBody>
      </p:sp>
      <p:pic>
        <p:nvPicPr>
          <p:cNvPr id="35" name="Picture 34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1942164" y="3215259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2817128" y="3215258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5400000">
            <a:off x="3076681" y="3203409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3882619" y="298991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3954462" y="3812409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4891267" y="2997286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4905001" y="3589700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5890250" y="2996727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5883484" y="3634993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6960150" y="2983464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6976701" y="361103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6993252" y="4223272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7931625" y="294911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7949420" y="3589700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7964727" y="4185027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877442" y="2996727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885918" y="361103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904068" y="4186525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922616" y="480082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57393" y="297558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75543" y="360658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75543" y="4232144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73560" y="480082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0969236" y="297558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0969236" y="3580382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0985403" y="4162916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1001570" y="4755115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1020814" y="535025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5949386" y="4414334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8029123" y="4978063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9937096" y="5577605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8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L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Thursday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Learn Its 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0612" y="1852763"/>
            <a:ext cx="2828977" cy="3099665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Step 7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1 X 5 = 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2 X 5 = 10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3 X 5 = 15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4 X 5 = 20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5 X 5 = 25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23360" y="1529447"/>
            <a:ext cx="7903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I can say multiples 1-5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1 five is…..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2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3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4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5 fives are…..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724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15416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Thursday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Multiply by 10 and Divide by 10</a:t>
            </a:r>
            <a:endParaRPr lang="en-GB" sz="33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16559" y="1800512"/>
            <a:ext cx="4407841" cy="4035844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Remember :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Move the digits to the left (and include a zero) when multiplying by 10.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Move the digits to the right (and remove the zero) when dividing by 10. 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6667" y="1986844"/>
            <a:ext cx="4583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43 X 10 = 430</a:t>
            </a:r>
          </a:p>
          <a:p>
            <a:endParaRPr lang="en-US" sz="4000" dirty="0"/>
          </a:p>
          <a:p>
            <a:r>
              <a:rPr lang="en-US" sz="4000" dirty="0" smtClean="0"/>
              <a:t>430      10 = 43</a:t>
            </a:r>
            <a:endParaRPr lang="en-GB" sz="4000" dirty="0"/>
          </a:p>
        </p:txBody>
      </p:sp>
      <p:sp>
        <p:nvSpPr>
          <p:cNvPr id="5" name="Division 4"/>
          <p:cNvSpPr/>
          <p:nvPr/>
        </p:nvSpPr>
        <p:spPr>
          <a:xfrm>
            <a:off x="6924684" y="3352800"/>
            <a:ext cx="446959" cy="428978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Thursday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Addition – I add a 2 digit number to 2 digit  number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16559" y="1800512"/>
            <a:ext cx="4090341" cy="2453988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</a:t>
            </a: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to: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Draw the </a:t>
            </a:r>
            <a:r>
              <a:rPr lang="en-US" sz="20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diennes</a:t>
            </a: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/ Base 10 as tens and ones.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OR use your column method. </a:t>
            </a:r>
            <a:endParaRPr lang="en-GB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78399" y="1916288"/>
          <a:ext cx="6592712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356">
                  <a:extLst>
                    <a:ext uri="{9D8B030D-6E8A-4147-A177-3AD203B41FA5}">
                      <a16:colId xmlns:a16="http://schemas.microsoft.com/office/drawing/2014/main" val="365847303"/>
                    </a:ext>
                  </a:extLst>
                </a:gridCol>
                <a:gridCol w="3296356">
                  <a:extLst>
                    <a:ext uri="{9D8B030D-6E8A-4147-A177-3AD203B41FA5}">
                      <a16:colId xmlns:a16="http://schemas.microsoft.com/office/drawing/2014/main" val="386392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41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4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171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418" y="4380089"/>
            <a:ext cx="3736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</a:t>
            </a:r>
            <a:r>
              <a:rPr lang="en-US" sz="2400" smtClean="0"/>
              <a:t>4   5</a:t>
            </a:r>
            <a:endParaRPr lang="en-US" sz="2400" dirty="0" smtClean="0"/>
          </a:p>
          <a:p>
            <a:pPr algn="ctr"/>
            <a:r>
              <a:rPr lang="en-US" sz="2400" dirty="0" smtClean="0"/>
              <a:t>+  3   7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42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Monday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Squiggleworth</a:t>
            </a:r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- I can partition a 3 digit,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then a 4 digit number. 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0612" y="1852764"/>
            <a:ext cx="3939321" cy="2653922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to: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the thousands digit.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the hundreds digit. 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and.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Say the 4d number.</a:t>
            </a:r>
            <a:endParaRPr lang="en-GB" sz="21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5673" r="3752" b="5651"/>
          <a:stretch/>
        </p:blipFill>
        <p:spPr>
          <a:xfrm>
            <a:off x="5146766" y="1852764"/>
            <a:ext cx="6735466" cy="45872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7289" y="2565115"/>
            <a:ext cx="4809067" cy="286847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5724</a:t>
            </a:r>
            <a:endParaRPr lang="en-GB" sz="138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7289" y="2625727"/>
            <a:ext cx="4328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92D050"/>
                </a:solidFill>
              </a:rPr>
              <a:t> </a:t>
            </a:r>
            <a:r>
              <a:rPr lang="en-US" sz="6600" b="1" dirty="0" err="1" smtClean="0">
                <a:solidFill>
                  <a:srgbClr val="92D050"/>
                </a:solidFill>
              </a:rPr>
              <a:t>Th</a:t>
            </a:r>
            <a:r>
              <a:rPr lang="en-US" sz="6600" b="1" dirty="0" smtClean="0">
                <a:solidFill>
                  <a:srgbClr val="92D050"/>
                </a:solidFill>
              </a:rPr>
              <a:t>  H  T  U</a:t>
            </a:r>
            <a:endParaRPr lang="en-GB" sz="6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L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Monday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Learn Its 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0612" y="1852763"/>
            <a:ext cx="2828977" cy="3099665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Step 7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1 X 5 = 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2 X 5 = 10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3 X 5 = 15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4 X 5 = 20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5 X 5 = 25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23360" y="1529447"/>
            <a:ext cx="7903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I can say multiples 1-5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1 five is…..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2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3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4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5 fives are…..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65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Monday</a:t>
            </a:r>
          </a:p>
          <a:p>
            <a:pPr algn="ctr"/>
            <a:r>
              <a:rPr lang="en-US" sz="35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Adding with PIM – I can add 100s</a:t>
            </a:r>
            <a:endParaRPr lang="en-GB" sz="35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10612" y="1852764"/>
            <a:ext cx="3132688" cy="2938109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to:</a:t>
            </a: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Use your addition Learn Its</a:t>
            </a:r>
          </a:p>
          <a:p>
            <a:pPr marL="342900" indent="-342900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Swap ‘the thing’ to a hundred</a:t>
            </a:r>
            <a:endParaRPr lang="en-GB" sz="2100" b="1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3300" y="1518569"/>
            <a:ext cx="8396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Berlin Sans FB Demi" panose="020E0802020502020306" pitchFamily="34" charset="0"/>
              </a:rPr>
              <a:t>If I know that 4 cats &amp; 3 cats is 7 cats </a:t>
            </a:r>
            <a:endParaRPr lang="en-GB" sz="2000" dirty="0"/>
          </a:p>
        </p:txBody>
      </p:sp>
      <p:pic>
        <p:nvPicPr>
          <p:cNvPr id="11" name="Picture 4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48" y="2421174"/>
            <a:ext cx="518092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20" y="2407102"/>
            <a:ext cx="518092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92" y="2407102"/>
            <a:ext cx="518092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46080" y="2313116"/>
            <a:ext cx="66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erlin Sans FB" panose="020E0602020502020306" pitchFamily="34" charset="0"/>
              </a:rPr>
              <a:t>+</a:t>
            </a:r>
            <a:endParaRPr lang="en-GB" sz="4800" b="1" dirty="0">
              <a:latin typeface="Berlin Sans FB" panose="020E0602020502020306" pitchFamily="34" charset="0"/>
            </a:endParaRPr>
          </a:p>
        </p:txBody>
      </p:sp>
      <p:pic>
        <p:nvPicPr>
          <p:cNvPr id="15" name="Picture 4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76" y="2407102"/>
            <a:ext cx="518092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13" y="2421174"/>
            <a:ext cx="518092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85" y="2444175"/>
            <a:ext cx="518092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exmoorpet.com/wp-content/uploads/2012/08/ca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57" y="2444175"/>
            <a:ext cx="518092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644900" y="3199996"/>
            <a:ext cx="8396151" cy="6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Berlin Sans FB Demi" panose="020E0802020502020306" pitchFamily="34" charset="0"/>
              </a:rPr>
              <a:t>Then I know that 3 tens &amp; 4 tens is 7 tens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03992" y="4099372"/>
            <a:ext cx="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10</a:t>
            </a:r>
            <a:endParaRPr lang="en-GB" sz="3200" b="1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46080" y="3959876"/>
            <a:ext cx="66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erlin Sans FB" panose="020E0602020502020306" pitchFamily="34" charset="0"/>
              </a:rPr>
              <a:t>+</a:t>
            </a:r>
            <a:endParaRPr lang="en-GB" sz="4800" b="1" dirty="0">
              <a:latin typeface="Berlin Sans FB" panose="020E0602020502020306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14320" y="4099372"/>
            <a:ext cx="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10</a:t>
            </a:r>
            <a:endParaRPr lang="en-GB" sz="3200" b="1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648" y="4099372"/>
            <a:ext cx="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10</a:t>
            </a:r>
            <a:endParaRPr lang="en-GB" sz="3200" b="1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34976" y="4099372"/>
            <a:ext cx="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10</a:t>
            </a:r>
            <a:endParaRPr lang="en-GB" sz="3200" b="1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2413" y="4099372"/>
            <a:ext cx="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10</a:t>
            </a:r>
            <a:endParaRPr lang="en-GB" sz="3200" b="1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42085" y="4099372"/>
            <a:ext cx="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10</a:t>
            </a:r>
            <a:endParaRPr lang="en-GB" sz="3200" b="1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31757" y="4099372"/>
            <a:ext cx="68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10</a:t>
            </a:r>
            <a:endParaRPr lang="en-GB" sz="3200" b="1" dirty="0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02000" y="4741812"/>
            <a:ext cx="8851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atin typeface="Berlin Sans FB Demi" panose="020E0802020502020306" pitchFamily="34" charset="0"/>
              </a:rPr>
              <a:t>Then I know that 3 hundred &amp; 4 hundred is 7 hundred</a:t>
            </a:r>
            <a:endParaRPr lang="en-GB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7746080" y="5524805"/>
            <a:ext cx="668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erlin Sans FB" panose="020E0602020502020306" pitchFamily="34" charset="0"/>
              </a:rPr>
              <a:t>+</a:t>
            </a:r>
            <a:endParaRPr lang="en-GB" sz="4800" b="1" dirty="0">
              <a:latin typeface="Berlin Sans FB" panose="020E0602020502020306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34976" y="5725855"/>
            <a:ext cx="6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100</a:t>
            </a:r>
            <a:endParaRPr lang="en-GB" sz="2400" b="1" dirty="0">
              <a:solidFill>
                <a:schemeClr val="accent5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21596" y="5725855"/>
            <a:ext cx="6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100</a:t>
            </a:r>
            <a:endParaRPr lang="en-GB" sz="2400" b="1" dirty="0">
              <a:solidFill>
                <a:schemeClr val="accent5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5103" y="5725855"/>
            <a:ext cx="6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100</a:t>
            </a:r>
            <a:endParaRPr lang="en-GB" sz="2400" b="1" dirty="0">
              <a:solidFill>
                <a:schemeClr val="accent5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41067" y="5725855"/>
            <a:ext cx="6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100</a:t>
            </a:r>
            <a:endParaRPr lang="en-GB" sz="2400" b="1" dirty="0">
              <a:solidFill>
                <a:schemeClr val="accent5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53307" y="5725855"/>
            <a:ext cx="6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100</a:t>
            </a:r>
            <a:endParaRPr lang="en-GB" sz="2400" b="1" dirty="0">
              <a:solidFill>
                <a:schemeClr val="accent5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42085" y="5709470"/>
            <a:ext cx="6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100</a:t>
            </a:r>
            <a:endParaRPr lang="en-GB" sz="2400" b="1" dirty="0">
              <a:solidFill>
                <a:schemeClr val="accent5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50720" y="5725855"/>
            <a:ext cx="68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100</a:t>
            </a:r>
            <a:endParaRPr lang="en-GB" sz="2400" b="1" dirty="0">
              <a:solidFill>
                <a:schemeClr val="accent5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5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Monday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Addition – I add 10 to any 2 digit number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16559" y="1800512"/>
            <a:ext cx="4090341" cy="2453988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</a:t>
            </a: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to: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Draw the </a:t>
            </a:r>
            <a:r>
              <a:rPr lang="en-US" sz="20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diennes</a:t>
            </a: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/ Base 10 as tens and ones.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OR use your column method. </a:t>
            </a:r>
            <a:endParaRPr lang="en-GB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41881"/>
              </p:ext>
            </p:extLst>
          </p:nvPr>
        </p:nvGraphicFramePr>
        <p:xfrm>
          <a:off x="4978399" y="1916288"/>
          <a:ext cx="6592712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356">
                  <a:extLst>
                    <a:ext uri="{9D8B030D-6E8A-4147-A177-3AD203B41FA5}">
                      <a16:colId xmlns:a16="http://schemas.microsoft.com/office/drawing/2014/main" val="365847303"/>
                    </a:ext>
                  </a:extLst>
                </a:gridCol>
                <a:gridCol w="3296356">
                  <a:extLst>
                    <a:ext uri="{9D8B030D-6E8A-4147-A177-3AD203B41FA5}">
                      <a16:colId xmlns:a16="http://schemas.microsoft.com/office/drawing/2014/main" val="386392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41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4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171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418" y="4380089"/>
            <a:ext cx="3736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</a:t>
            </a:r>
            <a:r>
              <a:rPr lang="en-US" sz="2400" dirty="0" smtClean="0"/>
              <a:t>4  3</a:t>
            </a:r>
          </a:p>
          <a:p>
            <a:pPr algn="ctr"/>
            <a:r>
              <a:rPr lang="en-US" sz="2400" dirty="0" smtClean="0"/>
              <a:t>+ 1  0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4483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Tuesday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Count </a:t>
            </a:r>
            <a:r>
              <a:rPr lang="en-US" sz="36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Fourways</a:t>
            </a:r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- I can count in 50s, 500s, 5000s, ½s.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01782" y="1963068"/>
            <a:ext cx="10097589" cy="479888"/>
            <a:chOff x="1201782" y="2606212"/>
            <a:chExt cx="10097589" cy="479888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201782" y="2829914"/>
              <a:ext cx="10097589" cy="261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22555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25107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23850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22592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226051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21747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23664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224070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211495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0230670" y="2606212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1269622" y="2612571"/>
              <a:ext cx="2358" cy="47352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48938" y="2436597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0</a:t>
            </a:r>
            <a:endParaRPr lang="en-GB" sz="3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743658" y="2381734"/>
            <a:ext cx="111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500</a:t>
            </a:r>
            <a:endParaRPr lang="en-GB" sz="3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766909" y="2430239"/>
            <a:ext cx="93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  <a:r>
              <a:rPr lang="en-US" sz="3600" b="1" dirty="0" smtClean="0"/>
              <a:t>00</a:t>
            </a:r>
            <a:endParaRPr lang="en-GB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75019" y="2381735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200</a:t>
            </a:r>
            <a:endParaRPr lang="en-GB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779261" y="2337133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</a:t>
            </a:r>
            <a:r>
              <a:rPr lang="en-US" sz="3600" b="1" dirty="0" smtClean="0"/>
              <a:t>00</a:t>
            </a:r>
            <a:endParaRPr lang="en-GB" sz="3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730347" y="2343492"/>
            <a:ext cx="96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400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47526" y="2475125"/>
            <a:ext cx="62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50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761140" y="2443290"/>
            <a:ext cx="95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150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14707" y="2405048"/>
            <a:ext cx="81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250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724503" y="2412511"/>
            <a:ext cx="10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350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848917" y="2436597"/>
            <a:ext cx="84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450</a:t>
            </a:r>
            <a:endParaRPr lang="en-GB" sz="3200" dirty="0"/>
          </a:p>
        </p:txBody>
      </p:sp>
      <p:pic>
        <p:nvPicPr>
          <p:cNvPr id="35" name="Picture 34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1942164" y="3215259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2817128" y="3215258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5400000">
            <a:off x="3076681" y="3203409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3882619" y="298991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3954462" y="3812409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4891267" y="2997286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4905001" y="3589700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5890250" y="2996727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5883484" y="3634993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6960150" y="2983464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6976701" y="361103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6993252" y="4223272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7931625" y="294911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7949420" y="3589700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7964727" y="4185027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877442" y="2996727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885918" y="361103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904068" y="4186525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8922616" y="480082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57393" y="297558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75543" y="360658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75543" y="4232144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9873560" y="4800829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0969236" y="297558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0969236" y="3580382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0985403" y="4162916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1001570" y="4755115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/>
          <p:nvPr/>
        </p:nvPicPr>
        <p:blipFill rotWithShape="1">
          <a:blip r:embed="rId3"/>
          <a:srcRect l="37511" t="45243" r="57964" b="46173"/>
          <a:stretch/>
        </p:blipFill>
        <p:spPr bwMode="auto">
          <a:xfrm>
            <a:off x="11020814" y="5350251"/>
            <a:ext cx="702332" cy="69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5949386" y="4414334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8029123" y="4978063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/>
          <p:cNvPicPr/>
          <p:nvPr/>
        </p:nvPicPr>
        <p:blipFill rotWithShape="1">
          <a:blip r:embed="rId2"/>
          <a:srcRect l="16725" t="43094" r="68635" b="42683"/>
          <a:stretch/>
        </p:blipFill>
        <p:spPr bwMode="auto">
          <a:xfrm rot="16200000">
            <a:off x="9937096" y="5577605"/>
            <a:ext cx="542925" cy="296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35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L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2240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Tuesday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Learn Its 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10612" y="1852763"/>
            <a:ext cx="2828977" cy="3099665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Step 7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algn="ctr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1 X 5 = 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2 X 5 = 10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3 X 5 = 15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4 X 5 = 20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5 X 5 = 25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chemeClr val="bg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23360" y="1529447"/>
            <a:ext cx="79030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I can say multiples 1-5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1 five is…..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2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3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4 fives are…..</a:t>
            </a:r>
          </a:p>
          <a:p>
            <a:pPr>
              <a:lnSpc>
                <a:spcPct val="150000"/>
              </a:lnSpc>
            </a:pPr>
            <a:r>
              <a:rPr lang="en-US" sz="3400" dirty="0" smtClean="0">
                <a:latin typeface="Berlin Sans FB Demi" panose="020E0802020502020306" pitchFamily="34" charset="0"/>
              </a:rPr>
              <a:t>5 fives are…..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1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15416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Tuesday</a:t>
            </a:r>
          </a:p>
          <a:p>
            <a:pPr algn="ctr"/>
            <a:r>
              <a:rPr lang="en-US" sz="33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I can double 2 digit numbers. </a:t>
            </a:r>
            <a:endParaRPr lang="en-GB" sz="33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316559" y="1800511"/>
            <a:ext cx="4407841" cy="3934245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</a:t>
            </a: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to: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Partition the 2 digit number into tens and ones. 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Double the tens.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Double the ones.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Add the digits back together. 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8267" y="2415821"/>
            <a:ext cx="38833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4 3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40          3</a:t>
            </a:r>
          </a:p>
          <a:p>
            <a:pPr algn="ctr"/>
            <a:r>
              <a:rPr lang="en-US" sz="4000" dirty="0" smtClean="0"/>
              <a:t>80          6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86</a:t>
            </a:r>
            <a:endParaRPr lang="en-GB" sz="40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315200" y="2957689"/>
            <a:ext cx="327378" cy="809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52178" y="2957689"/>
            <a:ext cx="395111" cy="809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24889" y="4820356"/>
            <a:ext cx="417689" cy="835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252178" y="4809067"/>
            <a:ext cx="553155" cy="846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75" y="130629"/>
            <a:ext cx="1245326" cy="1240971"/>
          </a:xfrm>
          <a:solidFill>
            <a:schemeClr val="accent6"/>
          </a:solidFill>
        </p:spPr>
        <p:txBody>
          <a:bodyPr anchor="t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endParaRPr lang="en-GB" sz="6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2231" y="130628"/>
            <a:ext cx="10280466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Tuesday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Addition – I add a 1 digit number to a 2 digit tens number</a:t>
            </a:r>
            <a:endParaRPr lang="en-GB" sz="36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16559" y="1800512"/>
            <a:ext cx="4090341" cy="2453988"/>
          </a:xfrm>
          <a:prstGeom prst="roundRect">
            <a:avLst/>
          </a:prstGeom>
          <a:ln w="38100">
            <a:solidFill>
              <a:srgbClr val="267F35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700" b="1" dirty="0">
                <a:solidFill>
                  <a:srgbClr val="267F35"/>
                </a:solidFill>
                <a:latin typeface="Berlin Sans FB Demi" panose="020E0802020502020306" pitchFamily="34" charset="0"/>
              </a:rPr>
              <a:t>Remember </a:t>
            </a:r>
            <a:r>
              <a:rPr lang="en-GB" sz="2700" b="1" dirty="0" smtClean="0">
                <a:solidFill>
                  <a:srgbClr val="267F35"/>
                </a:solidFill>
                <a:latin typeface="Berlin Sans FB Demi" panose="020E0802020502020306" pitchFamily="34" charset="0"/>
              </a:rPr>
              <a:t>to:</a:t>
            </a:r>
            <a:endParaRPr lang="en-GB" sz="2700" b="1" dirty="0">
              <a:solidFill>
                <a:srgbClr val="267F35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sz="225" b="1" dirty="0">
              <a:solidFill>
                <a:prstClr val="white"/>
              </a:solidFill>
              <a:latin typeface="Berlin Sans FB Demi" panose="020E0802020502020306" pitchFamily="34" charset="0"/>
            </a:endParaRP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Draw the </a:t>
            </a:r>
            <a:r>
              <a:rPr lang="en-US" sz="2000" b="1" dirty="0" err="1" smtClean="0">
                <a:solidFill>
                  <a:prstClr val="black"/>
                </a:solidFill>
                <a:latin typeface="Berlin Sans FB Demi" panose="020E0802020502020306" pitchFamily="34" charset="0"/>
              </a:rPr>
              <a:t>diennes</a:t>
            </a: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 / Base 10 as tens and ones.</a:t>
            </a:r>
          </a:p>
          <a:p>
            <a:pPr marL="214313" indent="-214313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OR use your column method. </a:t>
            </a:r>
            <a:endParaRPr lang="en-GB" sz="2000" b="1" dirty="0" smtClean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78399" y="1916288"/>
          <a:ext cx="6592712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356">
                  <a:extLst>
                    <a:ext uri="{9D8B030D-6E8A-4147-A177-3AD203B41FA5}">
                      <a16:colId xmlns:a16="http://schemas.microsoft.com/office/drawing/2014/main" val="365847303"/>
                    </a:ext>
                  </a:extLst>
                </a:gridCol>
                <a:gridCol w="3296356">
                  <a:extLst>
                    <a:ext uri="{9D8B030D-6E8A-4147-A177-3AD203B41FA5}">
                      <a16:colId xmlns:a16="http://schemas.microsoft.com/office/drawing/2014/main" val="386392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41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1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4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01716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418" y="4380089"/>
            <a:ext cx="3736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</a:t>
            </a:r>
            <a:r>
              <a:rPr lang="en-US" sz="2400" dirty="0" smtClean="0"/>
              <a:t>4  0</a:t>
            </a:r>
          </a:p>
          <a:p>
            <a:pPr algn="ctr"/>
            <a:r>
              <a:rPr lang="en-US" sz="2400" dirty="0" smtClean="0"/>
              <a:t>+     7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r>
              <a:rPr lang="en-US" sz="2400" dirty="0" smtClean="0"/>
              <a:t>________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93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815</Words>
  <Application>Microsoft Office PowerPoint</Application>
  <PresentationFormat>Widescreen</PresentationFormat>
  <Paragraphs>350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Berlin Sans FB</vt:lpstr>
      <vt:lpstr>Berlin Sans FB Demi</vt:lpstr>
      <vt:lpstr>Calibri</vt:lpstr>
      <vt:lpstr>Calibri Light</vt:lpstr>
      <vt:lpstr>Office Theme</vt:lpstr>
      <vt:lpstr>PowerPoint Presentation</vt:lpstr>
      <vt:lpstr>C</vt:lpstr>
      <vt:lpstr>L</vt:lpstr>
      <vt:lpstr>I</vt:lpstr>
      <vt:lpstr>C</vt:lpstr>
      <vt:lpstr>C</vt:lpstr>
      <vt:lpstr>L</vt:lpstr>
      <vt:lpstr>I</vt:lpstr>
      <vt:lpstr>C</vt:lpstr>
      <vt:lpstr>C</vt:lpstr>
      <vt:lpstr>L</vt:lpstr>
      <vt:lpstr>I</vt:lpstr>
      <vt:lpstr>C</vt:lpstr>
      <vt:lpstr>C</vt:lpstr>
      <vt:lpstr>L</vt:lpstr>
      <vt:lpstr>I</vt:lpstr>
      <vt:lpstr>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Sinfield</dc:creator>
  <cp:lastModifiedBy>Ben Killick</cp:lastModifiedBy>
  <cp:revision>95</cp:revision>
  <dcterms:created xsi:type="dcterms:W3CDTF">2019-09-18T18:44:30Z</dcterms:created>
  <dcterms:modified xsi:type="dcterms:W3CDTF">2021-01-21T16:16:08Z</dcterms:modified>
</cp:coreProperties>
</file>