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handoutMasterIdLst>
    <p:handoutMasterId r:id="rId21"/>
  </p:handoutMasterIdLst>
  <p:sldIdLst>
    <p:sldId id="274" r:id="rId2"/>
    <p:sldId id="263" r:id="rId3"/>
    <p:sldId id="264"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67" r:id="rId19"/>
  </p:sldIdLst>
  <p:sldSz cx="9144000" cy="6858000" type="screen4x3"/>
  <p:notesSz cx="6858000" cy="9144000"/>
  <p:embeddedFontLst>
    <p:embeddedFont>
      <p:font typeface="Twinkl" panose="020B0604020202020204" charset="0"/>
      <p:regular r:id="rId22"/>
      <p:bold r:id="rId23"/>
    </p:embeddedFont>
    <p:embeddedFont>
      <p:font typeface="Calibri" panose="020F0502020204030204" pitchFamily="34" charset="0"/>
      <p:regular r:id="rId24"/>
      <p:bold r:id="rId25"/>
      <p:italic r:id="rId26"/>
      <p:boldItalic r:id="rId27"/>
    </p:embeddedFont>
    <p:embeddedFont>
      <p:font typeface="Sassoon Infant Rg" panose="02000503030000020003" charset="0"/>
      <p:regular r:id="rId28"/>
      <p:bold r:id="rId29"/>
    </p:embeddedFont>
    <p:embeddedFont>
      <p:font typeface="SimSun" panose="02010600030101010101" pitchFamily="2" charset="-122"/>
      <p:regular r:id="rId30"/>
    </p:embeddedFont>
    <p:embeddedFont>
      <p:font typeface="Twinkl SemiBold" charset="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9A93"/>
    <a:srgbClr val="FDCF81"/>
    <a:srgbClr val="B9D26D"/>
    <a:srgbClr val="E84D15"/>
    <a:srgbClr val="AFDEF8"/>
    <a:srgbClr val="2DB6BC"/>
    <a:srgbClr val="48CDD4"/>
    <a:srgbClr val="E9C501"/>
    <a:srgbClr val="FEE864"/>
    <a:srgbClr val="FFE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3" d="100"/>
          <a:sy n="73" d="100"/>
        </p:scale>
        <p:origin x="1278" y="72"/>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7278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71"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2681" y="1410976"/>
            <a:ext cx="7325669" cy="2156008"/>
          </a:xfrm>
          <a:prstGeom prst="rect">
            <a:avLst/>
          </a:prstGeom>
          <a:solidFill>
            <a:schemeClr val="bg1"/>
          </a:solidFill>
          <a:ln w="28575">
            <a:solidFill>
              <a:srgbClr val="FDC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561319"/>
            <a:ext cx="8220075" cy="994306"/>
          </a:xfrm>
        </p:spPr>
        <p:txBody>
          <a:bodyPr/>
          <a:lstStyle/>
          <a:p>
            <a:r>
              <a:rPr lang="en-GB" sz="3600" dirty="0" smtClean="0"/>
              <a:t>The Plant Hunters</a:t>
            </a:r>
            <a:endParaRPr lang="en-GB" sz="3600" dirty="0"/>
          </a:p>
        </p:txBody>
      </p:sp>
      <p:sp>
        <p:nvSpPr>
          <p:cNvPr id="7" name="Rectangle 6"/>
          <p:cNvSpPr/>
          <p:nvPr/>
        </p:nvSpPr>
        <p:spPr>
          <a:xfrm>
            <a:off x="2084173" y="1430930"/>
            <a:ext cx="6304176" cy="1354217"/>
          </a:xfrm>
          <a:prstGeom prst="rect">
            <a:avLst/>
          </a:prstGeom>
        </p:spPr>
        <p:txBody>
          <a:bodyPr wrap="square">
            <a:spAutoFit/>
          </a:bodyPr>
          <a:lstStyle/>
          <a:p>
            <a:r>
              <a:rPr lang="en-GB" b="1" dirty="0">
                <a:solidFill>
                  <a:srgbClr val="E84D15"/>
                </a:solidFill>
              </a:rPr>
              <a:t>Jeanne </a:t>
            </a:r>
            <a:r>
              <a:rPr lang="en-GB" b="1" dirty="0" err="1">
                <a:solidFill>
                  <a:srgbClr val="E84D15"/>
                </a:solidFill>
              </a:rPr>
              <a:t>Baret</a:t>
            </a:r>
            <a:r>
              <a:rPr lang="en-GB" b="1" dirty="0">
                <a:solidFill>
                  <a:srgbClr val="E84D15"/>
                </a:solidFill>
              </a:rPr>
              <a:t> 1740 - 1807</a:t>
            </a:r>
          </a:p>
          <a:p>
            <a:r>
              <a:rPr lang="en-GB" sz="1600" dirty="0"/>
              <a:t>Jeanne </a:t>
            </a:r>
            <a:r>
              <a:rPr lang="en-GB" sz="1600" dirty="0" err="1"/>
              <a:t>Baret</a:t>
            </a:r>
            <a:r>
              <a:rPr lang="en-GB" sz="1600" dirty="0"/>
              <a:t> was a French woman who accompanied her partner, the botanist </a:t>
            </a:r>
            <a:r>
              <a:rPr lang="en-GB" sz="1600" dirty="0" err="1"/>
              <a:t>Philbert</a:t>
            </a:r>
            <a:r>
              <a:rPr lang="en-GB" sz="1600" dirty="0"/>
              <a:t> </a:t>
            </a:r>
            <a:r>
              <a:rPr lang="en-GB" sz="1600" dirty="0" err="1"/>
              <a:t>Commerson</a:t>
            </a:r>
            <a:r>
              <a:rPr lang="en-GB" sz="1600" dirty="0"/>
              <a:t>, on an expedition to South America, Tahiti and Mauritius. She was the first woman to sail around the world. Women were not allowed </a:t>
            </a:r>
            <a:r>
              <a:rPr lang="en-GB" sz="1600" dirty="0" smtClean="0"/>
              <a:t>on board </a:t>
            </a:r>
            <a:r>
              <a:rPr lang="en-GB" sz="1600" dirty="0"/>
              <a:t>ships at </a:t>
            </a:r>
          </a:p>
        </p:txBody>
      </p:sp>
      <p:sp>
        <p:nvSpPr>
          <p:cNvPr id="2" name="Oval 1"/>
          <p:cNvSpPr/>
          <p:nvPr/>
        </p:nvSpPr>
        <p:spPr>
          <a:xfrm>
            <a:off x="773758" y="1091025"/>
            <a:ext cx="1310415" cy="1474453"/>
          </a:xfrm>
          <a:prstGeom prst="ellipse">
            <a:avLst/>
          </a:prstGeom>
          <a:solidFill>
            <a:srgbClr val="E84D15"/>
          </a:solidFill>
          <a:ln w="28575">
            <a:solidFill>
              <a:srgbClr val="FDC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154004" y="2671409"/>
            <a:ext cx="7143022" cy="830997"/>
          </a:xfrm>
          <a:prstGeom prst="rect">
            <a:avLst/>
          </a:prstGeom>
        </p:spPr>
        <p:txBody>
          <a:bodyPr wrap="square">
            <a:spAutoFit/>
          </a:bodyPr>
          <a:lstStyle/>
          <a:p>
            <a:r>
              <a:rPr lang="en-GB" sz="1600" dirty="0" smtClean="0"/>
              <a:t>that </a:t>
            </a:r>
            <a:r>
              <a:rPr lang="en-GB" sz="1600" dirty="0"/>
              <a:t>time so she had to disguise herself as a man to join the expedition. She and </a:t>
            </a:r>
            <a:r>
              <a:rPr lang="en-GB" sz="1600" dirty="0" err="1"/>
              <a:t>Commerson</a:t>
            </a:r>
            <a:r>
              <a:rPr lang="en-GB" sz="1600" dirty="0"/>
              <a:t> introduced the bougainvillea to Europe, as well as around 70 other plants. Only one, the solanum </a:t>
            </a:r>
            <a:r>
              <a:rPr lang="en-GB" sz="1600" dirty="0" err="1"/>
              <a:t>baretiae</a:t>
            </a:r>
            <a:r>
              <a:rPr lang="en-GB" sz="1600" dirty="0"/>
              <a:t>, was named after her.</a:t>
            </a:r>
          </a:p>
        </p:txBody>
      </p:sp>
      <p:sp>
        <p:nvSpPr>
          <p:cNvPr id="17" name="Rectangle 16"/>
          <p:cNvSpPr/>
          <p:nvPr/>
        </p:nvSpPr>
        <p:spPr>
          <a:xfrm>
            <a:off x="755650" y="3650511"/>
            <a:ext cx="7125132" cy="2456687"/>
          </a:xfrm>
          <a:prstGeom prst="rect">
            <a:avLst/>
          </a:prstGeom>
          <a:solidFill>
            <a:schemeClr val="bg1"/>
          </a:solidFill>
          <a:ln w="28575">
            <a:solidFill>
              <a:srgbClr val="FDC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99069" y="3710182"/>
            <a:ext cx="6351374" cy="2339102"/>
          </a:xfrm>
          <a:prstGeom prst="rect">
            <a:avLst/>
          </a:prstGeom>
        </p:spPr>
        <p:txBody>
          <a:bodyPr wrap="square">
            <a:spAutoFit/>
          </a:bodyPr>
          <a:lstStyle/>
          <a:p>
            <a:r>
              <a:rPr lang="en-GB" b="1" dirty="0">
                <a:solidFill>
                  <a:srgbClr val="E84D15"/>
                </a:solidFill>
              </a:rPr>
              <a:t>Tom Hart Dyke 1976 - Present</a:t>
            </a:r>
          </a:p>
          <a:p>
            <a:r>
              <a:rPr lang="en-GB" sz="1600" dirty="0"/>
              <a:t>Tom Hart Dyke is an English horticulturalist and plant hunter. He is the designer of the World Garden at </a:t>
            </a:r>
            <a:r>
              <a:rPr lang="en-GB" sz="1600" dirty="0" err="1"/>
              <a:t>Lullingstone</a:t>
            </a:r>
            <a:r>
              <a:rPr lang="en-GB" sz="1600" dirty="0"/>
              <a:t> Castle. The World Garden contains around 8000 species of plants, many collected by Hart Dyke himself. Tom Hart Dyke was kidnapped on an expedition to collect a rare orchid in South America. He was held captive for nine months with his friend, Paul Winder. When he was released, he returned home and created his World Garden. He still hunts rare plants today.</a:t>
            </a:r>
          </a:p>
        </p:txBody>
      </p:sp>
      <p:sp>
        <p:nvSpPr>
          <p:cNvPr id="19" name="Oval 18"/>
          <p:cNvSpPr/>
          <p:nvPr/>
        </p:nvSpPr>
        <p:spPr>
          <a:xfrm>
            <a:off x="7068065" y="3608337"/>
            <a:ext cx="1342170" cy="1561349"/>
          </a:xfrm>
          <a:prstGeom prst="ellipse">
            <a:avLst/>
          </a:prstGeom>
          <a:solidFill>
            <a:srgbClr val="E84D15"/>
          </a:solidFill>
          <a:ln w="28575">
            <a:solidFill>
              <a:srgbClr val="FDC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3733" b="6953"/>
          <a:stretch/>
        </p:blipFill>
        <p:spPr>
          <a:xfrm>
            <a:off x="799069" y="1147877"/>
            <a:ext cx="1285103" cy="1417602"/>
          </a:xfrm>
          <a:prstGeom prst="ellipse">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94" r="-2099" b="2479"/>
          <a:stretch/>
        </p:blipFill>
        <p:spPr>
          <a:xfrm>
            <a:off x="7084540" y="3751940"/>
            <a:ext cx="1320285" cy="1409508"/>
          </a:xfrm>
          <a:prstGeom prst="ellipse">
            <a:avLst/>
          </a:prstGeom>
        </p:spPr>
      </p:pic>
    </p:spTree>
    <p:extLst>
      <p:ext uri="{BB962C8B-B14F-4D97-AF65-F5344CB8AC3E}">
        <p14:creationId xmlns:p14="http://schemas.microsoft.com/office/powerpoint/2010/main" val="1358983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659"/>
          <a:stretch/>
        </p:blipFill>
        <p:spPr>
          <a:xfrm>
            <a:off x="755650" y="2026507"/>
            <a:ext cx="7632700" cy="406631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98304">
            <a:off x="1263899" y="2136763"/>
            <a:ext cx="2698756" cy="3817435"/>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2247">
            <a:off x="4280171" y="2207992"/>
            <a:ext cx="2698756" cy="3817435"/>
          </a:xfrm>
          <a:prstGeom prst="rect">
            <a:avLst/>
          </a:prstGeom>
          <a:effectLst>
            <a:outerShdw blurRad="63500" sx="102000" sy="102000" algn="ctr" rotWithShape="0">
              <a:prstClr val="black">
                <a:alpha val="40000"/>
              </a:prstClr>
            </a:outerShdw>
          </a:effectLst>
        </p:spPr>
      </p:pic>
      <p:sp>
        <p:nvSpPr>
          <p:cNvPr id="21" name="Title 20"/>
          <p:cNvSpPr>
            <a:spLocks noGrp="1"/>
          </p:cNvSpPr>
          <p:nvPr>
            <p:ph type="title"/>
          </p:nvPr>
        </p:nvSpPr>
        <p:spPr/>
        <p:txBody>
          <a:bodyPr/>
          <a:lstStyle/>
          <a:p>
            <a:r>
              <a:rPr lang="en-GB" sz="3600" dirty="0" smtClean="0"/>
              <a:t>Plant Hunters Activity</a:t>
            </a:r>
            <a:endParaRPr lang="en-GB" sz="3600" dirty="0"/>
          </a:p>
        </p:txBody>
      </p:sp>
      <p:sp>
        <p:nvSpPr>
          <p:cNvPr id="5" name="Rectangle 4"/>
          <p:cNvSpPr/>
          <p:nvPr/>
        </p:nvSpPr>
        <p:spPr>
          <a:xfrm>
            <a:off x="1465219" y="1256604"/>
            <a:ext cx="6213561" cy="699404"/>
          </a:xfrm>
          <a:prstGeom prst="rect">
            <a:avLst/>
          </a:prstGeom>
        </p:spPr>
        <p:txBody>
          <a:bodyPr wrap="square" lIns="0" tIns="72000" rIns="0" bIns="72000">
            <a:spAutoFit/>
          </a:bodyPr>
          <a:lstStyle/>
          <a:p>
            <a:pPr algn="ctr"/>
            <a:r>
              <a:rPr lang="en-GB" dirty="0"/>
              <a:t>Can you match the facts on your </a:t>
            </a:r>
            <a:r>
              <a:rPr lang="en-GB" b="1" dirty="0">
                <a:solidFill>
                  <a:srgbClr val="00B0F0"/>
                </a:solidFill>
              </a:rPr>
              <a:t>Plant Hunters Activity Sheet </a:t>
            </a:r>
            <a:r>
              <a:rPr lang="en-GB" dirty="0"/>
              <a:t>to the famous explorer?</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5498" y="3814821"/>
            <a:ext cx="1570812" cy="193628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09610">
            <a:off x="5334062" y="2725366"/>
            <a:ext cx="2960171" cy="2640227"/>
          </a:xfrm>
          <a:prstGeom prst="rect">
            <a:avLst/>
          </a:prstGeom>
        </p:spPr>
      </p:pic>
      <p:pic>
        <p:nvPicPr>
          <p:cNvPr id="16" name="Individual Wo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1341211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8854"/>
          <a:stretch/>
        </p:blipFill>
        <p:spPr>
          <a:xfrm>
            <a:off x="755650" y="2792627"/>
            <a:ext cx="7632700" cy="3300198"/>
          </a:xfrm>
          <a:prstGeom prst="rect">
            <a:avLst/>
          </a:prstGeom>
        </p:spPr>
      </p:pic>
      <p:sp>
        <p:nvSpPr>
          <p:cNvPr id="21" name="Title 20"/>
          <p:cNvSpPr>
            <a:spLocks noGrp="1"/>
          </p:cNvSpPr>
          <p:nvPr>
            <p:ph type="title"/>
          </p:nvPr>
        </p:nvSpPr>
        <p:spPr>
          <a:xfrm>
            <a:off x="457198" y="615600"/>
            <a:ext cx="8220075" cy="994306"/>
          </a:xfrm>
        </p:spPr>
        <p:txBody>
          <a:bodyPr/>
          <a:lstStyle/>
          <a:p>
            <a:r>
              <a:rPr lang="en-GB" sz="3600" dirty="0" smtClean="0"/>
              <a:t>Travelling Home</a:t>
            </a:r>
            <a:endParaRPr lang="en-GB" sz="3600" dirty="0"/>
          </a:p>
        </p:txBody>
      </p:sp>
      <p:grpSp>
        <p:nvGrpSpPr>
          <p:cNvPr id="108" name="Group 107"/>
          <p:cNvGrpSpPr/>
          <p:nvPr/>
        </p:nvGrpSpPr>
        <p:grpSpPr>
          <a:xfrm>
            <a:off x="872096" y="5237115"/>
            <a:ext cx="7399808" cy="613276"/>
            <a:chOff x="2005094" y="1412913"/>
            <a:chExt cx="7399808" cy="613276"/>
          </a:xfrm>
        </p:grpSpPr>
        <p:sp>
          <p:nvSpPr>
            <p:cNvPr id="109" name="Rectangle 108"/>
            <p:cNvSpPr/>
            <p:nvPr/>
          </p:nvSpPr>
          <p:spPr>
            <a:xfrm>
              <a:off x="2235753" y="1412913"/>
              <a:ext cx="7169149" cy="613276"/>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r>
                <a:rPr lang="en-GB" dirty="0">
                  <a:solidFill>
                    <a:schemeClr val="tx1"/>
                  </a:solidFill>
                </a:rPr>
                <a:t>What would they need to provide the plants with to make sure that they grew healthily on board the ship?</a:t>
              </a:r>
            </a:p>
          </p:txBody>
        </p:sp>
        <p:grpSp>
          <p:nvGrpSpPr>
            <p:cNvPr id="110" name="Group 109"/>
            <p:cNvGrpSpPr/>
            <p:nvPr/>
          </p:nvGrpSpPr>
          <p:grpSpPr>
            <a:xfrm>
              <a:off x="2005094" y="1418024"/>
              <a:ext cx="461319" cy="584775"/>
              <a:chOff x="776277" y="1355466"/>
              <a:chExt cx="461319" cy="584775"/>
            </a:xfrm>
          </p:grpSpPr>
          <p:sp>
            <p:nvSpPr>
              <p:cNvPr id="111" name="Oval 110"/>
              <p:cNvSpPr/>
              <p:nvPr/>
            </p:nvSpPr>
            <p:spPr>
              <a:xfrm>
                <a:off x="776277" y="142642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p:cNvSpPr/>
              <p:nvPr/>
            </p:nvSpPr>
            <p:spPr>
              <a:xfrm rot="20825919">
                <a:off x="817165" y="135546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sp>
        <p:nvSpPr>
          <p:cNvPr id="7" name="Rectangle 6"/>
          <p:cNvSpPr/>
          <p:nvPr/>
        </p:nvSpPr>
        <p:spPr>
          <a:xfrm>
            <a:off x="755650" y="1500430"/>
            <a:ext cx="7632700" cy="1200329"/>
          </a:xfrm>
          <a:prstGeom prst="rect">
            <a:avLst/>
          </a:prstGeom>
        </p:spPr>
        <p:txBody>
          <a:bodyPr wrap="square">
            <a:spAutoFit/>
          </a:bodyPr>
          <a:lstStyle/>
          <a:p>
            <a:pPr algn="ctr"/>
            <a:r>
              <a:rPr lang="en-GB" dirty="0"/>
              <a:t>One of the biggest challenges for the plant hunters was how to look after the plants and seeds they collected on their way home. The early explorers faced long sea voyages of many months and they had to make sure that the plants stayed alive on board their ship.</a:t>
            </a:r>
          </a:p>
        </p:txBody>
      </p:sp>
      <p:pic>
        <p:nvPicPr>
          <p:cNvPr id="13" name="Talking Partne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3372" y="2817220"/>
            <a:ext cx="3286897" cy="2373961"/>
          </a:xfrm>
          <a:prstGeom prst="rect">
            <a:avLst/>
          </a:prstGeom>
        </p:spPr>
      </p:pic>
    </p:spTree>
    <p:extLst>
      <p:ext uri="{BB962C8B-B14F-4D97-AF65-F5344CB8AC3E}">
        <p14:creationId xmlns:p14="http://schemas.microsoft.com/office/powerpoint/2010/main" val="6034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wipe(left)">
                                      <p:cBhvr>
                                        <p:cTn id="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38863" b="35308"/>
          <a:stretch/>
        </p:blipFill>
        <p:spPr>
          <a:xfrm>
            <a:off x="0" y="2421391"/>
            <a:ext cx="1698682" cy="4436609"/>
          </a:xfrm>
          <a:prstGeom prst="rect">
            <a:avLst/>
          </a:prstGeom>
        </p:spPr>
      </p:pic>
      <p:sp>
        <p:nvSpPr>
          <p:cNvPr id="21" name="Title 20"/>
          <p:cNvSpPr>
            <a:spLocks noGrp="1"/>
          </p:cNvSpPr>
          <p:nvPr>
            <p:ph type="title"/>
          </p:nvPr>
        </p:nvSpPr>
        <p:spPr>
          <a:xfrm>
            <a:off x="457198" y="615600"/>
            <a:ext cx="8220075" cy="994306"/>
          </a:xfrm>
        </p:spPr>
        <p:txBody>
          <a:bodyPr/>
          <a:lstStyle/>
          <a:p>
            <a:r>
              <a:rPr lang="en-GB" sz="3600" dirty="0" smtClean="0"/>
              <a:t>Travelling Home</a:t>
            </a:r>
            <a:endParaRPr lang="en-GB" sz="3600" dirty="0"/>
          </a:p>
        </p:txBody>
      </p:sp>
      <p:grpSp>
        <p:nvGrpSpPr>
          <p:cNvPr id="108" name="Group 107"/>
          <p:cNvGrpSpPr/>
          <p:nvPr/>
        </p:nvGrpSpPr>
        <p:grpSpPr>
          <a:xfrm>
            <a:off x="872096" y="5237115"/>
            <a:ext cx="7399808" cy="613276"/>
            <a:chOff x="2005094" y="1412913"/>
            <a:chExt cx="7399808" cy="613276"/>
          </a:xfrm>
        </p:grpSpPr>
        <p:sp>
          <p:nvSpPr>
            <p:cNvPr id="109" name="Rectangle 108"/>
            <p:cNvSpPr/>
            <p:nvPr/>
          </p:nvSpPr>
          <p:spPr>
            <a:xfrm>
              <a:off x="2235753" y="1412913"/>
              <a:ext cx="7169149" cy="613276"/>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r>
                <a:rPr lang="en-GB" dirty="0">
                  <a:solidFill>
                    <a:schemeClr val="tx1"/>
                  </a:solidFill>
                </a:rPr>
                <a:t>Would any of these requirements be hard to provide on </a:t>
              </a:r>
              <a:r>
                <a:rPr lang="en-GB" dirty="0" smtClean="0">
                  <a:solidFill>
                    <a:schemeClr val="tx1"/>
                  </a:solidFill>
                </a:rPr>
                <a:t>board</a:t>
              </a:r>
              <a:br>
                <a:rPr lang="en-GB" dirty="0" smtClean="0">
                  <a:solidFill>
                    <a:schemeClr val="tx1"/>
                  </a:solidFill>
                </a:rPr>
              </a:br>
              <a:r>
                <a:rPr lang="en-GB" dirty="0" smtClean="0">
                  <a:solidFill>
                    <a:schemeClr val="tx1"/>
                  </a:solidFill>
                </a:rPr>
                <a:t>a </a:t>
              </a:r>
              <a:r>
                <a:rPr lang="en-GB" dirty="0">
                  <a:solidFill>
                    <a:schemeClr val="tx1"/>
                  </a:solidFill>
                </a:rPr>
                <a:t>ship?</a:t>
              </a:r>
            </a:p>
          </p:txBody>
        </p:sp>
        <p:grpSp>
          <p:nvGrpSpPr>
            <p:cNvPr id="110" name="Group 109"/>
            <p:cNvGrpSpPr/>
            <p:nvPr/>
          </p:nvGrpSpPr>
          <p:grpSpPr>
            <a:xfrm>
              <a:off x="2005094" y="1418024"/>
              <a:ext cx="461319" cy="584775"/>
              <a:chOff x="776277" y="1355466"/>
              <a:chExt cx="461319" cy="584775"/>
            </a:xfrm>
          </p:grpSpPr>
          <p:sp>
            <p:nvSpPr>
              <p:cNvPr id="111" name="Oval 110"/>
              <p:cNvSpPr/>
              <p:nvPr/>
            </p:nvSpPr>
            <p:spPr>
              <a:xfrm>
                <a:off x="776277" y="142642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p:cNvSpPr/>
              <p:nvPr/>
            </p:nvSpPr>
            <p:spPr>
              <a:xfrm rot="20825919">
                <a:off x="817165" y="135546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sp>
        <p:nvSpPr>
          <p:cNvPr id="7" name="Rectangle 6"/>
          <p:cNvSpPr/>
          <p:nvPr/>
        </p:nvSpPr>
        <p:spPr>
          <a:xfrm>
            <a:off x="755650" y="1500430"/>
            <a:ext cx="7632700" cy="369332"/>
          </a:xfrm>
          <a:prstGeom prst="rect">
            <a:avLst/>
          </a:prstGeom>
        </p:spPr>
        <p:txBody>
          <a:bodyPr wrap="square">
            <a:spAutoFit/>
          </a:bodyPr>
          <a:lstStyle/>
          <a:p>
            <a:pPr algn="ctr"/>
            <a:r>
              <a:rPr lang="en-GB" dirty="0"/>
              <a:t>Plants need several things to grow well and live healthily:</a:t>
            </a:r>
          </a:p>
        </p:txBody>
      </p:sp>
      <p:pic>
        <p:nvPicPr>
          <p:cNvPr id="13" name="Talking Partne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3662" y="2072304"/>
            <a:ext cx="1145309" cy="10348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2517" y="2075530"/>
            <a:ext cx="1429434" cy="1010775"/>
          </a:xfrm>
          <a:prstGeom prst="ellipse">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2606" y="1896949"/>
            <a:ext cx="351089" cy="118935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6846" y="3892212"/>
            <a:ext cx="2122883" cy="851187"/>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1951" y="3790780"/>
            <a:ext cx="691788" cy="934995"/>
          </a:xfrm>
          <a:prstGeom prst="rect">
            <a:avLst/>
          </a:prstGeom>
        </p:spPr>
      </p:pic>
      <p:sp>
        <p:nvSpPr>
          <p:cNvPr id="24" name="Rectangle 23"/>
          <p:cNvSpPr/>
          <p:nvPr/>
        </p:nvSpPr>
        <p:spPr>
          <a:xfrm>
            <a:off x="1698682" y="3203161"/>
            <a:ext cx="1195268" cy="369332"/>
          </a:xfrm>
          <a:prstGeom prst="rect">
            <a:avLst/>
          </a:prstGeom>
        </p:spPr>
        <p:txBody>
          <a:bodyPr wrap="square">
            <a:spAutoFit/>
          </a:bodyPr>
          <a:lstStyle/>
          <a:p>
            <a:pPr algn="ctr"/>
            <a:r>
              <a:rPr lang="en-GB" dirty="0" smtClean="0"/>
              <a:t>light</a:t>
            </a:r>
            <a:endParaRPr lang="en-GB" dirty="0"/>
          </a:p>
        </p:txBody>
      </p:sp>
      <p:sp>
        <p:nvSpPr>
          <p:cNvPr id="25" name="Rectangle 24"/>
          <p:cNvSpPr/>
          <p:nvPr/>
        </p:nvSpPr>
        <p:spPr>
          <a:xfrm>
            <a:off x="3974366" y="3203161"/>
            <a:ext cx="1195268" cy="369332"/>
          </a:xfrm>
          <a:prstGeom prst="rect">
            <a:avLst/>
          </a:prstGeom>
        </p:spPr>
        <p:txBody>
          <a:bodyPr wrap="square">
            <a:spAutoFit/>
          </a:bodyPr>
          <a:lstStyle/>
          <a:p>
            <a:pPr algn="ctr"/>
            <a:r>
              <a:rPr lang="en-GB" dirty="0" smtClean="0"/>
              <a:t>water</a:t>
            </a:r>
            <a:endParaRPr lang="en-GB" dirty="0"/>
          </a:p>
        </p:txBody>
      </p:sp>
      <p:sp>
        <p:nvSpPr>
          <p:cNvPr id="26" name="Rectangle 25"/>
          <p:cNvSpPr/>
          <p:nvPr/>
        </p:nvSpPr>
        <p:spPr>
          <a:xfrm>
            <a:off x="6250050" y="3203161"/>
            <a:ext cx="1195268" cy="369332"/>
          </a:xfrm>
          <a:prstGeom prst="rect">
            <a:avLst/>
          </a:prstGeom>
        </p:spPr>
        <p:txBody>
          <a:bodyPr wrap="square">
            <a:spAutoFit/>
          </a:bodyPr>
          <a:lstStyle/>
          <a:p>
            <a:pPr algn="ctr"/>
            <a:r>
              <a:rPr lang="en-GB" dirty="0" smtClean="0"/>
              <a:t>heat</a:t>
            </a:r>
            <a:endParaRPr lang="en-GB" dirty="0"/>
          </a:p>
        </p:txBody>
      </p:sp>
      <p:sp>
        <p:nvSpPr>
          <p:cNvPr id="27" name="Rectangle 26"/>
          <p:cNvSpPr/>
          <p:nvPr/>
        </p:nvSpPr>
        <p:spPr>
          <a:xfrm>
            <a:off x="2495674" y="4713379"/>
            <a:ext cx="1195268" cy="369332"/>
          </a:xfrm>
          <a:prstGeom prst="rect">
            <a:avLst/>
          </a:prstGeom>
        </p:spPr>
        <p:txBody>
          <a:bodyPr wrap="square">
            <a:spAutoFit/>
          </a:bodyPr>
          <a:lstStyle/>
          <a:p>
            <a:pPr algn="ctr"/>
            <a:r>
              <a:rPr lang="en-GB" dirty="0" smtClean="0"/>
              <a:t>air</a:t>
            </a:r>
            <a:endParaRPr lang="en-GB" dirty="0"/>
          </a:p>
        </p:txBody>
      </p:sp>
      <p:sp>
        <p:nvSpPr>
          <p:cNvPr id="28" name="Rectangle 27"/>
          <p:cNvSpPr/>
          <p:nvPr/>
        </p:nvSpPr>
        <p:spPr>
          <a:xfrm>
            <a:off x="4811647" y="4713379"/>
            <a:ext cx="1632395" cy="369332"/>
          </a:xfrm>
          <a:prstGeom prst="rect">
            <a:avLst/>
          </a:prstGeom>
        </p:spPr>
        <p:txBody>
          <a:bodyPr wrap="square">
            <a:spAutoFit/>
          </a:bodyPr>
          <a:lstStyle/>
          <a:p>
            <a:pPr algn="ctr"/>
            <a:r>
              <a:rPr lang="en-GB" dirty="0" smtClean="0"/>
              <a:t>room to grow</a:t>
            </a:r>
            <a:endParaRPr lang="en-GB" dirty="0"/>
          </a:p>
        </p:txBody>
      </p:sp>
    </p:spTree>
    <p:extLst>
      <p:ext uri="{BB962C8B-B14F-4D97-AF65-F5344CB8AC3E}">
        <p14:creationId xmlns:p14="http://schemas.microsoft.com/office/powerpoint/2010/main" val="266613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wipe(left)">
                                      <p:cBhvr>
                                        <p:cTn id="4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615600"/>
            <a:ext cx="8220075" cy="994306"/>
          </a:xfrm>
        </p:spPr>
        <p:txBody>
          <a:bodyPr/>
          <a:lstStyle/>
          <a:p>
            <a:r>
              <a:rPr lang="en-GB" sz="3600" dirty="0" smtClean="0"/>
              <a:t>What Did Joseph Banks Do?</a:t>
            </a:r>
            <a:endParaRPr lang="en-GB" sz="3600" dirty="0"/>
          </a:p>
        </p:txBody>
      </p:sp>
      <p:sp>
        <p:nvSpPr>
          <p:cNvPr id="7" name="Rectangle 6"/>
          <p:cNvSpPr/>
          <p:nvPr/>
        </p:nvSpPr>
        <p:spPr>
          <a:xfrm>
            <a:off x="755650" y="1500430"/>
            <a:ext cx="7632700" cy="646331"/>
          </a:xfrm>
          <a:prstGeom prst="rect">
            <a:avLst/>
          </a:prstGeom>
        </p:spPr>
        <p:txBody>
          <a:bodyPr wrap="square">
            <a:spAutoFit/>
          </a:bodyPr>
          <a:lstStyle/>
          <a:p>
            <a:pPr algn="ctr"/>
            <a:r>
              <a:rPr lang="en-GB" dirty="0"/>
              <a:t>Joseph Banks made sure that the ship he sailed on had special equipment to look after the plants and seeds he found.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315778"/>
            <a:ext cx="2745431" cy="3777047"/>
          </a:xfrm>
          <a:prstGeom prst="rect">
            <a:avLst/>
          </a:prstGeom>
        </p:spPr>
      </p:pic>
      <p:sp>
        <p:nvSpPr>
          <p:cNvPr id="3" name="Rectangle 2"/>
          <p:cNvSpPr/>
          <p:nvPr/>
        </p:nvSpPr>
        <p:spPr>
          <a:xfrm>
            <a:off x="3756454" y="2789924"/>
            <a:ext cx="4226011" cy="1331999"/>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He would have needed fresh water for the plants, a light and airy space for the plants to grow and enough heat to keep them healthy. </a:t>
            </a:r>
          </a:p>
        </p:txBody>
      </p:sp>
      <p:sp>
        <p:nvSpPr>
          <p:cNvPr id="23" name="Rectangle 22"/>
          <p:cNvSpPr/>
          <p:nvPr/>
        </p:nvSpPr>
        <p:spPr>
          <a:xfrm>
            <a:off x="3756454" y="4277968"/>
            <a:ext cx="4226011" cy="1331999"/>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All these requirements cost a lot of money to provide. Joseph Banks spent £10,000 of his own money equipping the ship for his voyage!</a:t>
            </a:r>
          </a:p>
        </p:txBody>
      </p:sp>
    </p:spTree>
    <p:extLst>
      <p:ext uri="{BB962C8B-B14F-4D97-AF65-F5344CB8AC3E}">
        <p14:creationId xmlns:p14="http://schemas.microsoft.com/office/powerpoint/2010/main" val="1140987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615600"/>
            <a:ext cx="8220075" cy="994306"/>
          </a:xfrm>
        </p:spPr>
        <p:txBody>
          <a:bodyPr/>
          <a:lstStyle/>
          <a:p>
            <a:r>
              <a:rPr lang="en-GB" sz="3600" dirty="0" smtClean="0"/>
              <a:t>A New Discovery</a:t>
            </a:r>
            <a:endParaRPr lang="en-GB" sz="3600" dirty="0"/>
          </a:p>
        </p:txBody>
      </p:sp>
      <p:sp>
        <p:nvSpPr>
          <p:cNvPr id="7" name="Rectangle 6"/>
          <p:cNvSpPr/>
          <p:nvPr/>
        </p:nvSpPr>
        <p:spPr>
          <a:xfrm>
            <a:off x="1522884" y="1392448"/>
            <a:ext cx="6098231" cy="923330"/>
          </a:xfrm>
          <a:prstGeom prst="rect">
            <a:avLst/>
          </a:prstGeom>
        </p:spPr>
        <p:txBody>
          <a:bodyPr wrap="square">
            <a:spAutoFit/>
          </a:bodyPr>
          <a:lstStyle/>
          <a:p>
            <a:pPr algn="ctr"/>
            <a:r>
              <a:rPr lang="en-GB" b="1" dirty="0"/>
              <a:t>Imagine that you are a plant hunter!</a:t>
            </a:r>
          </a:p>
          <a:p>
            <a:pPr algn="ctr"/>
            <a:r>
              <a:rPr lang="en-GB" dirty="0"/>
              <a:t>You have made a new discovery, finding a new plant that nobody has ever seen before.</a:t>
            </a:r>
          </a:p>
        </p:txBody>
      </p:sp>
      <p:pic>
        <p:nvPicPr>
          <p:cNvPr id="8" name="Individual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grpSp>
        <p:nvGrpSpPr>
          <p:cNvPr id="9" name="Group 8"/>
          <p:cNvGrpSpPr/>
          <p:nvPr/>
        </p:nvGrpSpPr>
        <p:grpSpPr>
          <a:xfrm>
            <a:off x="755650" y="2422636"/>
            <a:ext cx="3379747" cy="584775"/>
            <a:chOff x="2005094" y="1318574"/>
            <a:chExt cx="3379747" cy="584775"/>
          </a:xfrm>
        </p:grpSpPr>
        <p:sp>
          <p:nvSpPr>
            <p:cNvPr id="10" name="Rectangle 9"/>
            <p:cNvSpPr/>
            <p:nvPr/>
          </p:nvSpPr>
          <p:spPr>
            <a:xfrm>
              <a:off x="2235755" y="1412913"/>
              <a:ext cx="3149086" cy="39609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will you call it?</a:t>
              </a:r>
            </a:p>
          </p:txBody>
        </p:sp>
        <p:grpSp>
          <p:nvGrpSpPr>
            <p:cNvPr id="11" name="Group 10"/>
            <p:cNvGrpSpPr/>
            <p:nvPr/>
          </p:nvGrpSpPr>
          <p:grpSpPr>
            <a:xfrm>
              <a:off x="2005094" y="1318574"/>
              <a:ext cx="461319" cy="584775"/>
              <a:chOff x="776277" y="1256016"/>
              <a:chExt cx="461319" cy="584775"/>
            </a:xfrm>
          </p:grpSpPr>
          <p:sp>
            <p:nvSpPr>
              <p:cNvPr id="12" name="Oval 11"/>
              <p:cNvSpPr/>
              <p:nvPr/>
            </p:nvSpPr>
            <p:spPr>
              <a:xfrm>
                <a:off x="776277" y="132697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rot="20825919">
                <a:off x="817165" y="125601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grpSp>
        <p:nvGrpSpPr>
          <p:cNvPr id="14" name="Group 13"/>
          <p:cNvGrpSpPr/>
          <p:nvPr/>
        </p:nvGrpSpPr>
        <p:grpSpPr>
          <a:xfrm>
            <a:off x="735023" y="2988741"/>
            <a:ext cx="3400373" cy="584775"/>
            <a:chOff x="2005094" y="1318574"/>
            <a:chExt cx="3400373" cy="584775"/>
          </a:xfrm>
        </p:grpSpPr>
        <p:sp>
          <p:nvSpPr>
            <p:cNvPr id="15" name="Rectangle 14"/>
            <p:cNvSpPr/>
            <p:nvPr/>
          </p:nvSpPr>
          <p:spPr>
            <a:xfrm>
              <a:off x="2235755" y="1412913"/>
              <a:ext cx="3169712" cy="39609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does it look like?</a:t>
              </a:r>
            </a:p>
          </p:txBody>
        </p:sp>
        <p:grpSp>
          <p:nvGrpSpPr>
            <p:cNvPr id="16" name="Group 15"/>
            <p:cNvGrpSpPr/>
            <p:nvPr/>
          </p:nvGrpSpPr>
          <p:grpSpPr>
            <a:xfrm>
              <a:off x="2005094" y="1318574"/>
              <a:ext cx="461319" cy="584775"/>
              <a:chOff x="776277" y="1256016"/>
              <a:chExt cx="461319" cy="584775"/>
            </a:xfrm>
          </p:grpSpPr>
          <p:sp>
            <p:nvSpPr>
              <p:cNvPr id="17" name="Oval 16"/>
              <p:cNvSpPr/>
              <p:nvPr/>
            </p:nvSpPr>
            <p:spPr>
              <a:xfrm>
                <a:off x="776277" y="132697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rot="20825919">
                <a:off x="817165" y="125601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grpSp>
        <p:nvGrpSpPr>
          <p:cNvPr id="19" name="Group 18"/>
          <p:cNvGrpSpPr/>
          <p:nvPr/>
        </p:nvGrpSpPr>
        <p:grpSpPr>
          <a:xfrm>
            <a:off x="714396" y="3554846"/>
            <a:ext cx="4634603" cy="584775"/>
            <a:chOff x="2005094" y="1318574"/>
            <a:chExt cx="4634603" cy="584775"/>
          </a:xfrm>
        </p:grpSpPr>
        <p:sp>
          <p:nvSpPr>
            <p:cNvPr id="20" name="Rectangle 19"/>
            <p:cNvSpPr/>
            <p:nvPr/>
          </p:nvSpPr>
          <p:spPr>
            <a:xfrm>
              <a:off x="2235754" y="1412913"/>
              <a:ext cx="4403943" cy="39609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does it take in water and light?</a:t>
              </a:r>
            </a:p>
          </p:txBody>
        </p:sp>
        <p:grpSp>
          <p:nvGrpSpPr>
            <p:cNvPr id="22" name="Group 21"/>
            <p:cNvGrpSpPr/>
            <p:nvPr/>
          </p:nvGrpSpPr>
          <p:grpSpPr>
            <a:xfrm>
              <a:off x="2005094" y="1318574"/>
              <a:ext cx="461319" cy="584775"/>
              <a:chOff x="776277" y="1256016"/>
              <a:chExt cx="461319" cy="584775"/>
            </a:xfrm>
          </p:grpSpPr>
          <p:sp>
            <p:nvSpPr>
              <p:cNvPr id="24" name="Oval 23"/>
              <p:cNvSpPr/>
              <p:nvPr/>
            </p:nvSpPr>
            <p:spPr>
              <a:xfrm>
                <a:off x="776277" y="132697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rot="20825919">
                <a:off x="817165" y="125601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grpSp>
        <p:nvGrpSpPr>
          <p:cNvPr id="26" name="Group 25"/>
          <p:cNvGrpSpPr/>
          <p:nvPr/>
        </p:nvGrpSpPr>
        <p:grpSpPr>
          <a:xfrm>
            <a:off x="693769" y="4120951"/>
            <a:ext cx="3441627" cy="584775"/>
            <a:chOff x="2005094" y="1318574"/>
            <a:chExt cx="3441627" cy="584775"/>
          </a:xfrm>
        </p:grpSpPr>
        <p:sp>
          <p:nvSpPr>
            <p:cNvPr id="27" name="Rectangle 26"/>
            <p:cNvSpPr/>
            <p:nvPr/>
          </p:nvSpPr>
          <p:spPr>
            <a:xfrm>
              <a:off x="2235755" y="1412913"/>
              <a:ext cx="3210966" cy="39609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will you care for it?</a:t>
              </a:r>
            </a:p>
          </p:txBody>
        </p:sp>
        <p:grpSp>
          <p:nvGrpSpPr>
            <p:cNvPr id="28" name="Group 27"/>
            <p:cNvGrpSpPr/>
            <p:nvPr/>
          </p:nvGrpSpPr>
          <p:grpSpPr>
            <a:xfrm>
              <a:off x="2005094" y="1318574"/>
              <a:ext cx="461319" cy="584775"/>
              <a:chOff x="776277" y="1256016"/>
              <a:chExt cx="461319" cy="584775"/>
            </a:xfrm>
          </p:grpSpPr>
          <p:sp>
            <p:nvSpPr>
              <p:cNvPr id="29" name="Oval 28"/>
              <p:cNvSpPr/>
              <p:nvPr/>
            </p:nvSpPr>
            <p:spPr>
              <a:xfrm>
                <a:off x="776277" y="132697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rot="20825919">
                <a:off x="817165" y="125601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sp>
        <p:nvSpPr>
          <p:cNvPr id="31" name="Rectangle 30"/>
          <p:cNvSpPr/>
          <p:nvPr/>
        </p:nvSpPr>
        <p:spPr>
          <a:xfrm>
            <a:off x="757375" y="4781395"/>
            <a:ext cx="3814626" cy="1200329"/>
          </a:xfrm>
          <a:prstGeom prst="rect">
            <a:avLst/>
          </a:prstGeom>
        </p:spPr>
        <p:txBody>
          <a:bodyPr wrap="square">
            <a:spAutoFit/>
          </a:bodyPr>
          <a:lstStyle/>
          <a:p>
            <a:r>
              <a:rPr lang="en-GB" dirty="0"/>
              <a:t>Use your </a:t>
            </a:r>
            <a:r>
              <a:rPr lang="en-GB" b="1" dirty="0">
                <a:solidFill>
                  <a:srgbClr val="00B0F0"/>
                </a:solidFill>
              </a:rPr>
              <a:t>New Discovery Activity Sheet </a:t>
            </a:r>
            <a:r>
              <a:rPr lang="en-GB" dirty="0"/>
              <a:t>to draw a picture of your new plant and explain what it needs to grow healthily.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3589" y="2520837"/>
            <a:ext cx="5140411" cy="4400324"/>
          </a:xfrm>
          <a:prstGeom prst="rect">
            <a:avLst/>
          </a:prstGeom>
        </p:spPr>
      </p:pic>
    </p:spTree>
    <p:extLst>
      <p:ext uri="{BB962C8B-B14F-4D97-AF65-F5344CB8AC3E}">
        <p14:creationId xmlns:p14="http://schemas.microsoft.com/office/powerpoint/2010/main" val="6677853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615600"/>
            <a:ext cx="8220075" cy="994306"/>
          </a:xfrm>
        </p:spPr>
        <p:txBody>
          <a:bodyPr/>
          <a:lstStyle/>
          <a:p>
            <a:r>
              <a:rPr lang="en-GB" sz="3600" dirty="0" smtClean="0"/>
              <a:t>Present Your Discovery</a:t>
            </a:r>
            <a:endParaRPr lang="en-GB" sz="3600" dirty="0"/>
          </a:p>
        </p:txBody>
      </p:sp>
      <p:sp>
        <p:nvSpPr>
          <p:cNvPr id="7" name="Rectangle 6"/>
          <p:cNvSpPr/>
          <p:nvPr/>
        </p:nvSpPr>
        <p:spPr>
          <a:xfrm>
            <a:off x="1189809" y="1392448"/>
            <a:ext cx="6764381" cy="1554272"/>
          </a:xfrm>
          <a:prstGeom prst="rect">
            <a:avLst/>
          </a:prstGeom>
        </p:spPr>
        <p:txBody>
          <a:bodyPr wrap="square">
            <a:spAutoFit/>
          </a:bodyPr>
          <a:lstStyle/>
          <a:p>
            <a:pPr algn="ctr">
              <a:spcAft>
                <a:spcPts val="600"/>
              </a:spcAft>
            </a:pPr>
            <a:r>
              <a:rPr lang="en-GB" dirty="0"/>
              <a:t>Imagine that you have brought your new plant back to Britain. Lots of people are waiting excitedly to see your new discovery and hear about what it is like</a:t>
            </a:r>
            <a:r>
              <a:rPr lang="en-GB" dirty="0" smtClean="0"/>
              <a:t>.</a:t>
            </a:r>
          </a:p>
          <a:p>
            <a:pPr algn="ctr">
              <a:spcAft>
                <a:spcPts val="600"/>
              </a:spcAft>
            </a:pPr>
            <a:r>
              <a:rPr lang="en-GB" dirty="0"/>
              <a:t> Present your discovery to your </a:t>
            </a:r>
            <a:r>
              <a:rPr lang="en-GB" dirty="0" smtClean="0"/>
              <a:t>family, </a:t>
            </a:r>
            <a:r>
              <a:rPr lang="en-GB" dirty="0"/>
              <a:t>describing what your plant looks like and what it needs to grow</a:t>
            </a:r>
            <a:r>
              <a:rPr lang="en-GB" dirty="0" smtClean="0"/>
              <a:t>.</a:t>
            </a:r>
            <a:endParaRPr lang="en-GB" dirty="0"/>
          </a:p>
        </p:txBody>
      </p:sp>
      <p:pic>
        <p:nvPicPr>
          <p:cNvPr id="32"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pic>
        <p:nvPicPr>
          <p:cNvPr id="5" name="Picture 4"/>
          <p:cNvPicPr>
            <a:picLocks noChangeAspect="1"/>
          </p:cNvPicPr>
          <p:nvPr/>
        </p:nvPicPr>
        <p:blipFill rotWithShape="1">
          <a:blip r:embed="rId3"/>
          <a:srcRect t="-1" b="9404"/>
          <a:stretch/>
        </p:blipFill>
        <p:spPr>
          <a:xfrm>
            <a:off x="3709257" y="3139571"/>
            <a:ext cx="4679093" cy="2953253"/>
          </a:xfrm>
          <a:prstGeom prst="rect">
            <a:avLst/>
          </a:prstGeom>
        </p:spPr>
      </p:pic>
    </p:spTree>
    <p:extLst>
      <p:ext uri="{BB962C8B-B14F-4D97-AF65-F5344CB8AC3E}">
        <p14:creationId xmlns:p14="http://schemas.microsoft.com/office/powerpoint/2010/main" val="30803797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GB" dirty="0" smtClean="0">
                <a:latin typeface="Twinkl" pitchFamily="50" charset="0"/>
              </a:rPr>
              <a:t>To find out about the way new plants arrived in our country.</a:t>
            </a:r>
            <a:endParaRPr lang="en-GB" dirty="0">
              <a:latin typeface="Twinkl" pitchFamily="50" charset="0"/>
            </a:endParaRPr>
          </a:p>
        </p:txBody>
      </p:sp>
      <p:sp>
        <p:nvSpPr>
          <p:cNvPr id="20" name="Content Placeholder 15"/>
          <p:cNvSpPr txBox="1">
            <a:spLocks/>
          </p:cNvSpPr>
          <p:nvPr/>
        </p:nvSpPr>
        <p:spPr>
          <a:xfrm>
            <a:off x="628650" y="3466802"/>
            <a:ext cx="7886700" cy="252210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latin typeface="Twinkl" pitchFamily="50" charset="0"/>
              </a:rPr>
              <a:t>I can identify plants in our local area.</a:t>
            </a:r>
          </a:p>
          <a:p>
            <a:r>
              <a:rPr lang="en-GB" dirty="0" smtClean="0">
                <a:latin typeface="Twinkl" pitchFamily="50" charset="0"/>
              </a:rPr>
              <a:t>I can describe how people brought new plants to our country.</a:t>
            </a:r>
          </a:p>
          <a:p>
            <a:r>
              <a:rPr lang="en-GB" dirty="0" smtClean="0">
                <a:latin typeface="Twinkl" pitchFamily="50" charset="0"/>
              </a:rPr>
              <a:t>I can design my own new plant and explain how it lives and grows.</a:t>
            </a:r>
            <a:endParaRPr lang="en-GB" dirty="0">
              <a:latin typeface="Twinkl" pitchFamily="50"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8215688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GB" dirty="0" smtClean="0">
                <a:latin typeface="Twinkl" pitchFamily="50" charset="0"/>
              </a:rPr>
              <a:t>To find out about the way new plants arrived in our country.</a:t>
            </a:r>
            <a:endParaRPr lang="en-GB" dirty="0">
              <a:latin typeface="Twinkl" pitchFamily="50" charset="0"/>
            </a:endParaRPr>
          </a:p>
        </p:txBody>
      </p:sp>
      <p:sp>
        <p:nvSpPr>
          <p:cNvPr id="20" name="Content Placeholder 15"/>
          <p:cNvSpPr txBox="1">
            <a:spLocks/>
          </p:cNvSpPr>
          <p:nvPr/>
        </p:nvSpPr>
        <p:spPr>
          <a:xfrm>
            <a:off x="628650" y="3466802"/>
            <a:ext cx="7886700" cy="252210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latin typeface="Twinkl" pitchFamily="50" charset="0"/>
              </a:rPr>
              <a:t>I can identify plants in our local area.</a:t>
            </a:r>
          </a:p>
          <a:p>
            <a:r>
              <a:rPr lang="en-GB" dirty="0" smtClean="0">
                <a:latin typeface="Twinkl" pitchFamily="50" charset="0"/>
              </a:rPr>
              <a:t>I can describe how people brought new plants to our country.</a:t>
            </a:r>
          </a:p>
          <a:p>
            <a:r>
              <a:rPr lang="en-GB" dirty="0" smtClean="0">
                <a:latin typeface="Twinkl" pitchFamily="50" charset="0"/>
              </a:rPr>
              <a:t>I can design my own new plant and explain how it lives and grows.</a:t>
            </a:r>
            <a:endParaRPr lang="en-GB" dirty="0">
              <a:latin typeface="Twinkl" pitchFamily="50" charset="0"/>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659"/>
          <a:stretch/>
        </p:blipFill>
        <p:spPr>
          <a:xfrm>
            <a:off x="755650" y="2026507"/>
            <a:ext cx="7632700" cy="4066317"/>
          </a:xfrm>
          <a:prstGeom prst="rect">
            <a:avLst/>
          </a:prstGeom>
        </p:spPr>
      </p:pic>
      <p:sp>
        <p:nvSpPr>
          <p:cNvPr id="21" name="Title 20"/>
          <p:cNvSpPr>
            <a:spLocks noGrp="1"/>
          </p:cNvSpPr>
          <p:nvPr>
            <p:ph type="title"/>
          </p:nvPr>
        </p:nvSpPr>
        <p:spPr/>
        <p:txBody>
          <a:bodyPr/>
          <a:lstStyle/>
          <a:p>
            <a:r>
              <a:rPr lang="en-GB" sz="3600" dirty="0" smtClean="0"/>
              <a:t>Plant Hunt</a:t>
            </a:r>
            <a:endParaRPr lang="en-GB" sz="3600" dirty="0"/>
          </a:p>
        </p:txBody>
      </p:sp>
      <p:sp>
        <p:nvSpPr>
          <p:cNvPr id="5" name="Rectangle 4"/>
          <p:cNvSpPr/>
          <p:nvPr/>
        </p:nvSpPr>
        <p:spPr>
          <a:xfrm>
            <a:off x="1465219" y="1256604"/>
            <a:ext cx="6213561" cy="699404"/>
          </a:xfrm>
          <a:prstGeom prst="rect">
            <a:avLst/>
          </a:prstGeom>
        </p:spPr>
        <p:txBody>
          <a:bodyPr wrap="square" lIns="0" tIns="72000" rIns="0" bIns="72000">
            <a:spAutoFit/>
          </a:bodyPr>
          <a:lstStyle/>
          <a:p>
            <a:pPr algn="ctr"/>
            <a:r>
              <a:rPr lang="en-GB" dirty="0"/>
              <a:t>Plants are all around us. You will see plants in people's gardens, in parks, on roadsides and by footpaths.</a:t>
            </a:r>
          </a:p>
        </p:txBody>
      </p:sp>
      <p:pic>
        <p:nvPicPr>
          <p:cNvPr id="7" name="Whole Cl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9" name="Rectangle 8"/>
          <p:cNvSpPr/>
          <p:nvPr/>
        </p:nvSpPr>
        <p:spPr>
          <a:xfrm>
            <a:off x="1046205" y="2183027"/>
            <a:ext cx="3731741" cy="856735"/>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What types of plants can you</a:t>
            </a:r>
            <a:br>
              <a:rPr lang="en-GB" dirty="0" smtClean="0">
                <a:solidFill>
                  <a:schemeClr val="tx1"/>
                </a:solidFill>
              </a:rPr>
            </a:br>
            <a:r>
              <a:rPr lang="en-GB" dirty="0" smtClean="0">
                <a:solidFill>
                  <a:schemeClr val="tx1"/>
                </a:solidFill>
              </a:rPr>
              <a:t>find around your local area/garden?</a:t>
            </a:r>
            <a:endParaRPr lang="en-GB" dirty="0">
              <a:solidFill>
                <a:schemeClr val="tx1"/>
              </a:solidFill>
            </a:endParaRPr>
          </a:p>
        </p:txBody>
      </p:sp>
      <p:sp>
        <p:nvSpPr>
          <p:cNvPr id="10" name="Oval 9"/>
          <p:cNvSpPr/>
          <p:nvPr/>
        </p:nvSpPr>
        <p:spPr>
          <a:xfrm>
            <a:off x="873211" y="2117806"/>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rot="20825919">
            <a:off x="914099" y="2046848"/>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sp>
        <p:nvSpPr>
          <p:cNvPr id="13" name="Rectangle 12"/>
          <p:cNvSpPr/>
          <p:nvPr/>
        </p:nvSpPr>
        <p:spPr>
          <a:xfrm>
            <a:off x="1046205" y="3163330"/>
            <a:ext cx="3731741" cy="281843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Take part in a plant hunt to find out</a:t>
            </a:r>
            <a:r>
              <a:rPr lang="en-GB" sz="2000" b="1" dirty="0" smtClean="0">
                <a:solidFill>
                  <a:schemeClr val="tx1"/>
                </a:solidFill>
              </a:rPr>
              <a:t>!</a:t>
            </a:r>
          </a:p>
          <a:p>
            <a:pPr algn="ctr"/>
            <a:endParaRPr lang="en-GB" sz="2000" b="1" dirty="0">
              <a:solidFill>
                <a:schemeClr val="tx1"/>
              </a:solidFill>
            </a:endParaRPr>
          </a:p>
          <a:p>
            <a:pPr algn="ctr"/>
            <a:r>
              <a:rPr lang="en-GB" dirty="0" smtClean="0">
                <a:solidFill>
                  <a:schemeClr val="tx1"/>
                </a:solidFill>
              </a:rPr>
              <a:t>Draw into your ‘</a:t>
            </a:r>
            <a:r>
              <a:rPr lang="en-GB" dirty="0" err="1" smtClean="0">
                <a:solidFill>
                  <a:schemeClr val="tx1"/>
                </a:solidFill>
              </a:rPr>
              <a:t>Everything’book</a:t>
            </a:r>
            <a:r>
              <a:rPr lang="en-GB" dirty="0" smtClean="0">
                <a:solidFill>
                  <a:schemeClr val="tx1"/>
                </a:solidFill>
              </a:rPr>
              <a:t> all the different plants you spot on your hunt. Try and identify them as well. </a:t>
            </a:r>
            <a:endParaRPr lang="en-GB" dirty="0">
              <a:solidFill>
                <a:schemeClr val="tx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8929">
            <a:off x="5348729" y="2205352"/>
            <a:ext cx="2655364" cy="375605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8015" y="4045480"/>
            <a:ext cx="1570812" cy="193628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802143">
            <a:off x="5775523" y="3060746"/>
            <a:ext cx="2960171" cy="2640227"/>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55651" y="2443573"/>
            <a:ext cx="7632699" cy="3649252"/>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55651" y="2026189"/>
            <a:ext cx="7632699" cy="568851"/>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smtClean="0"/>
              <a:t>Plant Hunt</a:t>
            </a:r>
            <a:endParaRPr lang="en-GB" sz="3600" dirty="0"/>
          </a:p>
        </p:txBody>
      </p:sp>
      <p:sp>
        <p:nvSpPr>
          <p:cNvPr id="5" name="Rectangle 4"/>
          <p:cNvSpPr/>
          <p:nvPr/>
        </p:nvSpPr>
        <p:spPr>
          <a:xfrm>
            <a:off x="755651" y="2110562"/>
            <a:ext cx="7632700" cy="422405"/>
          </a:xfrm>
          <a:prstGeom prst="rect">
            <a:avLst/>
          </a:prstGeom>
        </p:spPr>
        <p:txBody>
          <a:bodyPr wrap="square" lIns="0" tIns="72000" rIns="0" bIns="72000">
            <a:spAutoFit/>
          </a:bodyPr>
          <a:lstStyle/>
          <a:p>
            <a:pPr algn="ctr"/>
            <a:r>
              <a:rPr lang="en-GB" dirty="0"/>
              <a:t>Depending on the time of year, you may have seen some of these plants:</a:t>
            </a:r>
          </a:p>
        </p:txBody>
      </p:sp>
      <p:pic>
        <p:nvPicPr>
          <p:cNvPr id="7"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grpSp>
        <p:nvGrpSpPr>
          <p:cNvPr id="6" name="Group 5"/>
          <p:cNvGrpSpPr/>
          <p:nvPr/>
        </p:nvGrpSpPr>
        <p:grpSpPr>
          <a:xfrm>
            <a:off x="2249933" y="1318574"/>
            <a:ext cx="4634603" cy="584775"/>
            <a:chOff x="2005094" y="1318574"/>
            <a:chExt cx="4634603" cy="584775"/>
          </a:xfrm>
        </p:grpSpPr>
        <p:sp>
          <p:nvSpPr>
            <p:cNvPr id="14" name="Rectangle 13"/>
            <p:cNvSpPr/>
            <p:nvPr/>
          </p:nvSpPr>
          <p:spPr>
            <a:xfrm>
              <a:off x="2235754" y="1412913"/>
              <a:ext cx="4403943" cy="39609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  Did </a:t>
              </a:r>
              <a:r>
                <a:rPr lang="en-GB" dirty="0">
                  <a:solidFill>
                    <a:schemeClr val="tx1"/>
                  </a:solidFill>
                </a:rPr>
                <a:t>you spot different types of plant?</a:t>
              </a:r>
            </a:p>
          </p:txBody>
        </p:sp>
        <p:grpSp>
          <p:nvGrpSpPr>
            <p:cNvPr id="3" name="Group 2"/>
            <p:cNvGrpSpPr/>
            <p:nvPr/>
          </p:nvGrpSpPr>
          <p:grpSpPr>
            <a:xfrm>
              <a:off x="2005094" y="1318574"/>
              <a:ext cx="461319" cy="584775"/>
              <a:chOff x="776277" y="1256016"/>
              <a:chExt cx="461319" cy="584775"/>
            </a:xfrm>
          </p:grpSpPr>
          <p:sp>
            <p:nvSpPr>
              <p:cNvPr id="15" name="Oval 14"/>
              <p:cNvSpPr/>
              <p:nvPr/>
            </p:nvSpPr>
            <p:spPr>
              <a:xfrm>
                <a:off x="776277" y="132697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rot="20825919">
                <a:off x="817165" y="125601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3233">
            <a:off x="867895" y="2680294"/>
            <a:ext cx="1575064" cy="163465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0885">
            <a:off x="2186142" y="2784869"/>
            <a:ext cx="984702" cy="1948249"/>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5465">
            <a:off x="7048552" y="2688927"/>
            <a:ext cx="1150710" cy="2263341"/>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71453">
            <a:off x="5932239" y="3218760"/>
            <a:ext cx="1266586" cy="2250343"/>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3378" y="2928051"/>
            <a:ext cx="980186" cy="2498388"/>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0410" y="3701310"/>
            <a:ext cx="1353565" cy="2413812"/>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0706" y="3129011"/>
            <a:ext cx="1077513" cy="2661744"/>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35534" y="4520762"/>
            <a:ext cx="1238132" cy="1332373"/>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5650" y="4025079"/>
            <a:ext cx="1318459" cy="1954663"/>
          </a:xfrm>
          <a:prstGeom prst="rect">
            <a:avLst/>
          </a:prstGeom>
        </p:spPr>
      </p:pic>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74751" y="4646350"/>
            <a:ext cx="1290906" cy="1333620"/>
          </a:xfrm>
          <a:prstGeom prst="rect">
            <a:avLst/>
          </a:prstGeom>
        </p:spPr>
      </p:pic>
    </p:spTree>
    <p:extLst>
      <p:ext uri="{BB962C8B-B14F-4D97-AF65-F5344CB8AC3E}">
        <p14:creationId xmlns:p14="http://schemas.microsoft.com/office/powerpoint/2010/main" val="335303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10330" t="5554" r="4762" b="10256"/>
          <a:stretch/>
        </p:blipFill>
        <p:spPr>
          <a:xfrm>
            <a:off x="4328812" y="3432676"/>
            <a:ext cx="4059442" cy="2668587"/>
          </a:xfrm>
          <a:prstGeom prst="rect">
            <a:avLst/>
          </a:prstGeom>
        </p:spPr>
      </p:pic>
      <p:sp>
        <p:nvSpPr>
          <p:cNvPr id="8" name="Rectangle 7"/>
          <p:cNvSpPr/>
          <p:nvPr/>
        </p:nvSpPr>
        <p:spPr>
          <a:xfrm>
            <a:off x="755650" y="1994453"/>
            <a:ext cx="3462123" cy="4075224"/>
          </a:xfrm>
          <a:prstGeom prst="rect">
            <a:avLst/>
          </a:prstGeom>
          <a:solidFill>
            <a:srgbClr val="FDCF81"/>
          </a:solidFill>
          <a:ln w="28575">
            <a:solidFill>
              <a:srgbClr val="FDC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smtClean="0"/>
              <a:t>Native and Non-Native</a:t>
            </a:r>
            <a:endParaRPr lang="en-GB" sz="3600" dirty="0"/>
          </a:p>
        </p:txBody>
      </p:sp>
      <p:grpSp>
        <p:nvGrpSpPr>
          <p:cNvPr id="6" name="Group 5"/>
          <p:cNvGrpSpPr/>
          <p:nvPr/>
        </p:nvGrpSpPr>
        <p:grpSpPr>
          <a:xfrm>
            <a:off x="1674079" y="1318574"/>
            <a:ext cx="5806672" cy="584775"/>
            <a:chOff x="2005094" y="1318574"/>
            <a:chExt cx="5806672" cy="584775"/>
          </a:xfrm>
        </p:grpSpPr>
        <p:sp>
          <p:nvSpPr>
            <p:cNvPr id="14" name="Rectangle 13"/>
            <p:cNvSpPr/>
            <p:nvPr/>
          </p:nvSpPr>
          <p:spPr>
            <a:xfrm>
              <a:off x="2235754" y="1412913"/>
              <a:ext cx="5576012" cy="39609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Where have all these different plants come from?</a:t>
              </a:r>
              <a:endParaRPr lang="en-GB" dirty="0">
                <a:solidFill>
                  <a:schemeClr val="tx1"/>
                </a:solidFill>
              </a:endParaRPr>
            </a:p>
          </p:txBody>
        </p:sp>
        <p:grpSp>
          <p:nvGrpSpPr>
            <p:cNvPr id="3" name="Group 2"/>
            <p:cNvGrpSpPr/>
            <p:nvPr/>
          </p:nvGrpSpPr>
          <p:grpSpPr>
            <a:xfrm>
              <a:off x="2005094" y="1318574"/>
              <a:ext cx="461319" cy="584775"/>
              <a:chOff x="776277" y="1256016"/>
              <a:chExt cx="461319" cy="584775"/>
            </a:xfrm>
          </p:grpSpPr>
          <p:sp>
            <p:nvSpPr>
              <p:cNvPr id="15" name="Oval 14"/>
              <p:cNvSpPr/>
              <p:nvPr/>
            </p:nvSpPr>
            <p:spPr>
              <a:xfrm>
                <a:off x="776277" y="132697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rot="20825919">
                <a:off x="817165" y="125601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sp>
        <p:nvSpPr>
          <p:cNvPr id="32" name="Rectangle 31"/>
          <p:cNvSpPr/>
          <p:nvPr/>
        </p:nvSpPr>
        <p:spPr>
          <a:xfrm>
            <a:off x="4301593" y="1994452"/>
            <a:ext cx="4086661" cy="1412707"/>
          </a:xfrm>
          <a:prstGeom prst="rect">
            <a:avLst/>
          </a:prstGeom>
          <a:solidFill>
            <a:srgbClr val="F19A93"/>
          </a:solidFill>
          <a:ln>
            <a:solidFill>
              <a:srgbClr val="F19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tx1"/>
                </a:solidFill>
              </a:rPr>
              <a:t>Other plants are </a:t>
            </a:r>
            <a:r>
              <a:rPr lang="en-GB" altLang="en-US" b="1" dirty="0">
                <a:solidFill>
                  <a:schemeClr val="tx1"/>
                </a:solidFill>
              </a:rPr>
              <a:t>non-native</a:t>
            </a:r>
            <a:r>
              <a:rPr lang="en-GB" altLang="en-US" dirty="0">
                <a:solidFill>
                  <a:schemeClr val="tx1"/>
                </a:solidFill>
              </a:rPr>
              <a:t>. This means they have been brought here from different countries.</a:t>
            </a:r>
          </a:p>
        </p:txBody>
      </p:sp>
      <p:sp>
        <p:nvSpPr>
          <p:cNvPr id="34" name="Arc 33"/>
          <p:cNvSpPr/>
          <p:nvPr/>
        </p:nvSpPr>
        <p:spPr>
          <a:xfrm>
            <a:off x="5752113" y="4182531"/>
            <a:ext cx="596780" cy="1029742"/>
          </a:xfrm>
          <a:prstGeom prst="arc">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Arc 34"/>
          <p:cNvSpPr/>
          <p:nvPr/>
        </p:nvSpPr>
        <p:spPr>
          <a:xfrm>
            <a:off x="3871784" y="3800587"/>
            <a:ext cx="2209011" cy="758692"/>
          </a:xfrm>
          <a:prstGeom prst="arc">
            <a:avLst>
              <a:gd name="adj1" fmla="val 16217993"/>
              <a:gd name="adj2" fmla="val 0"/>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p:cNvSpPr/>
          <p:nvPr/>
        </p:nvSpPr>
        <p:spPr>
          <a:xfrm>
            <a:off x="5288693" y="4174734"/>
            <a:ext cx="1451676" cy="1012022"/>
          </a:xfrm>
          <a:prstGeom prst="arc">
            <a:avLst>
              <a:gd name="adj1" fmla="val 9304612"/>
              <a:gd name="adj2" fmla="val 16395754"/>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Arc 36"/>
          <p:cNvSpPr/>
          <p:nvPr/>
        </p:nvSpPr>
        <p:spPr>
          <a:xfrm rot="18521022">
            <a:off x="6200601" y="3839055"/>
            <a:ext cx="1205589" cy="1886751"/>
          </a:xfrm>
          <a:prstGeom prst="arc">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Rectangle 3"/>
          <p:cNvSpPr/>
          <p:nvPr/>
        </p:nvSpPr>
        <p:spPr>
          <a:xfrm>
            <a:off x="961280" y="2088198"/>
            <a:ext cx="3012990" cy="1754326"/>
          </a:xfrm>
          <a:prstGeom prst="rect">
            <a:avLst/>
          </a:prstGeom>
        </p:spPr>
        <p:txBody>
          <a:bodyPr wrap="square">
            <a:spAutoFit/>
          </a:bodyPr>
          <a:lstStyle/>
          <a:p>
            <a:pPr algn="ctr"/>
            <a:r>
              <a:rPr lang="en-GB" dirty="0"/>
              <a:t>Some plants are native to Britain. This means that they have grown here for many years and have not been brought here from any other countries.</a:t>
            </a:r>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237667">
            <a:off x="1842260" y="3587857"/>
            <a:ext cx="1494533" cy="2665201"/>
          </a:xfrm>
          <a:prstGeom prst="rect">
            <a:avLst/>
          </a:prstGeom>
        </p:spPr>
      </p:pic>
    </p:spTree>
    <p:extLst>
      <p:ext uri="{BB962C8B-B14F-4D97-AF65-F5344CB8AC3E}">
        <p14:creationId xmlns:p14="http://schemas.microsoft.com/office/powerpoint/2010/main" val="306010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500"/>
                                        <p:tgtEl>
                                          <p:spTgt spid="3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right)">
                                      <p:cBhvr>
                                        <p:cTn id="20" dur="500"/>
                                        <p:tgtEl>
                                          <p:spTgt spid="36"/>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right)">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t>Native and Non-Native</a:t>
            </a:r>
            <a:endParaRPr lang="en-GB" sz="3600" dirty="0"/>
          </a:p>
        </p:txBody>
      </p:sp>
      <p:sp>
        <p:nvSpPr>
          <p:cNvPr id="19" name="Rectangle 18"/>
          <p:cNvSpPr/>
          <p:nvPr/>
        </p:nvSpPr>
        <p:spPr>
          <a:xfrm>
            <a:off x="1465219" y="1256604"/>
            <a:ext cx="6213561" cy="699404"/>
          </a:xfrm>
          <a:prstGeom prst="rect">
            <a:avLst/>
          </a:prstGeom>
        </p:spPr>
        <p:txBody>
          <a:bodyPr wrap="square" lIns="0" tIns="72000" rIns="0" bIns="72000">
            <a:spAutoFit/>
          </a:bodyPr>
          <a:lstStyle/>
          <a:p>
            <a:pPr algn="ctr"/>
            <a:r>
              <a:rPr lang="en-GB" dirty="0"/>
              <a:t>Look at this garden and see where the different species of plants have originally come from.</a:t>
            </a:r>
          </a:p>
        </p:txBody>
      </p:sp>
      <p:sp>
        <p:nvSpPr>
          <p:cNvPr id="20" name="Rectangle 19"/>
          <p:cNvSpPr/>
          <p:nvPr/>
        </p:nvSpPr>
        <p:spPr>
          <a:xfrm>
            <a:off x="5486400" y="3303631"/>
            <a:ext cx="2901951" cy="1600200"/>
          </a:xfrm>
          <a:prstGeom prst="rect">
            <a:avLst/>
          </a:prstGeom>
          <a:solidFill>
            <a:srgbClr val="C9C0B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p:cNvGrpSpPr/>
          <p:nvPr/>
        </p:nvGrpSpPr>
        <p:grpSpPr>
          <a:xfrm>
            <a:off x="752474" y="2797234"/>
            <a:ext cx="7635877" cy="2184384"/>
            <a:chOff x="752474" y="4160854"/>
            <a:chExt cx="7635877" cy="2184384"/>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2496" y="4424535"/>
              <a:ext cx="2497138" cy="1920703"/>
            </a:xfrm>
            <a:prstGeom prst="rect">
              <a:avLst/>
            </a:prstGeom>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8547"/>
            <a:stretch/>
          </p:blipFill>
          <p:spPr>
            <a:xfrm>
              <a:off x="752474" y="4347313"/>
              <a:ext cx="2667001" cy="1997925"/>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r="7676"/>
            <a:stretch/>
          </p:blipFill>
          <p:spPr>
            <a:xfrm>
              <a:off x="5599223" y="4160854"/>
              <a:ext cx="2789128" cy="2184384"/>
            </a:xfrm>
            <a:prstGeom prst="rect">
              <a:avLst/>
            </a:prstGeom>
          </p:spPr>
        </p:pic>
      </p:grpSp>
      <p:grpSp>
        <p:nvGrpSpPr>
          <p:cNvPr id="26" name="Group 25"/>
          <p:cNvGrpSpPr/>
          <p:nvPr/>
        </p:nvGrpSpPr>
        <p:grpSpPr>
          <a:xfrm>
            <a:off x="752474" y="4141830"/>
            <a:ext cx="1190626" cy="1778000"/>
            <a:chOff x="504824" y="4314825"/>
            <a:chExt cx="1190626" cy="1778000"/>
          </a:xfrm>
        </p:grpSpPr>
        <p:sp>
          <p:nvSpPr>
            <p:cNvPr id="27" name="Rectangle 26"/>
            <p:cNvSpPr/>
            <p:nvPr/>
          </p:nvSpPr>
          <p:spPr>
            <a:xfrm>
              <a:off x="504824" y="5200650"/>
              <a:ext cx="1190626" cy="892175"/>
            </a:xfrm>
            <a:prstGeom prst="rect">
              <a:avLst/>
            </a:prstGeom>
            <a:solidFill>
              <a:srgbClr val="B9D26D"/>
            </a:solidFill>
            <a:ln>
              <a:solidFill>
                <a:srgbClr val="B9D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a:solidFill>
                    <a:schemeClr val="tx1"/>
                  </a:solidFill>
                  <a:ea typeface="SimSun" panose="02010600030101010101" pitchFamily="2" charset="-122"/>
                  <a:cs typeface="Arial" panose="020B0604020202020204" pitchFamily="34" charset="0"/>
                </a:rPr>
                <a:t>Sweet </a:t>
              </a:r>
              <a:r>
                <a:rPr lang="en-GB" altLang="en-US" sz="1400" b="1" dirty="0" smtClean="0">
                  <a:solidFill>
                    <a:schemeClr val="tx1"/>
                  </a:solidFill>
                  <a:ea typeface="SimSun" panose="02010600030101010101" pitchFamily="2" charset="-122"/>
                  <a:cs typeface="Arial" panose="020B0604020202020204" pitchFamily="34" charset="0"/>
                </a:rPr>
                <a:t>Peas </a:t>
              </a:r>
              <a:r>
                <a:rPr lang="en-GB" altLang="en-US" sz="1400" dirty="0">
                  <a:solidFill>
                    <a:schemeClr val="tx1"/>
                  </a:solidFill>
                  <a:ea typeface="SimSun" panose="02010600030101010101" pitchFamily="2" charset="-122"/>
                  <a:cs typeface="Arial" panose="020B0604020202020204" pitchFamily="34" charset="0"/>
                </a:rPr>
                <a:t>Italy and Greece</a:t>
              </a:r>
            </a:p>
          </p:txBody>
        </p:sp>
        <p:cxnSp>
          <p:nvCxnSpPr>
            <p:cNvPr id="28" name="Straight Arrow Connector 27"/>
            <p:cNvCxnSpPr/>
            <p:nvPr/>
          </p:nvCxnSpPr>
          <p:spPr>
            <a:xfrm flipH="1" flipV="1">
              <a:off x="716015" y="4314825"/>
              <a:ext cx="169810" cy="885825"/>
            </a:xfrm>
            <a:prstGeom prst="straightConnector1">
              <a:avLst/>
            </a:prstGeom>
            <a:ln w="76200">
              <a:solidFill>
                <a:srgbClr val="B9D26D"/>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755650" y="2155303"/>
            <a:ext cx="1463675" cy="1720565"/>
            <a:chOff x="504823" y="5200650"/>
            <a:chExt cx="1463675" cy="1720565"/>
          </a:xfrm>
        </p:grpSpPr>
        <p:sp>
          <p:nvSpPr>
            <p:cNvPr id="30" name="Rectangle 29"/>
            <p:cNvSpPr/>
            <p:nvPr/>
          </p:nvSpPr>
          <p:spPr>
            <a:xfrm>
              <a:off x="504823" y="5200650"/>
              <a:ext cx="1463675" cy="89217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smtClean="0">
                  <a:solidFill>
                    <a:schemeClr val="tx1"/>
                  </a:solidFill>
                  <a:ea typeface="SimSun" panose="02010600030101010101" pitchFamily="2" charset="-122"/>
                  <a:cs typeface="Arial" panose="020B0604020202020204" pitchFamily="34" charset="0"/>
                </a:rPr>
                <a:t>Rhododendron</a:t>
              </a:r>
            </a:p>
            <a:p>
              <a:pPr>
                <a:spcBef>
                  <a:spcPct val="0"/>
                </a:spcBef>
              </a:pPr>
              <a:r>
                <a:rPr lang="en-GB" altLang="en-US" sz="1400" dirty="0" smtClean="0">
                  <a:solidFill>
                    <a:schemeClr val="tx1"/>
                  </a:solidFill>
                  <a:ea typeface="SimSun" panose="02010600030101010101" pitchFamily="2" charset="-122"/>
                  <a:cs typeface="Arial" panose="020B0604020202020204" pitchFamily="34" charset="0"/>
                </a:rPr>
                <a:t>Asia </a:t>
              </a:r>
              <a:r>
                <a:rPr lang="en-GB" altLang="en-US" sz="1400" dirty="0">
                  <a:solidFill>
                    <a:schemeClr val="tx1"/>
                  </a:solidFill>
                  <a:ea typeface="SimSun" panose="02010600030101010101" pitchFamily="2" charset="-122"/>
                  <a:cs typeface="Arial" panose="020B0604020202020204" pitchFamily="34" charset="0"/>
                </a:rPr>
                <a:t>and America</a:t>
              </a:r>
            </a:p>
          </p:txBody>
        </p:sp>
        <p:cxnSp>
          <p:nvCxnSpPr>
            <p:cNvPr id="38" name="Straight Arrow Connector 37"/>
            <p:cNvCxnSpPr/>
            <p:nvPr/>
          </p:nvCxnSpPr>
          <p:spPr>
            <a:xfrm>
              <a:off x="1246185" y="6090846"/>
              <a:ext cx="47625" cy="830369"/>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1943100" y="4694280"/>
            <a:ext cx="1571624" cy="1225550"/>
            <a:chOff x="396054" y="4867275"/>
            <a:chExt cx="1571624" cy="1225550"/>
          </a:xfrm>
        </p:grpSpPr>
        <p:cxnSp>
          <p:nvCxnSpPr>
            <p:cNvPr id="41" name="Straight Arrow Connector 40"/>
            <p:cNvCxnSpPr/>
            <p:nvPr/>
          </p:nvCxnSpPr>
          <p:spPr>
            <a:xfrm flipH="1" flipV="1">
              <a:off x="396054" y="4867275"/>
              <a:ext cx="388172" cy="485776"/>
            </a:xfrm>
            <a:prstGeom prst="straightConnector1">
              <a:avLst/>
            </a:prstGeom>
            <a:ln w="76200">
              <a:solidFill>
                <a:srgbClr val="FDCF81"/>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504823" y="5200650"/>
              <a:ext cx="1462855" cy="892175"/>
            </a:xfrm>
            <a:prstGeom prst="rect">
              <a:avLst/>
            </a:prstGeom>
            <a:solidFill>
              <a:srgbClr val="FDCF81"/>
            </a:solidFill>
            <a:ln>
              <a:solidFill>
                <a:srgbClr val="FDC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a:solidFill>
                    <a:schemeClr val="tx1"/>
                  </a:solidFill>
                  <a:ea typeface="SimSun" panose="02010600030101010101" pitchFamily="2" charset="-122"/>
                  <a:cs typeface="Arial" panose="020B0604020202020204" pitchFamily="34" charset="0"/>
                </a:rPr>
                <a:t>Primrose </a:t>
              </a:r>
              <a:r>
                <a:rPr lang="en-GB" altLang="en-US" sz="1400" dirty="0" smtClean="0">
                  <a:solidFill>
                    <a:schemeClr val="tx1"/>
                  </a:solidFill>
                  <a:ea typeface="SimSun" panose="02010600030101010101" pitchFamily="2" charset="-122"/>
                  <a:cs typeface="Arial" panose="020B0604020202020204" pitchFamily="34" charset="0"/>
                </a:rPr>
                <a:t>native </a:t>
              </a:r>
              <a:r>
                <a:rPr lang="en-GB" altLang="en-US" sz="1400" dirty="0">
                  <a:solidFill>
                    <a:schemeClr val="tx1"/>
                  </a:solidFill>
                  <a:ea typeface="SimSun" panose="02010600030101010101" pitchFamily="2" charset="-122"/>
                  <a:cs typeface="Arial" panose="020B0604020202020204" pitchFamily="34" charset="0"/>
                </a:rPr>
                <a:t>to the United Kingdom</a:t>
              </a:r>
            </a:p>
          </p:txBody>
        </p:sp>
      </p:grpSp>
      <p:grpSp>
        <p:nvGrpSpPr>
          <p:cNvPr id="43" name="Group 42"/>
          <p:cNvGrpSpPr/>
          <p:nvPr/>
        </p:nvGrpSpPr>
        <p:grpSpPr>
          <a:xfrm>
            <a:off x="2342383" y="2154595"/>
            <a:ext cx="1463675" cy="1444414"/>
            <a:chOff x="504823" y="5200650"/>
            <a:chExt cx="1463675" cy="1444414"/>
          </a:xfrm>
          <a:solidFill>
            <a:srgbClr val="CB9D83"/>
          </a:solidFill>
        </p:grpSpPr>
        <p:sp>
          <p:nvSpPr>
            <p:cNvPr id="44" name="Rectangle 43"/>
            <p:cNvSpPr/>
            <p:nvPr/>
          </p:nvSpPr>
          <p:spPr>
            <a:xfrm>
              <a:off x="504823" y="5200650"/>
              <a:ext cx="1463675" cy="892175"/>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a:solidFill>
                    <a:schemeClr val="tx1"/>
                  </a:solidFill>
                  <a:ea typeface="SimSun" panose="02010600030101010101" pitchFamily="2" charset="-122"/>
                  <a:cs typeface="Arial" panose="020B0604020202020204" pitchFamily="34" charset="0"/>
                </a:rPr>
                <a:t>Wisteria</a:t>
              </a:r>
              <a:r>
                <a:rPr lang="en-GB" altLang="en-US" sz="1400" dirty="0">
                  <a:solidFill>
                    <a:schemeClr val="tx1"/>
                  </a:solidFill>
                  <a:ea typeface="SimSun" panose="02010600030101010101" pitchFamily="2" charset="-122"/>
                  <a:cs typeface="Arial" panose="020B0604020202020204" pitchFamily="34" charset="0"/>
                </a:rPr>
                <a:t> </a:t>
              </a:r>
            </a:p>
            <a:p>
              <a:pPr>
                <a:spcBef>
                  <a:spcPct val="0"/>
                </a:spcBef>
              </a:pPr>
              <a:r>
                <a:rPr lang="en-GB" altLang="en-US" sz="1400" dirty="0" smtClean="0">
                  <a:solidFill>
                    <a:schemeClr val="tx1"/>
                  </a:solidFill>
                  <a:ea typeface="SimSun" panose="02010600030101010101" pitchFamily="2" charset="-122"/>
                  <a:cs typeface="Arial" panose="020B0604020202020204" pitchFamily="34" charset="0"/>
                </a:rPr>
                <a:t>China</a:t>
              </a:r>
              <a:r>
                <a:rPr lang="en-GB" altLang="en-US" sz="1400" dirty="0">
                  <a:solidFill>
                    <a:schemeClr val="tx1"/>
                  </a:solidFill>
                  <a:ea typeface="SimSun" panose="02010600030101010101" pitchFamily="2" charset="-122"/>
                  <a:cs typeface="Arial" panose="020B0604020202020204" pitchFamily="34" charset="0"/>
                </a:rPr>
                <a:t>, Korea, Japan, and North America</a:t>
              </a:r>
            </a:p>
          </p:txBody>
        </p:sp>
        <p:cxnSp>
          <p:nvCxnSpPr>
            <p:cNvPr id="45" name="Straight Arrow Connector 44"/>
            <p:cNvCxnSpPr/>
            <p:nvPr/>
          </p:nvCxnSpPr>
          <p:spPr>
            <a:xfrm flipH="1">
              <a:off x="1123127" y="6090846"/>
              <a:ext cx="123058" cy="554218"/>
            </a:xfrm>
            <a:prstGeom prst="straightConnector1">
              <a:avLst/>
            </a:prstGeom>
            <a:grpFill/>
            <a:ln w="76200">
              <a:solidFill>
                <a:srgbClr val="F19A9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3603625" y="4551405"/>
            <a:ext cx="1082675" cy="1368425"/>
            <a:chOff x="504823" y="4724400"/>
            <a:chExt cx="1082675" cy="1368425"/>
          </a:xfrm>
          <a:solidFill>
            <a:srgbClr val="A9C058"/>
          </a:solidFill>
        </p:grpSpPr>
        <p:cxnSp>
          <p:nvCxnSpPr>
            <p:cNvPr id="47" name="Straight Arrow Connector 46"/>
            <p:cNvCxnSpPr/>
            <p:nvPr/>
          </p:nvCxnSpPr>
          <p:spPr>
            <a:xfrm flipH="1" flipV="1">
              <a:off x="621148" y="4724400"/>
              <a:ext cx="163078" cy="628651"/>
            </a:xfrm>
            <a:prstGeom prst="straightConnector1">
              <a:avLst/>
            </a:prstGeom>
            <a:grpFill/>
            <a:ln w="76200">
              <a:solidFill>
                <a:srgbClr val="F19A93"/>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504823" y="5200650"/>
              <a:ext cx="1082675" cy="892175"/>
            </a:xfrm>
            <a:prstGeom prst="rect">
              <a:avLst/>
            </a:prstGeom>
            <a:solidFill>
              <a:srgbClr val="F19A93"/>
            </a:solidFill>
            <a:ln>
              <a:solidFill>
                <a:srgbClr val="F19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a:solidFill>
                    <a:schemeClr val="tx1"/>
                  </a:solidFill>
                  <a:ea typeface="SimSun" panose="02010600030101010101" pitchFamily="2" charset="-122"/>
                  <a:cs typeface="Arial" panose="020B0604020202020204" pitchFamily="34" charset="0"/>
                </a:rPr>
                <a:t>Lavender </a:t>
              </a:r>
              <a:r>
                <a:rPr lang="en-GB" altLang="en-US" sz="1400" dirty="0" smtClean="0">
                  <a:solidFill>
                    <a:schemeClr val="tx1"/>
                  </a:solidFill>
                  <a:ea typeface="SimSun" panose="02010600030101010101" pitchFamily="2" charset="-122"/>
                  <a:cs typeface="Arial" panose="020B0604020202020204" pitchFamily="34" charset="0"/>
                </a:rPr>
                <a:t>Southern </a:t>
              </a:r>
              <a:r>
                <a:rPr lang="en-GB" altLang="en-US" sz="1400" dirty="0">
                  <a:solidFill>
                    <a:schemeClr val="tx1"/>
                  </a:solidFill>
                  <a:ea typeface="SimSun" panose="02010600030101010101" pitchFamily="2" charset="-122"/>
                  <a:cs typeface="Arial" panose="020B0604020202020204" pitchFamily="34" charset="0"/>
                </a:rPr>
                <a:t>Europe and Africa</a:t>
              </a:r>
            </a:p>
          </p:txBody>
        </p:sp>
      </p:grpSp>
      <p:grpSp>
        <p:nvGrpSpPr>
          <p:cNvPr id="49" name="Group 48"/>
          <p:cNvGrpSpPr/>
          <p:nvPr/>
        </p:nvGrpSpPr>
        <p:grpSpPr>
          <a:xfrm>
            <a:off x="3922767" y="2154595"/>
            <a:ext cx="1333555" cy="1444414"/>
            <a:chOff x="504823" y="5200650"/>
            <a:chExt cx="1333555" cy="1444414"/>
          </a:xfrm>
          <a:solidFill>
            <a:srgbClr val="B3B681"/>
          </a:solidFill>
        </p:grpSpPr>
        <p:sp>
          <p:nvSpPr>
            <p:cNvPr id="50" name="Rectangle 49"/>
            <p:cNvSpPr/>
            <p:nvPr/>
          </p:nvSpPr>
          <p:spPr>
            <a:xfrm>
              <a:off x="504823" y="5200650"/>
              <a:ext cx="1333555" cy="892175"/>
            </a:xfrm>
            <a:prstGeom prst="rect">
              <a:avLst/>
            </a:prstGeom>
            <a:solidFill>
              <a:srgbClr val="FDCF81"/>
            </a:solidFill>
            <a:ln>
              <a:solidFill>
                <a:srgbClr val="FDC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a:solidFill>
                    <a:schemeClr val="tx1"/>
                  </a:solidFill>
                  <a:ea typeface="SimSun" panose="02010600030101010101" pitchFamily="2" charset="-122"/>
                  <a:cs typeface="Arial" panose="020B0604020202020204" pitchFamily="34" charset="0"/>
                </a:rPr>
                <a:t>Honeysuckle</a:t>
              </a:r>
              <a:r>
                <a:rPr lang="en-GB" altLang="en-US" sz="1400" dirty="0">
                  <a:solidFill>
                    <a:schemeClr val="tx1"/>
                  </a:solidFill>
                  <a:ea typeface="SimSun" panose="02010600030101010101" pitchFamily="2" charset="-122"/>
                  <a:cs typeface="Arial" panose="020B0604020202020204" pitchFamily="34" charset="0"/>
                </a:rPr>
                <a:t> </a:t>
              </a:r>
              <a:r>
                <a:rPr lang="en-GB" altLang="en-US" sz="1400" dirty="0" smtClean="0">
                  <a:solidFill>
                    <a:schemeClr val="tx1"/>
                  </a:solidFill>
                  <a:ea typeface="SimSun" panose="02010600030101010101" pitchFamily="2" charset="-122"/>
                  <a:cs typeface="Arial" panose="020B0604020202020204" pitchFamily="34" charset="0"/>
                </a:rPr>
                <a:t> </a:t>
              </a:r>
              <a:r>
                <a:rPr lang="en-GB" altLang="en-US" sz="1400" dirty="0">
                  <a:solidFill>
                    <a:schemeClr val="tx1"/>
                  </a:solidFill>
                  <a:ea typeface="SimSun" panose="02010600030101010101" pitchFamily="2" charset="-122"/>
                  <a:cs typeface="Arial" panose="020B0604020202020204" pitchFamily="34" charset="0"/>
                </a:rPr>
                <a:t>native to the United Kingdom</a:t>
              </a:r>
            </a:p>
          </p:txBody>
        </p:sp>
        <p:cxnSp>
          <p:nvCxnSpPr>
            <p:cNvPr id="51" name="Straight Arrow Connector 50"/>
            <p:cNvCxnSpPr/>
            <p:nvPr/>
          </p:nvCxnSpPr>
          <p:spPr>
            <a:xfrm>
              <a:off x="1417581" y="6029748"/>
              <a:ext cx="129408" cy="615316"/>
            </a:xfrm>
            <a:prstGeom prst="straightConnector1">
              <a:avLst/>
            </a:prstGeom>
            <a:grpFill/>
            <a:ln w="76200">
              <a:solidFill>
                <a:srgbClr val="FDCF8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4682358" y="4284705"/>
            <a:ext cx="1051692" cy="1635125"/>
            <a:chOff x="407930" y="4457700"/>
            <a:chExt cx="1051692" cy="1635125"/>
          </a:xfrm>
          <a:solidFill>
            <a:srgbClr val="CB9D83"/>
          </a:solidFill>
        </p:grpSpPr>
        <p:cxnSp>
          <p:nvCxnSpPr>
            <p:cNvPr id="53" name="Straight Arrow Connector 52"/>
            <p:cNvCxnSpPr/>
            <p:nvPr/>
          </p:nvCxnSpPr>
          <p:spPr>
            <a:xfrm flipH="1" flipV="1">
              <a:off x="407930" y="4457700"/>
              <a:ext cx="376296" cy="895352"/>
            </a:xfrm>
            <a:prstGeom prst="straightConnector1">
              <a:avLst/>
            </a:prstGeom>
            <a:grpFill/>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504823" y="5200650"/>
              <a:ext cx="954799" cy="89217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a:solidFill>
                    <a:schemeClr val="tx1"/>
                  </a:solidFill>
                  <a:ea typeface="SimSun" panose="02010600030101010101" pitchFamily="2" charset="-122"/>
                  <a:cs typeface="Arial" panose="020B0604020202020204" pitchFamily="34" charset="0"/>
                </a:rPr>
                <a:t>Lily </a:t>
              </a:r>
              <a:endParaRPr lang="en-GB" altLang="en-US" sz="1400" b="1" dirty="0" smtClean="0">
                <a:solidFill>
                  <a:schemeClr val="tx1"/>
                </a:solidFill>
                <a:ea typeface="SimSun" panose="02010600030101010101" pitchFamily="2" charset="-122"/>
                <a:cs typeface="Arial" panose="020B0604020202020204" pitchFamily="34" charset="0"/>
              </a:endParaRPr>
            </a:p>
            <a:p>
              <a:pPr>
                <a:spcBef>
                  <a:spcPct val="0"/>
                </a:spcBef>
              </a:pPr>
              <a:r>
                <a:rPr lang="en-GB" altLang="en-US" sz="1400" dirty="0" smtClean="0">
                  <a:solidFill>
                    <a:schemeClr val="tx1"/>
                  </a:solidFill>
                  <a:ea typeface="SimSun" panose="02010600030101010101" pitchFamily="2" charset="-122"/>
                  <a:cs typeface="Arial" panose="020B0604020202020204" pitchFamily="34" charset="0"/>
                </a:rPr>
                <a:t>Asia </a:t>
              </a:r>
              <a:r>
                <a:rPr lang="en-GB" altLang="en-US" sz="1400" dirty="0">
                  <a:solidFill>
                    <a:schemeClr val="tx1"/>
                  </a:solidFill>
                  <a:ea typeface="SimSun" panose="02010600030101010101" pitchFamily="2" charset="-122"/>
                  <a:cs typeface="Arial" panose="020B0604020202020204" pitchFamily="34" charset="0"/>
                </a:rPr>
                <a:t>and North America</a:t>
              </a:r>
            </a:p>
          </p:txBody>
        </p:sp>
      </p:grpSp>
      <p:grpSp>
        <p:nvGrpSpPr>
          <p:cNvPr id="55" name="Group 54"/>
          <p:cNvGrpSpPr/>
          <p:nvPr/>
        </p:nvGrpSpPr>
        <p:grpSpPr>
          <a:xfrm>
            <a:off x="5369144" y="2154595"/>
            <a:ext cx="1333555" cy="1398572"/>
            <a:chOff x="504823" y="5200650"/>
            <a:chExt cx="1333555" cy="1398572"/>
          </a:xfrm>
          <a:solidFill>
            <a:srgbClr val="A9C058"/>
          </a:solidFill>
        </p:grpSpPr>
        <p:sp>
          <p:nvSpPr>
            <p:cNvPr id="56" name="Rectangle 55"/>
            <p:cNvSpPr/>
            <p:nvPr/>
          </p:nvSpPr>
          <p:spPr>
            <a:xfrm>
              <a:off x="504823" y="5200650"/>
              <a:ext cx="1333555" cy="892175"/>
            </a:xfrm>
            <a:prstGeom prst="rect">
              <a:avLst/>
            </a:prstGeom>
            <a:solidFill>
              <a:srgbClr val="B9D26D"/>
            </a:solidFill>
            <a:ln>
              <a:solidFill>
                <a:srgbClr val="B9D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a:solidFill>
                    <a:schemeClr val="tx1"/>
                  </a:solidFill>
                  <a:ea typeface="SimSun" panose="02010600030101010101" pitchFamily="2" charset="-122"/>
                  <a:cs typeface="Arial" panose="020B0604020202020204" pitchFamily="34" charset="0"/>
                </a:rPr>
                <a:t>Hollyhocks </a:t>
              </a:r>
              <a:r>
                <a:rPr lang="en-GB" altLang="en-US" sz="1400" b="1" dirty="0" smtClean="0">
                  <a:solidFill>
                    <a:schemeClr val="tx1"/>
                  </a:solidFill>
                  <a:ea typeface="SimSun" panose="02010600030101010101" pitchFamily="2" charset="-122"/>
                  <a:cs typeface="Arial" panose="020B0604020202020204" pitchFamily="34" charset="0"/>
                </a:rPr>
                <a:t> </a:t>
              </a:r>
              <a:r>
                <a:rPr lang="en-GB" altLang="en-US" sz="1400" dirty="0">
                  <a:solidFill>
                    <a:schemeClr val="tx1"/>
                  </a:solidFill>
                  <a:ea typeface="SimSun" panose="02010600030101010101" pitchFamily="2" charset="-122"/>
                  <a:cs typeface="Arial" panose="020B0604020202020204" pitchFamily="34" charset="0"/>
                </a:rPr>
                <a:t>Asia</a:t>
              </a:r>
              <a:endParaRPr lang="en-GB" altLang="en-US" sz="1400" b="1" dirty="0">
                <a:solidFill>
                  <a:schemeClr val="tx1"/>
                </a:solidFill>
                <a:ea typeface="SimSun" panose="02010600030101010101" pitchFamily="2" charset="-122"/>
                <a:cs typeface="Arial" panose="020B0604020202020204" pitchFamily="34" charset="0"/>
              </a:endParaRPr>
            </a:p>
          </p:txBody>
        </p:sp>
        <p:cxnSp>
          <p:nvCxnSpPr>
            <p:cNvPr id="57" name="Straight Arrow Connector 56"/>
            <p:cNvCxnSpPr/>
            <p:nvPr/>
          </p:nvCxnSpPr>
          <p:spPr>
            <a:xfrm>
              <a:off x="1417581" y="6029748"/>
              <a:ext cx="263414" cy="569474"/>
            </a:xfrm>
            <a:prstGeom prst="straightConnector1">
              <a:avLst/>
            </a:prstGeom>
            <a:grpFill/>
            <a:ln w="76200">
              <a:solidFill>
                <a:srgbClr val="B9D26D"/>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5271706" y="4389480"/>
            <a:ext cx="1516444" cy="1530350"/>
            <a:chOff x="-56822" y="4562475"/>
            <a:chExt cx="1516444" cy="1530350"/>
          </a:xfrm>
          <a:solidFill>
            <a:srgbClr val="B3B681"/>
          </a:solidFill>
        </p:grpSpPr>
        <p:cxnSp>
          <p:nvCxnSpPr>
            <p:cNvPr id="59" name="Straight Arrow Connector 58"/>
            <p:cNvCxnSpPr/>
            <p:nvPr/>
          </p:nvCxnSpPr>
          <p:spPr>
            <a:xfrm flipH="1" flipV="1">
              <a:off x="-56822" y="4562475"/>
              <a:ext cx="841048" cy="790577"/>
            </a:xfrm>
            <a:prstGeom prst="straightConnector1">
              <a:avLst/>
            </a:prstGeom>
            <a:grpFill/>
            <a:ln w="76200">
              <a:solidFill>
                <a:srgbClr val="B9D26D"/>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504823" y="5200650"/>
              <a:ext cx="954799" cy="892175"/>
            </a:xfrm>
            <a:prstGeom prst="rect">
              <a:avLst/>
            </a:prstGeom>
            <a:solidFill>
              <a:srgbClr val="B9D26D"/>
            </a:solidFill>
            <a:ln>
              <a:solidFill>
                <a:srgbClr val="B9D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err="1">
                  <a:solidFill>
                    <a:schemeClr val="tx1"/>
                  </a:solidFill>
                  <a:ea typeface="SimSun" panose="02010600030101010101" pitchFamily="2" charset="-122"/>
                  <a:cs typeface="Arial" panose="020B0604020202020204" pitchFamily="34" charset="0"/>
                </a:rPr>
                <a:t>Lupin</a:t>
              </a:r>
              <a:r>
                <a:rPr lang="en-GB" altLang="en-US" sz="1400" dirty="0">
                  <a:solidFill>
                    <a:schemeClr val="tx1"/>
                  </a:solidFill>
                  <a:ea typeface="SimSun" panose="02010600030101010101" pitchFamily="2" charset="-122"/>
                  <a:cs typeface="Arial" panose="020B0604020202020204" pitchFamily="34" charset="0"/>
                </a:rPr>
                <a:t> </a:t>
              </a:r>
              <a:r>
                <a:rPr lang="en-GB" altLang="en-US" sz="1400" dirty="0" smtClean="0">
                  <a:solidFill>
                    <a:schemeClr val="tx1"/>
                  </a:solidFill>
                  <a:ea typeface="SimSun" panose="02010600030101010101" pitchFamily="2" charset="-122"/>
                  <a:cs typeface="Arial" panose="020B0604020202020204" pitchFamily="34" charset="0"/>
                </a:rPr>
                <a:t>North </a:t>
              </a:r>
              <a:r>
                <a:rPr lang="en-GB" altLang="en-US" sz="1400" dirty="0">
                  <a:solidFill>
                    <a:schemeClr val="tx1"/>
                  </a:solidFill>
                  <a:ea typeface="SimSun" panose="02010600030101010101" pitchFamily="2" charset="-122"/>
                  <a:cs typeface="Arial" panose="020B0604020202020204" pitchFamily="34" charset="0"/>
                </a:rPr>
                <a:t>America</a:t>
              </a:r>
            </a:p>
          </p:txBody>
        </p:sp>
      </p:grpSp>
      <p:grpSp>
        <p:nvGrpSpPr>
          <p:cNvPr id="61" name="Group 60"/>
          <p:cNvGrpSpPr/>
          <p:nvPr/>
        </p:nvGrpSpPr>
        <p:grpSpPr>
          <a:xfrm>
            <a:off x="6969809" y="4059565"/>
            <a:ext cx="1145491" cy="1861682"/>
            <a:chOff x="504823" y="4231143"/>
            <a:chExt cx="1145491" cy="1861682"/>
          </a:xfrm>
          <a:solidFill>
            <a:srgbClr val="A9C058"/>
          </a:solidFill>
        </p:grpSpPr>
        <p:cxnSp>
          <p:nvCxnSpPr>
            <p:cNvPr id="62" name="Straight Arrow Connector 61"/>
            <p:cNvCxnSpPr/>
            <p:nvPr/>
          </p:nvCxnSpPr>
          <p:spPr>
            <a:xfrm flipV="1">
              <a:off x="1197289" y="4231143"/>
              <a:ext cx="138700" cy="1178914"/>
            </a:xfrm>
            <a:prstGeom prst="straightConnector1">
              <a:avLst/>
            </a:prstGeom>
            <a:grpFill/>
            <a:ln w="76200">
              <a:solidFill>
                <a:srgbClr val="F19A93"/>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504823" y="5200650"/>
              <a:ext cx="1145491" cy="892175"/>
            </a:xfrm>
            <a:prstGeom prst="rect">
              <a:avLst/>
            </a:prstGeom>
            <a:solidFill>
              <a:srgbClr val="F19A93"/>
            </a:solidFill>
            <a:ln>
              <a:solidFill>
                <a:srgbClr val="F19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err="1">
                  <a:solidFill>
                    <a:schemeClr val="tx1"/>
                  </a:solidFill>
                  <a:ea typeface="SimSun" panose="02010600030101010101" pitchFamily="2" charset="-122"/>
                  <a:cs typeface="Arial" panose="020B0604020202020204" pitchFamily="34" charset="0"/>
                </a:rPr>
                <a:t>Buddleja</a:t>
              </a:r>
              <a:r>
                <a:rPr lang="en-GB" altLang="en-US" sz="1400" dirty="0">
                  <a:solidFill>
                    <a:schemeClr val="tx1"/>
                  </a:solidFill>
                  <a:ea typeface="SimSun" panose="02010600030101010101" pitchFamily="2" charset="-122"/>
                  <a:cs typeface="Arial" panose="020B0604020202020204" pitchFamily="34" charset="0"/>
                </a:rPr>
                <a:t> </a:t>
              </a:r>
              <a:r>
                <a:rPr lang="en-GB" altLang="en-US" sz="1400" dirty="0" smtClean="0">
                  <a:solidFill>
                    <a:schemeClr val="tx1"/>
                  </a:solidFill>
                  <a:ea typeface="SimSun" panose="02010600030101010101" pitchFamily="2" charset="-122"/>
                  <a:cs typeface="Arial" panose="020B0604020202020204" pitchFamily="34" charset="0"/>
                </a:rPr>
                <a:t>America </a:t>
              </a:r>
              <a:r>
                <a:rPr lang="en-GB" altLang="en-US" sz="1400" dirty="0">
                  <a:solidFill>
                    <a:schemeClr val="tx1"/>
                  </a:solidFill>
                  <a:ea typeface="SimSun" panose="02010600030101010101" pitchFamily="2" charset="-122"/>
                  <a:cs typeface="Arial" panose="020B0604020202020204" pitchFamily="34" charset="0"/>
                </a:rPr>
                <a:t>and Asia</a:t>
              </a:r>
            </a:p>
          </p:txBody>
        </p:sp>
      </p:grpSp>
    </p:spTree>
    <p:extLst>
      <p:ext uri="{BB962C8B-B14F-4D97-AF65-F5344CB8AC3E}">
        <p14:creationId xmlns:p14="http://schemas.microsoft.com/office/powerpoint/2010/main" val="47899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up)">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down)">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up)">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down)">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up)">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down)">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down)">
                                      <p:cBhvr>
                                        <p:cTn id="5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t>Native and Non-Native</a:t>
            </a:r>
            <a:endParaRPr lang="en-GB" sz="3600" dirty="0"/>
          </a:p>
        </p:txBody>
      </p:sp>
      <p:grpSp>
        <p:nvGrpSpPr>
          <p:cNvPr id="108" name="Group 107"/>
          <p:cNvGrpSpPr/>
          <p:nvPr/>
        </p:nvGrpSpPr>
        <p:grpSpPr>
          <a:xfrm>
            <a:off x="872096" y="1203344"/>
            <a:ext cx="7399808" cy="584775"/>
            <a:chOff x="2005094" y="1318574"/>
            <a:chExt cx="7399808" cy="584775"/>
          </a:xfrm>
        </p:grpSpPr>
        <p:sp>
          <p:nvSpPr>
            <p:cNvPr id="109" name="Rectangle 108"/>
            <p:cNvSpPr/>
            <p:nvPr/>
          </p:nvSpPr>
          <p:spPr>
            <a:xfrm>
              <a:off x="2235753" y="1412913"/>
              <a:ext cx="7169149" cy="39609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spot the countries that the different plants came from?</a:t>
              </a:r>
            </a:p>
          </p:txBody>
        </p:sp>
        <p:grpSp>
          <p:nvGrpSpPr>
            <p:cNvPr id="110" name="Group 109"/>
            <p:cNvGrpSpPr/>
            <p:nvPr/>
          </p:nvGrpSpPr>
          <p:grpSpPr>
            <a:xfrm>
              <a:off x="2005094" y="1318574"/>
              <a:ext cx="461319" cy="584775"/>
              <a:chOff x="776277" y="1256016"/>
              <a:chExt cx="461319" cy="584775"/>
            </a:xfrm>
          </p:grpSpPr>
          <p:sp>
            <p:nvSpPr>
              <p:cNvPr id="111" name="Oval 110"/>
              <p:cNvSpPr/>
              <p:nvPr/>
            </p:nvSpPr>
            <p:spPr>
              <a:xfrm>
                <a:off x="776277" y="132697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p:cNvSpPr/>
              <p:nvPr/>
            </p:nvSpPr>
            <p:spPr>
              <a:xfrm rot="20825919">
                <a:off x="817165" y="125601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5554" b="10256"/>
          <a:stretch/>
        </p:blipFill>
        <p:spPr>
          <a:xfrm>
            <a:off x="755650" y="1832519"/>
            <a:ext cx="7632700" cy="4260305"/>
          </a:xfrm>
          <a:prstGeom prst="rect">
            <a:avLst/>
          </a:prstGeom>
        </p:spPr>
      </p:pic>
      <p:grpSp>
        <p:nvGrpSpPr>
          <p:cNvPr id="54" name="Group 53"/>
          <p:cNvGrpSpPr/>
          <p:nvPr/>
        </p:nvGrpSpPr>
        <p:grpSpPr>
          <a:xfrm>
            <a:off x="2669059" y="2174677"/>
            <a:ext cx="3377469" cy="1254323"/>
            <a:chOff x="-49772" y="5356777"/>
            <a:chExt cx="3377469" cy="1254323"/>
          </a:xfrm>
        </p:grpSpPr>
        <p:cxnSp>
          <p:nvCxnSpPr>
            <p:cNvPr id="56" name="Straight Arrow Connector 55"/>
            <p:cNvCxnSpPr/>
            <p:nvPr/>
          </p:nvCxnSpPr>
          <p:spPr>
            <a:xfrm flipH="1">
              <a:off x="-49772" y="5982523"/>
              <a:ext cx="1464060" cy="628577"/>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1574926" y="5983986"/>
              <a:ext cx="1752771" cy="62711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843088" y="5356777"/>
              <a:ext cx="1463675" cy="89217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smtClean="0">
                  <a:solidFill>
                    <a:schemeClr val="tx1"/>
                  </a:solidFill>
                  <a:ea typeface="SimSun" panose="02010600030101010101" pitchFamily="2" charset="-122"/>
                  <a:cs typeface="Arial" panose="020B0604020202020204" pitchFamily="34" charset="0"/>
                </a:rPr>
                <a:t>Rhododendron</a:t>
              </a:r>
            </a:p>
            <a:p>
              <a:pPr>
                <a:spcBef>
                  <a:spcPct val="0"/>
                </a:spcBef>
              </a:pPr>
              <a:r>
                <a:rPr lang="en-GB" altLang="en-US" sz="1400" dirty="0" smtClean="0">
                  <a:solidFill>
                    <a:schemeClr val="tx1"/>
                  </a:solidFill>
                  <a:ea typeface="SimSun" panose="02010600030101010101" pitchFamily="2" charset="-122"/>
                  <a:cs typeface="Arial" panose="020B0604020202020204" pitchFamily="34" charset="0"/>
                </a:rPr>
                <a:t>Asia </a:t>
              </a:r>
              <a:r>
                <a:rPr lang="en-GB" altLang="en-US" sz="1400" dirty="0">
                  <a:solidFill>
                    <a:schemeClr val="tx1"/>
                  </a:solidFill>
                  <a:ea typeface="SimSun" panose="02010600030101010101" pitchFamily="2" charset="-122"/>
                  <a:cs typeface="Arial" panose="020B0604020202020204" pitchFamily="34" charset="0"/>
                </a:rPr>
                <a:t>and America</a:t>
              </a:r>
            </a:p>
          </p:txBody>
        </p:sp>
      </p:grpSp>
      <p:grpSp>
        <p:nvGrpSpPr>
          <p:cNvPr id="61" name="Group 60"/>
          <p:cNvGrpSpPr/>
          <p:nvPr/>
        </p:nvGrpSpPr>
        <p:grpSpPr>
          <a:xfrm>
            <a:off x="2552693" y="2363104"/>
            <a:ext cx="4801719" cy="1219340"/>
            <a:chOff x="210" y="5200650"/>
            <a:chExt cx="4801719" cy="1219340"/>
          </a:xfrm>
          <a:solidFill>
            <a:srgbClr val="CB9D83"/>
          </a:solidFill>
        </p:grpSpPr>
        <p:cxnSp>
          <p:nvCxnSpPr>
            <p:cNvPr id="63" name="Straight Arrow Connector 62"/>
            <p:cNvCxnSpPr/>
            <p:nvPr/>
          </p:nvCxnSpPr>
          <p:spPr>
            <a:xfrm flipH="1">
              <a:off x="210" y="5952257"/>
              <a:ext cx="848396" cy="328995"/>
            </a:xfrm>
            <a:prstGeom prst="straightConnector1">
              <a:avLst/>
            </a:prstGeom>
            <a:grpFill/>
            <a:ln w="76200">
              <a:solidFill>
                <a:srgbClr val="F19A93"/>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1547151" y="5921264"/>
              <a:ext cx="2944287" cy="359988"/>
            </a:xfrm>
            <a:prstGeom prst="straightConnector1">
              <a:avLst/>
            </a:prstGeom>
            <a:grpFill/>
            <a:ln w="76200">
              <a:solidFill>
                <a:srgbClr val="F19A93"/>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1565868" y="5765971"/>
              <a:ext cx="3236061" cy="392158"/>
            </a:xfrm>
            <a:prstGeom prst="straightConnector1">
              <a:avLst/>
            </a:prstGeom>
            <a:grpFill/>
            <a:ln w="76200">
              <a:solidFill>
                <a:srgbClr val="F19A93"/>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1236660" y="5986568"/>
              <a:ext cx="2658235" cy="433422"/>
            </a:xfrm>
            <a:prstGeom prst="straightConnector1">
              <a:avLst/>
            </a:prstGeom>
            <a:grpFill/>
            <a:ln w="76200">
              <a:solidFill>
                <a:srgbClr val="F19A93"/>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504823" y="5200650"/>
              <a:ext cx="1463675" cy="892175"/>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a:solidFill>
                    <a:schemeClr val="tx1"/>
                  </a:solidFill>
                  <a:ea typeface="SimSun" panose="02010600030101010101" pitchFamily="2" charset="-122"/>
                  <a:cs typeface="Arial" panose="020B0604020202020204" pitchFamily="34" charset="0"/>
                </a:rPr>
                <a:t>Wisteria</a:t>
              </a:r>
              <a:r>
                <a:rPr lang="en-GB" altLang="en-US" sz="1400" dirty="0">
                  <a:solidFill>
                    <a:schemeClr val="tx1"/>
                  </a:solidFill>
                  <a:ea typeface="SimSun" panose="02010600030101010101" pitchFamily="2" charset="-122"/>
                  <a:cs typeface="Arial" panose="020B0604020202020204" pitchFamily="34" charset="0"/>
                </a:rPr>
                <a:t> </a:t>
              </a:r>
            </a:p>
            <a:p>
              <a:pPr>
                <a:spcBef>
                  <a:spcPct val="0"/>
                </a:spcBef>
              </a:pPr>
              <a:r>
                <a:rPr lang="en-GB" altLang="en-US" sz="1400" dirty="0" smtClean="0">
                  <a:solidFill>
                    <a:schemeClr val="tx1"/>
                  </a:solidFill>
                  <a:ea typeface="SimSun" panose="02010600030101010101" pitchFamily="2" charset="-122"/>
                  <a:cs typeface="Arial" panose="020B0604020202020204" pitchFamily="34" charset="0"/>
                </a:rPr>
                <a:t>China</a:t>
              </a:r>
              <a:r>
                <a:rPr lang="en-GB" altLang="en-US" sz="1400" dirty="0">
                  <a:solidFill>
                    <a:schemeClr val="tx1"/>
                  </a:solidFill>
                  <a:ea typeface="SimSun" panose="02010600030101010101" pitchFamily="2" charset="-122"/>
                  <a:cs typeface="Arial" panose="020B0604020202020204" pitchFamily="34" charset="0"/>
                </a:rPr>
                <a:t>, Korea, Japan, and North America</a:t>
              </a:r>
            </a:p>
          </p:txBody>
        </p:sp>
      </p:grpSp>
      <p:grpSp>
        <p:nvGrpSpPr>
          <p:cNvPr id="116" name="Group 115"/>
          <p:cNvGrpSpPr/>
          <p:nvPr/>
        </p:nvGrpSpPr>
        <p:grpSpPr>
          <a:xfrm>
            <a:off x="2642835" y="2053099"/>
            <a:ext cx="1767547" cy="1013753"/>
            <a:chOff x="504823" y="5200650"/>
            <a:chExt cx="1767547" cy="1013753"/>
          </a:xfrm>
          <a:solidFill>
            <a:srgbClr val="B3B681"/>
          </a:solidFill>
        </p:grpSpPr>
        <p:sp>
          <p:nvSpPr>
            <p:cNvPr id="117" name="Rectangle 116"/>
            <p:cNvSpPr/>
            <p:nvPr/>
          </p:nvSpPr>
          <p:spPr>
            <a:xfrm>
              <a:off x="504823" y="5200650"/>
              <a:ext cx="1333555" cy="892175"/>
            </a:xfrm>
            <a:prstGeom prst="rect">
              <a:avLst/>
            </a:prstGeom>
            <a:solidFill>
              <a:srgbClr val="FDCF81"/>
            </a:solidFill>
            <a:ln>
              <a:solidFill>
                <a:srgbClr val="FDC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a:solidFill>
                    <a:schemeClr val="tx1"/>
                  </a:solidFill>
                  <a:ea typeface="SimSun" panose="02010600030101010101" pitchFamily="2" charset="-122"/>
                  <a:cs typeface="Arial" panose="020B0604020202020204" pitchFamily="34" charset="0"/>
                </a:rPr>
                <a:t>Honeysuckle</a:t>
              </a:r>
              <a:r>
                <a:rPr lang="en-GB" altLang="en-US" sz="1400" dirty="0">
                  <a:solidFill>
                    <a:schemeClr val="tx1"/>
                  </a:solidFill>
                  <a:ea typeface="SimSun" panose="02010600030101010101" pitchFamily="2" charset="-122"/>
                  <a:cs typeface="Arial" panose="020B0604020202020204" pitchFamily="34" charset="0"/>
                </a:rPr>
                <a:t> </a:t>
              </a:r>
              <a:r>
                <a:rPr lang="en-GB" altLang="en-US" sz="1400" dirty="0" smtClean="0">
                  <a:solidFill>
                    <a:schemeClr val="tx1"/>
                  </a:solidFill>
                  <a:ea typeface="SimSun" panose="02010600030101010101" pitchFamily="2" charset="-122"/>
                  <a:cs typeface="Arial" panose="020B0604020202020204" pitchFamily="34" charset="0"/>
                </a:rPr>
                <a:t> </a:t>
              </a:r>
              <a:r>
                <a:rPr lang="en-GB" altLang="en-US" sz="1400" dirty="0">
                  <a:solidFill>
                    <a:schemeClr val="tx1"/>
                  </a:solidFill>
                  <a:ea typeface="SimSun" panose="02010600030101010101" pitchFamily="2" charset="-122"/>
                  <a:cs typeface="Arial" panose="020B0604020202020204" pitchFamily="34" charset="0"/>
                </a:rPr>
                <a:t>native to the United Kingdom</a:t>
              </a:r>
            </a:p>
          </p:txBody>
        </p:sp>
        <p:cxnSp>
          <p:nvCxnSpPr>
            <p:cNvPr id="118" name="Straight Arrow Connector 117"/>
            <p:cNvCxnSpPr/>
            <p:nvPr/>
          </p:nvCxnSpPr>
          <p:spPr>
            <a:xfrm>
              <a:off x="1417581" y="6029748"/>
              <a:ext cx="854789" cy="184655"/>
            </a:xfrm>
            <a:prstGeom prst="straightConnector1">
              <a:avLst/>
            </a:prstGeom>
            <a:grpFill/>
            <a:ln w="76200">
              <a:solidFill>
                <a:srgbClr val="FDCF8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5069603" y="3198472"/>
            <a:ext cx="1333555" cy="1832051"/>
            <a:chOff x="504823" y="4260774"/>
            <a:chExt cx="1333555" cy="1832051"/>
          </a:xfrm>
          <a:solidFill>
            <a:srgbClr val="A9C058"/>
          </a:solidFill>
        </p:grpSpPr>
        <p:cxnSp>
          <p:nvCxnSpPr>
            <p:cNvPr id="121" name="Straight Arrow Connector 120"/>
            <p:cNvCxnSpPr/>
            <p:nvPr/>
          </p:nvCxnSpPr>
          <p:spPr>
            <a:xfrm flipV="1">
              <a:off x="1417581" y="4260774"/>
              <a:ext cx="179542" cy="1768974"/>
            </a:xfrm>
            <a:prstGeom prst="straightConnector1">
              <a:avLst/>
            </a:prstGeom>
            <a:grpFill/>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504823" y="5200650"/>
              <a:ext cx="1333555" cy="892175"/>
            </a:xfrm>
            <a:prstGeom prst="rect">
              <a:avLst/>
            </a:prstGeom>
            <a:solidFill>
              <a:srgbClr val="B9D26D"/>
            </a:solidFill>
            <a:ln>
              <a:solidFill>
                <a:srgbClr val="B9D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a:solidFill>
                    <a:schemeClr val="tx1"/>
                  </a:solidFill>
                  <a:ea typeface="SimSun" panose="02010600030101010101" pitchFamily="2" charset="-122"/>
                  <a:cs typeface="Arial" panose="020B0604020202020204" pitchFamily="34" charset="0"/>
                </a:rPr>
                <a:t>Hollyhocks </a:t>
              </a:r>
              <a:r>
                <a:rPr lang="en-GB" altLang="en-US" sz="1400" b="1" dirty="0" smtClean="0">
                  <a:solidFill>
                    <a:schemeClr val="tx1"/>
                  </a:solidFill>
                  <a:ea typeface="SimSun" panose="02010600030101010101" pitchFamily="2" charset="-122"/>
                  <a:cs typeface="Arial" panose="020B0604020202020204" pitchFamily="34" charset="0"/>
                </a:rPr>
                <a:t> </a:t>
              </a:r>
              <a:r>
                <a:rPr lang="en-GB" altLang="en-US" sz="1400" dirty="0">
                  <a:solidFill>
                    <a:schemeClr val="tx1"/>
                  </a:solidFill>
                  <a:ea typeface="SimSun" panose="02010600030101010101" pitchFamily="2" charset="-122"/>
                  <a:cs typeface="Arial" panose="020B0604020202020204" pitchFamily="34" charset="0"/>
                </a:rPr>
                <a:t>Asia</a:t>
              </a:r>
              <a:endParaRPr lang="en-GB" altLang="en-US" sz="1400" b="1" dirty="0">
                <a:solidFill>
                  <a:schemeClr val="tx1"/>
                </a:solidFill>
                <a:ea typeface="SimSun" panose="02010600030101010101" pitchFamily="2" charset="-122"/>
                <a:cs typeface="Arial" panose="020B0604020202020204" pitchFamily="34" charset="0"/>
              </a:endParaRPr>
            </a:p>
          </p:txBody>
        </p:sp>
      </p:grpSp>
      <p:grpSp>
        <p:nvGrpSpPr>
          <p:cNvPr id="122" name="Group 121"/>
          <p:cNvGrpSpPr/>
          <p:nvPr/>
        </p:nvGrpSpPr>
        <p:grpSpPr>
          <a:xfrm>
            <a:off x="4508292" y="3416394"/>
            <a:ext cx="1190626" cy="1805312"/>
            <a:chOff x="504824" y="4287513"/>
            <a:chExt cx="1190626" cy="1805312"/>
          </a:xfrm>
        </p:grpSpPr>
        <p:sp>
          <p:nvSpPr>
            <p:cNvPr id="123" name="Rectangle 122"/>
            <p:cNvSpPr/>
            <p:nvPr/>
          </p:nvSpPr>
          <p:spPr>
            <a:xfrm>
              <a:off x="504824" y="5200650"/>
              <a:ext cx="1190626" cy="892175"/>
            </a:xfrm>
            <a:prstGeom prst="rect">
              <a:avLst/>
            </a:prstGeom>
            <a:solidFill>
              <a:srgbClr val="B9D26D"/>
            </a:solidFill>
            <a:ln>
              <a:solidFill>
                <a:srgbClr val="B9D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a:solidFill>
                    <a:schemeClr val="tx1"/>
                  </a:solidFill>
                  <a:ea typeface="SimSun" panose="02010600030101010101" pitchFamily="2" charset="-122"/>
                  <a:cs typeface="Arial" panose="020B0604020202020204" pitchFamily="34" charset="0"/>
                </a:rPr>
                <a:t>Sweet </a:t>
              </a:r>
              <a:r>
                <a:rPr lang="en-GB" altLang="en-US" sz="1400" b="1" dirty="0" smtClean="0">
                  <a:solidFill>
                    <a:schemeClr val="tx1"/>
                  </a:solidFill>
                  <a:ea typeface="SimSun" panose="02010600030101010101" pitchFamily="2" charset="-122"/>
                  <a:cs typeface="Arial" panose="020B0604020202020204" pitchFamily="34" charset="0"/>
                </a:rPr>
                <a:t>Peas </a:t>
              </a:r>
              <a:r>
                <a:rPr lang="en-GB" altLang="en-US" sz="1400" dirty="0">
                  <a:solidFill>
                    <a:schemeClr val="tx1"/>
                  </a:solidFill>
                  <a:ea typeface="SimSun" panose="02010600030101010101" pitchFamily="2" charset="-122"/>
                  <a:cs typeface="Arial" panose="020B0604020202020204" pitchFamily="34" charset="0"/>
                </a:rPr>
                <a:t>Italy and Greece</a:t>
              </a:r>
            </a:p>
          </p:txBody>
        </p:sp>
        <p:cxnSp>
          <p:nvCxnSpPr>
            <p:cNvPr id="124" name="Straight Arrow Connector 123"/>
            <p:cNvCxnSpPr/>
            <p:nvPr/>
          </p:nvCxnSpPr>
          <p:spPr>
            <a:xfrm flipH="1" flipV="1">
              <a:off x="716015" y="4314825"/>
              <a:ext cx="169810" cy="88582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flipV="1">
              <a:off x="890181" y="4287513"/>
              <a:ext cx="169810" cy="88582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360410" y="3055532"/>
            <a:ext cx="1571624" cy="1225550"/>
            <a:chOff x="396054" y="4867275"/>
            <a:chExt cx="1571624" cy="1225550"/>
          </a:xfrm>
        </p:grpSpPr>
        <p:cxnSp>
          <p:nvCxnSpPr>
            <p:cNvPr id="127" name="Straight Arrow Connector 126"/>
            <p:cNvCxnSpPr/>
            <p:nvPr/>
          </p:nvCxnSpPr>
          <p:spPr>
            <a:xfrm flipH="1" flipV="1">
              <a:off x="396054" y="4867275"/>
              <a:ext cx="388172" cy="485776"/>
            </a:xfrm>
            <a:prstGeom prst="straightConnector1">
              <a:avLst/>
            </a:prstGeom>
            <a:ln w="76200">
              <a:solidFill>
                <a:srgbClr val="FDCF81"/>
              </a:solidFill>
              <a:tailEnd type="triangle"/>
            </a:ln>
          </p:spPr>
          <p:style>
            <a:lnRef idx="1">
              <a:schemeClr val="accent1"/>
            </a:lnRef>
            <a:fillRef idx="0">
              <a:schemeClr val="accent1"/>
            </a:fillRef>
            <a:effectRef idx="0">
              <a:schemeClr val="accent1"/>
            </a:effectRef>
            <a:fontRef idx="minor">
              <a:schemeClr val="tx1"/>
            </a:fontRef>
          </p:style>
        </p:cxnSp>
        <p:sp>
          <p:nvSpPr>
            <p:cNvPr id="128" name="Rectangle 127"/>
            <p:cNvSpPr/>
            <p:nvPr/>
          </p:nvSpPr>
          <p:spPr>
            <a:xfrm>
              <a:off x="504823" y="5200650"/>
              <a:ext cx="1462855" cy="892175"/>
            </a:xfrm>
            <a:prstGeom prst="rect">
              <a:avLst/>
            </a:prstGeom>
            <a:solidFill>
              <a:srgbClr val="FDCF81"/>
            </a:solidFill>
            <a:ln>
              <a:solidFill>
                <a:srgbClr val="FDC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a:solidFill>
                    <a:schemeClr val="tx1"/>
                  </a:solidFill>
                  <a:ea typeface="SimSun" panose="02010600030101010101" pitchFamily="2" charset="-122"/>
                  <a:cs typeface="Arial" panose="020B0604020202020204" pitchFamily="34" charset="0"/>
                </a:rPr>
                <a:t>Primrose </a:t>
              </a:r>
              <a:r>
                <a:rPr lang="en-GB" altLang="en-US" sz="1400" dirty="0" smtClean="0">
                  <a:solidFill>
                    <a:schemeClr val="tx1"/>
                  </a:solidFill>
                  <a:ea typeface="SimSun" panose="02010600030101010101" pitchFamily="2" charset="-122"/>
                  <a:cs typeface="Arial" panose="020B0604020202020204" pitchFamily="34" charset="0"/>
                </a:rPr>
                <a:t>native </a:t>
              </a:r>
              <a:r>
                <a:rPr lang="en-GB" altLang="en-US" sz="1400" dirty="0">
                  <a:solidFill>
                    <a:schemeClr val="tx1"/>
                  </a:solidFill>
                  <a:ea typeface="SimSun" panose="02010600030101010101" pitchFamily="2" charset="-122"/>
                  <a:cs typeface="Arial" panose="020B0604020202020204" pitchFamily="34" charset="0"/>
                </a:rPr>
                <a:t>to the United Kingdom</a:t>
              </a:r>
            </a:p>
          </p:txBody>
        </p:sp>
      </p:grpSp>
      <p:grpSp>
        <p:nvGrpSpPr>
          <p:cNvPr id="129" name="Group 128"/>
          <p:cNvGrpSpPr/>
          <p:nvPr/>
        </p:nvGrpSpPr>
        <p:grpSpPr>
          <a:xfrm>
            <a:off x="4484256" y="3447122"/>
            <a:ext cx="1082675" cy="1368425"/>
            <a:chOff x="504823" y="4724400"/>
            <a:chExt cx="1082675" cy="1368425"/>
          </a:xfrm>
          <a:solidFill>
            <a:srgbClr val="A9C058"/>
          </a:solidFill>
        </p:grpSpPr>
        <p:cxnSp>
          <p:nvCxnSpPr>
            <p:cNvPr id="130" name="Straight Arrow Connector 129"/>
            <p:cNvCxnSpPr/>
            <p:nvPr/>
          </p:nvCxnSpPr>
          <p:spPr>
            <a:xfrm flipH="1" flipV="1">
              <a:off x="621148" y="4724400"/>
              <a:ext cx="163078" cy="628651"/>
            </a:xfrm>
            <a:prstGeom prst="straightConnector1">
              <a:avLst/>
            </a:prstGeom>
            <a:grpFill/>
            <a:ln w="76200">
              <a:solidFill>
                <a:srgbClr val="F19A93"/>
              </a:solidFill>
              <a:tailEnd type="triangle"/>
            </a:ln>
          </p:spPr>
          <p:style>
            <a:lnRef idx="1">
              <a:schemeClr val="accent1"/>
            </a:lnRef>
            <a:fillRef idx="0">
              <a:schemeClr val="accent1"/>
            </a:fillRef>
            <a:effectRef idx="0">
              <a:schemeClr val="accent1"/>
            </a:effectRef>
            <a:fontRef idx="minor">
              <a:schemeClr val="tx1"/>
            </a:fontRef>
          </p:style>
        </p:cxnSp>
        <p:sp>
          <p:nvSpPr>
            <p:cNvPr id="131" name="Rectangle 130"/>
            <p:cNvSpPr/>
            <p:nvPr/>
          </p:nvSpPr>
          <p:spPr>
            <a:xfrm>
              <a:off x="504823" y="5200650"/>
              <a:ext cx="1082675" cy="892175"/>
            </a:xfrm>
            <a:prstGeom prst="rect">
              <a:avLst/>
            </a:prstGeom>
            <a:solidFill>
              <a:srgbClr val="F19A93"/>
            </a:solidFill>
            <a:ln>
              <a:solidFill>
                <a:srgbClr val="F19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a:solidFill>
                    <a:schemeClr val="tx1"/>
                  </a:solidFill>
                  <a:ea typeface="SimSun" panose="02010600030101010101" pitchFamily="2" charset="-122"/>
                  <a:cs typeface="Arial" panose="020B0604020202020204" pitchFamily="34" charset="0"/>
                </a:rPr>
                <a:t>Lavender </a:t>
              </a:r>
              <a:r>
                <a:rPr lang="en-GB" altLang="en-US" sz="1400" dirty="0" smtClean="0">
                  <a:solidFill>
                    <a:schemeClr val="tx1"/>
                  </a:solidFill>
                  <a:ea typeface="SimSun" panose="02010600030101010101" pitchFamily="2" charset="-122"/>
                  <a:cs typeface="Arial" panose="020B0604020202020204" pitchFamily="34" charset="0"/>
                </a:rPr>
                <a:t>Southern </a:t>
              </a:r>
              <a:r>
                <a:rPr lang="en-GB" altLang="en-US" sz="1400" dirty="0">
                  <a:solidFill>
                    <a:schemeClr val="tx1"/>
                  </a:solidFill>
                  <a:ea typeface="SimSun" panose="02010600030101010101" pitchFamily="2" charset="-122"/>
                  <a:cs typeface="Arial" panose="020B0604020202020204" pitchFamily="34" charset="0"/>
                </a:rPr>
                <a:t>Europe and Africa</a:t>
              </a:r>
            </a:p>
          </p:txBody>
        </p:sp>
      </p:grpSp>
      <p:grpSp>
        <p:nvGrpSpPr>
          <p:cNvPr id="132" name="Group 131"/>
          <p:cNvGrpSpPr/>
          <p:nvPr/>
        </p:nvGrpSpPr>
        <p:grpSpPr>
          <a:xfrm>
            <a:off x="2616852" y="3490671"/>
            <a:ext cx="3767820" cy="892175"/>
            <a:chOff x="-536945" y="5200650"/>
            <a:chExt cx="3767820" cy="892175"/>
          </a:xfrm>
          <a:solidFill>
            <a:srgbClr val="CB9D83"/>
          </a:solidFill>
        </p:grpSpPr>
        <p:cxnSp>
          <p:nvCxnSpPr>
            <p:cNvPr id="133" name="Straight Arrow Connector 132"/>
            <p:cNvCxnSpPr/>
            <p:nvPr/>
          </p:nvCxnSpPr>
          <p:spPr>
            <a:xfrm flipH="1" flipV="1">
              <a:off x="-536945" y="5200650"/>
              <a:ext cx="1321171" cy="152402"/>
            </a:xfrm>
            <a:prstGeom prst="straightConnector1">
              <a:avLst/>
            </a:prstGeom>
            <a:grpFill/>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4" name="Rectangle 133"/>
            <p:cNvSpPr/>
            <p:nvPr/>
          </p:nvSpPr>
          <p:spPr>
            <a:xfrm>
              <a:off x="504823" y="5200650"/>
              <a:ext cx="954799" cy="89217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a:solidFill>
                    <a:schemeClr val="tx1"/>
                  </a:solidFill>
                  <a:ea typeface="SimSun" panose="02010600030101010101" pitchFamily="2" charset="-122"/>
                  <a:cs typeface="Arial" panose="020B0604020202020204" pitchFamily="34" charset="0"/>
                </a:rPr>
                <a:t>Lily </a:t>
              </a:r>
              <a:endParaRPr lang="en-GB" altLang="en-US" sz="1400" b="1" dirty="0" smtClean="0">
                <a:solidFill>
                  <a:schemeClr val="tx1"/>
                </a:solidFill>
                <a:ea typeface="SimSun" panose="02010600030101010101" pitchFamily="2" charset="-122"/>
                <a:cs typeface="Arial" panose="020B0604020202020204" pitchFamily="34" charset="0"/>
              </a:endParaRPr>
            </a:p>
            <a:p>
              <a:pPr>
                <a:spcBef>
                  <a:spcPct val="0"/>
                </a:spcBef>
              </a:pPr>
              <a:r>
                <a:rPr lang="en-GB" altLang="en-US" sz="1400" dirty="0" smtClean="0">
                  <a:solidFill>
                    <a:schemeClr val="tx1"/>
                  </a:solidFill>
                  <a:ea typeface="SimSun" panose="02010600030101010101" pitchFamily="2" charset="-122"/>
                  <a:cs typeface="Arial" panose="020B0604020202020204" pitchFamily="34" charset="0"/>
                </a:rPr>
                <a:t>Asia </a:t>
              </a:r>
              <a:r>
                <a:rPr lang="en-GB" altLang="en-US" sz="1400" dirty="0">
                  <a:solidFill>
                    <a:schemeClr val="tx1"/>
                  </a:solidFill>
                  <a:ea typeface="SimSun" panose="02010600030101010101" pitchFamily="2" charset="-122"/>
                  <a:cs typeface="Arial" panose="020B0604020202020204" pitchFamily="34" charset="0"/>
                </a:rPr>
                <a:t>and North America</a:t>
              </a:r>
            </a:p>
          </p:txBody>
        </p:sp>
        <p:cxnSp>
          <p:nvCxnSpPr>
            <p:cNvPr id="135" name="Straight Arrow Connector 134"/>
            <p:cNvCxnSpPr/>
            <p:nvPr/>
          </p:nvCxnSpPr>
          <p:spPr>
            <a:xfrm>
              <a:off x="1333139" y="5323919"/>
              <a:ext cx="1897736" cy="370061"/>
            </a:xfrm>
            <a:prstGeom prst="straightConnector1">
              <a:avLst/>
            </a:prstGeom>
            <a:grpFill/>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2745043" y="3540604"/>
            <a:ext cx="1516444" cy="1530350"/>
            <a:chOff x="-56822" y="4562475"/>
            <a:chExt cx="1516444" cy="1530350"/>
          </a:xfrm>
          <a:solidFill>
            <a:srgbClr val="B3B681"/>
          </a:solidFill>
        </p:grpSpPr>
        <p:cxnSp>
          <p:nvCxnSpPr>
            <p:cNvPr id="137" name="Straight Arrow Connector 136"/>
            <p:cNvCxnSpPr/>
            <p:nvPr/>
          </p:nvCxnSpPr>
          <p:spPr>
            <a:xfrm flipH="1" flipV="1">
              <a:off x="-56822" y="4562475"/>
              <a:ext cx="841048" cy="790577"/>
            </a:xfrm>
            <a:prstGeom prst="straightConnector1">
              <a:avLst/>
            </a:prstGeom>
            <a:grpFill/>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38" name="Rectangle 137"/>
            <p:cNvSpPr/>
            <p:nvPr/>
          </p:nvSpPr>
          <p:spPr>
            <a:xfrm>
              <a:off x="504823" y="5200650"/>
              <a:ext cx="954799" cy="892175"/>
            </a:xfrm>
            <a:prstGeom prst="rect">
              <a:avLst/>
            </a:prstGeom>
            <a:solidFill>
              <a:srgbClr val="B9D26D"/>
            </a:solidFill>
            <a:ln>
              <a:solidFill>
                <a:srgbClr val="B9D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err="1">
                  <a:solidFill>
                    <a:schemeClr val="tx1"/>
                  </a:solidFill>
                  <a:ea typeface="SimSun" panose="02010600030101010101" pitchFamily="2" charset="-122"/>
                  <a:cs typeface="Arial" panose="020B0604020202020204" pitchFamily="34" charset="0"/>
                </a:rPr>
                <a:t>Lupin</a:t>
              </a:r>
              <a:r>
                <a:rPr lang="en-GB" altLang="en-US" sz="1400" dirty="0">
                  <a:solidFill>
                    <a:schemeClr val="tx1"/>
                  </a:solidFill>
                  <a:ea typeface="SimSun" panose="02010600030101010101" pitchFamily="2" charset="-122"/>
                  <a:cs typeface="Arial" panose="020B0604020202020204" pitchFamily="34" charset="0"/>
                </a:rPr>
                <a:t> </a:t>
              </a:r>
              <a:r>
                <a:rPr lang="en-GB" altLang="en-US" sz="1400" dirty="0" smtClean="0">
                  <a:solidFill>
                    <a:schemeClr val="tx1"/>
                  </a:solidFill>
                  <a:ea typeface="SimSun" panose="02010600030101010101" pitchFamily="2" charset="-122"/>
                  <a:cs typeface="Arial" panose="020B0604020202020204" pitchFamily="34" charset="0"/>
                </a:rPr>
                <a:t>North </a:t>
              </a:r>
              <a:r>
                <a:rPr lang="en-GB" altLang="en-US" sz="1400" dirty="0">
                  <a:solidFill>
                    <a:schemeClr val="tx1"/>
                  </a:solidFill>
                  <a:ea typeface="SimSun" panose="02010600030101010101" pitchFamily="2" charset="-122"/>
                  <a:cs typeface="Arial" panose="020B0604020202020204" pitchFamily="34" charset="0"/>
                </a:rPr>
                <a:t>America</a:t>
              </a:r>
            </a:p>
          </p:txBody>
        </p:sp>
      </p:grpSp>
      <p:grpSp>
        <p:nvGrpSpPr>
          <p:cNvPr id="139" name="Group 138"/>
          <p:cNvGrpSpPr/>
          <p:nvPr/>
        </p:nvGrpSpPr>
        <p:grpSpPr>
          <a:xfrm>
            <a:off x="2829705" y="3540604"/>
            <a:ext cx="3517759" cy="1185820"/>
            <a:chOff x="-773667" y="4907005"/>
            <a:chExt cx="3517759" cy="1185820"/>
          </a:xfrm>
          <a:solidFill>
            <a:srgbClr val="A9C058"/>
          </a:solidFill>
        </p:grpSpPr>
        <p:cxnSp>
          <p:nvCxnSpPr>
            <p:cNvPr id="140" name="Straight Arrow Connector 139"/>
            <p:cNvCxnSpPr/>
            <p:nvPr/>
          </p:nvCxnSpPr>
          <p:spPr>
            <a:xfrm flipH="1" flipV="1">
              <a:off x="-773667" y="4907005"/>
              <a:ext cx="1970956" cy="503052"/>
            </a:xfrm>
            <a:prstGeom prst="straightConnector1">
              <a:avLst/>
            </a:prstGeom>
            <a:grpFill/>
            <a:ln w="76200">
              <a:solidFill>
                <a:srgbClr val="F19A93"/>
              </a:solidFill>
              <a:tailEnd type="triangle"/>
            </a:ln>
          </p:spPr>
          <p:style>
            <a:lnRef idx="1">
              <a:schemeClr val="accent1"/>
            </a:lnRef>
            <a:fillRef idx="0">
              <a:schemeClr val="accent1"/>
            </a:fillRef>
            <a:effectRef idx="0">
              <a:schemeClr val="accent1"/>
            </a:effectRef>
            <a:fontRef idx="minor">
              <a:schemeClr val="tx1"/>
            </a:fontRef>
          </p:style>
        </p:cxnSp>
        <p:sp>
          <p:nvSpPr>
            <p:cNvPr id="141" name="Rectangle 140"/>
            <p:cNvSpPr/>
            <p:nvPr/>
          </p:nvSpPr>
          <p:spPr>
            <a:xfrm>
              <a:off x="504823" y="5200650"/>
              <a:ext cx="1145491" cy="892175"/>
            </a:xfrm>
            <a:prstGeom prst="rect">
              <a:avLst/>
            </a:prstGeom>
            <a:solidFill>
              <a:srgbClr val="F19A93"/>
            </a:solidFill>
            <a:ln>
              <a:solidFill>
                <a:srgbClr val="F19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400" b="1" dirty="0" err="1">
                  <a:solidFill>
                    <a:schemeClr val="tx1"/>
                  </a:solidFill>
                  <a:ea typeface="SimSun" panose="02010600030101010101" pitchFamily="2" charset="-122"/>
                  <a:cs typeface="Arial" panose="020B0604020202020204" pitchFamily="34" charset="0"/>
                </a:rPr>
                <a:t>Buddleja</a:t>
              </a:r>
              <a:r>
                <a:rPr lang="en-GB" altLang="en-US" sz="1400" dirty="0">
                  <a:solidFill>
                    <a:schemeClr val="tx1"/>
                  </a:solidFill>
                  <a:ea typeface="SimSun" panose="02010600030101010101" pitchFamily="2" charset="-122"/>
                  <a:cs typeface="Arial" panose="020B0604020202020204" pitchFamily="34" charset="0"/>
                </a:rPr>
                <a:t> </a:t>
              </a:r>
              <a:r>
                <a:rPr lang="en-GB" altLang="en-US" sz="1400" dirty="0" smtClean="0">
                  <a:solidFill>
                    <a:schemeClr val="tx1"/>
                  </a:solidFill>
                  <a:ea typeface="SimSun" panose="02010600030101010101" pitchFamily="2" charset="-122"/>
                  <a:cs typeface="Arial" panose="020B0604020202020204" pitchFamily="34" charset="0"/>
                </a:rPr>
                <a:t>America </a:t>
              </a:r>
              <a:r>
                <a:rPr lang="en-GB" altLang="en-US" sz="1400" dirty="0">
                  <a:solidFill>
                    <a:schemeClr val="tx1"/>
                  </a:solidFill>
                  <a:ea typeface="SimSun" panose="02010600030101010101" pitchFamily="2" charset="-122"/>
                  <a:cs typeface="Arial" panose="020B0604020202020204" pitchFamily="34" charset="0"/>
                </a:rPr>
                <a:t>and Asia</a:t>
              </a:r>
            </a:p>
          </p:txBody>
        </p:sp>
        <p:cxnSp>
          <p:nvCxnSpPr>
            <p:cNvPr id="142" name="Straight Arrow Connector 141"/>
            <p:cNvCxnSpPr/>
            <p:nvPr/>
          </p:nvCxnSpPr>
          <p:spPr>
            <a:xfrm flipV="1">
              <a:off x="1439974" y="5118658"/>
              <a:ext cx="1304118" cy="211291"/>
            </a:xfrm>
            <a:prstGeom prst="straightConnector1">
              <a:avLst/>
            </a:prstGeom>
            <a:grpFill/>
            <a:ln w="76200">
              <a:solidFill>
                <a:srgbClr val="F19A9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620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4"/>
                                        </p:tgtEl>
                                      </p:cBhvr>
                                    </p:animEffect>
                                    <p:set>
                                      <p:cBhvr>
                                        <p:cTn id="12" dur="1" fill="hold">
                                          <p:stCondLst>
                                            <p:cond delay="499"/>
                                          </p:stCondLst>
                                        </p:cTn>
                                        <p:tgtEl>
                                          <p:spTgt spid="5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61"/>
                                        </p:tgtEl>
                                      </p:cBhvr>
                                    </p:animEffect>
                                    <p:set>
                                      <p:cBhvr>
                                        <p:cTn id="21" dur="1" fill="hold">
                                          <p:stCondLst>
                                            <p:cond delay="499"/>
                                          </p:stCondLst>
                                        </p:cTn>
                                        <p:tgtEl>
                                          <p:spTgt spid="61"/>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fade">
                                      <p:cBhvr>
                                        <p:cTn id="25" dur="500"/>
                                        <p:tgtEl>
                                          <p:spTgt spid="1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16"/>
                                        </p:tgtEl>
                                      </p:cBhvr>
                                    </p:animEffect>
                                    <p:set>
                                      <p:cBhvr>
                                        <p:cTn id="30" dur="1" fill="hold">
                                          <p:stCondLst>
                                            <p:cond delay="499"/>
                                          </p:stCondLst>
                                        </p:cTn>
                                        <p:tgtEl>
                                          <p:spTgt spid="116"/>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19"/>
                                        </p:tgtEl>
                                        <p:attrNameLst>
                                          <p:attrName>style.visibility</p:attrName>
                                        </p:attrNameLst>
                                      </p:cBhvr>
                                      <p:to>
                                        <p:strVal val="visible"/>
                                      </p:to>
                                    </p:set>
                                    <p:animEffect transition="in" filter="fade">
                                      <p:cBhvr>
                                        <p:cTn id="34" dur="500"/>
                                        <p:tgtEl>
                                          <p:spTgt spid="1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19"/>
                                        </p:tgtEl>
                                      </p:cBhvr>
                                    </p:animEffect>
                                    <p:set>
                                      <p:cBhvr>
                                        <p:cTn id="39" dur="1" fill="hold">
                                          <p:stCondLst>
                                            <p:cond delay="499"/>
                                          </p:stCondLst>
                                        </p:cTn>
                                        <p:tgtEl>
                                          <p:spTgt spid="119"/>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22"/>
                                        </p:tgtEl>
                                        <p:attrNameLst>
                                          <p:attrName>style.visibility</p:attrName>
                                        </p:attrNameLst>
                                      </p:cBhvr>
                                      <p:to>
                                        <p:strVal val="visible"/>
                                      </p:to>
                                    </p:set>
                                    <p:animEffect transition="in" filter="fade">
                                      <p:cBhvr>
                                        <p:cTn id="43" dur="500"/>
                                        <p:tgtEl>
                                          <p:spTgt spid="1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2"/>
                                        </p:tgtEl>
                                      </p:cBhvr>
                                    </p:animEffect>
                                    <p:set>
                                      <p:cBhvr>
                                        <p:cTn id="48" dur="1" fill="hold">
                                          <p:stCondLst>
                                            <p:cond delay="499"/>
                                          </p:stCondLst>
                                        </p:cTn>
                                        <p:tgtEl>
                                          <p:spTgt spid="122"/>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26"/>
                                        </p:tgtEl>
                                        <p:attrNameLst>
                                          <p:attrName>style.visibility</p:attrName>
                                        </p:attrNameLst>
                                      </p:cBhvr>
                                      <p:to>
                                        <p:strVal val="visible"/>
                                      </p:to>
                                    </p:set>
                                    <p:animEffect transition="in" filter="fade">
                                      <p:cBhvr>
                                        <p:cTn id="52" dur="500"/>
                                        <p:tgtEl>
                                          <p:spTgt spid="1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26"/>
                                        </p:tgtEl>
                                      </p:cBhvr>
                                    </p:animEffect>
                                    <p:set>
                                      <p:cBhvr>
                                        <p:cTn id="57" dur="1" fill="hold">
                                          <p:stCondLst>
                                            <p:cond delay="499"/>
                                          </p:stCondLst>
                                        </p:cTn>
                                        <p:tgtEl>
                                          <p:spTgt spid="126"/>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29"/>
                                        </p:tgtEl>
                                        <p:attrNameLst>
                                          <p:attrName>style.visibility</p:attrName>
                                        </p:attrNameLst>
                                      </p:cBhvr>
                                      <p:to>
                                        <p:strVal val="visible"/>
                                      </p:to>
                                    </p:set>
                                    <p:animEffect transition="in" filter="fade">
                                      <p:cBhvr>
                                        <p:cTn id="61" dur="500"/>
                                        <p:tgtEl>
                                          <p:spTgt spid="12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29"/>
                                        </p:tgtEl>
                                      </p:cBhvr>
                                    </p:animEffect>
                                    <p:set>
                                      <p:cBhvr>
                                        <p:cTn id="66" dur="1" fill="hold">
                                          <p:stCondLst>
                                            <p:cond delay="499"/>
                                          </p:stCondLst>
                                        </p:cTn>
                                        <p:tgtEl>
                                          <p:spTgt spid="129"/>
                                        </p:tgtEl>
                                        <p:attrNameLst>
                                          <p:attrName>style.visibility</p:attrName>
                                        </p:attrNameLst>
                                      </p:cBhvr>
                                      <p:to>
                                        <p:strVal val="hidden"/>
                                      </p:to>
                                    </p:se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132"/>
                                        </p:tgtEl>
                                        <p:attrNameLst>
                                          <p:attrName>style.visibility</p:attrName>
                                        </p:attrNameLst>
                                      </p:cBhvr>
                                      <p:to>
                                        <p:strVal val="visible"/>
                                      </p:to>
                                    </p:set>
                                    <p:animEffect transition="in" filter="fade">
                                      <p:cBhvr>
                                        <p:cTn id="70" dur="500"/>
                                        <p:tgtEl>
                                          <p:spTgt spid="13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32"/>
                                        </p:tgtEl>
                                      </p:cBhvr>
                                    </p:animEffect>
                                    <p:set>
                                      <p:cBhvr>
                                        <p:cTn id="75" dur="1" fill="hold">
                                          <p:stCondLst>
                                            <p:cond delay="499"/>
                                          </p:stCondLst>
                                        </p:cTn>
                                        <p:tgtEl>
                                          <p:spTgt spid="132"/>
                                        </p:tgtEl>
                                        <p:attrNameLst>
                                          <p:attrName>style.visibility</p:attrName>
                                        </p:attrNameLst>
                                      </p:cBhvr>
                                      <p:to>
                                        <p:strVal val="hidden"/>
                                      </p:to>
                                    </p:se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136"/>
                                        </p:tgtEl>
                                        <p:attrNameLst>
                                          <p:attrName>style.visibility</p:attrName>
                                        </p:attrNameLst>
                                      </p:cBhvr>
                                      <p:to>
                                        <p:strVal val="visible"/>
                                      </p:to>
                                    </p:set>
                                    <p:animEffect transition="in" filter="fade">
                                      <p:cBhvr>
                                        <p:cTn id="79" dur="500"/>
                                        <p:tgtEl>
                                          <p:spTgt spid="13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36"/>
                                        </p:tgtEl>
                                      </p:cBhvr>
                                    </p:animEffect>
                                    <p:set>
                                      <p:cBhvr>
                                        <p:cTn id="84" dur="1" fill="hold">
                                          <p:stCondLst>
                                            <p:cond delay="499"/>
                                          </p:stCondLst>
                                        </p:cTn>
                                        <p:tgtEl>
                                          <p:spTgt spid="136"/>
                                        </p:tgtEl>
                                        <p:attrNameLst>
                                          <p:attrName>style.visibility</p:attrName>
                                        </p:attrNameLst>
                                      </p:cBhvr>
                                      <p:to>
                                        <p:strVal val="hidden"/>
                                      </p:to>
                                    </p:set>
                                  </p:child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139"/>
                                        </p:tgtEl>
                                        <p:attrNameLst>
                                          <p:attrName>style.visibility</p:attrName>
                                        </p:attrNameLst>
                                      </p:cBhvr>
                                      <p:to>
                                        <p:strVal val="visible"/>
                                      </p:to>
                                    </p:set>
                                    <p:animEffect transition="in" filter="fade">
                                      <p:cBhvr>
                                        <p:cTn id="88" dur="500"/>
                                        <p:tgtEl>
                                          <p:spTgt spid="13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39"/>
                                        </p:tgtEl>
                                      </p:cBhvr>
                                    </p:animEffect>
                                    <p:set>
                                      <p:cBhvr>
                                        <p:cTn id="93" dur="1" fill="hold">
                                          <p:stCondLst>
                                            <p:cond delay="499"/>
                                          </p:stCondLst>
                                        </p:cTn>
                                        <p:tgtEl>
                                          <p:spTgt spid="1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43915" y="4601190"/>
            <a:ext cx="3534033" cy="889687"/>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Let's find out about some of these famous plant hunters!</a:t>
            </a:r>
          </a:p>
        </p:txBody>
      </p:sp>
      <p:sp>
        <p:nvSpPr>
          <p:cNvPr id="21" name="Title 20"/>
          <p:cNvSpPr>
            <a:spLocks noGrp="1"/>
          </p:cNvSpPr>
          <p:nvPr>
            <p:ph type="title"/>
          </p:nvPr>
        </p:nvSpPr>
        <p:spPr>
          <a:xfrm>
            <a:off x="457198" y="561319"/>
            <a:ext cx="8220075" cy="994306"/>
          </a:xfrm>
        </p:spPr>
        <p:txBody>
          <a:bodyPr/>
          <a:lstStyle/>
          <a:p>
            <a:r>
              <a:rPr lang="en-GB" sz="3600" dirty="0" smtClean="0"/>
              <a:t>The Plant Hunters</a:t>
            </a:r>
            <a:endParaRPr lang="en-GB" sz="3600" dirty="0"/>
          </a:p>
        </p:txBody>
      </p:sp>
      <p:grpSp>
        <p:nvGrpSpPr>
          <p:cNvPr id="108" name="Group 107"/>
          <p:cNvGrpSpPr/>
          <p:nvPr/>
        </p:nvGrpSpPr>
        <p:grpSpPr>
          <a:xfrm>
            <a:off x="872096" y="1522867"/>
            <a:ext cx="7399808" cy="613276"/>
            <a:chOff x="2005094" y="1412913"/>
            <a:chExt cx="7399808" cy="613276"/>
          </a:xfrm>
        </p:grpSpPr>
        <p:sp>
          <p:nvSpPr>
            <p:cNvPr id="109" name="Rectangle 108"/>
            <p:cNvSpPr/>
            <p:nvPr/>
          </p:nvSpPr>
          <p:spPr>
            <a:xfrm>
              <a:off x="2235753" y="1412913"/>
              <a:ext cx="7169149" cy="613276"/>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r>
                <a:rPr lang="en-GB" dirty="0">
                  <a:solidFill>
                    <a:schemeClr val="tx1"/>
                  </a:solidFill>
                </a:rPr>
                <a:t>How did the different species of plants get to the UK from these other countries?</a:t>
              </a:r>
            </a:p>
          </p:txBody>
        </p:sp>
        <p:grpSp>
          <p:nvGrpSpPr>
            <p:cNvPr id="110" name="Group 109"/>
            <p:cNvGrpSpPr/>
            <p:nvPr/>
          </p:nvGrpSpPr>
          <p:grpSpPr>
            <a:xfrm>
              <a:off x="2005094" y="1418024"/>
              <a:ext cx="461319" cy="584775"/>
              <a:chOff x="776277" y="1355466"/>
              <a:chExt cx="461319" cy="584775"/>
            </a:xfrm>
          </p:grpSpPr>
          <p:sp>
            <p:nvSpPr>
              <p:cNvPr id="111" name="Oval 110"/>
              <p:cNvSpPr/>
              <p:nvPr/>
            </p:nvSpPr>
            <p:spPr>
              <a:xfrm>
                <a:off x="776277" y="142642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p:cNvSpPr/>
              <p:nvPr/>
            </p:nvSpPr>
            <p:spPr>
              <a:xfrm rot="20825919">
                <a:off x="817165" y="135546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grpSp>
        <p:nvGrpSpPr>
          <p:cNvPr id="6" name="Group 5"/>
          <p:cNvGrpSpPr/>
          <p:nvPr/>
        </p:nvGrpSpPr>
        <p:grpSpPr>
          <a:xfrm>
            <a:off x="4283677" y="3633709"/>
            <a:ext cx="3988227" cy="2459115"/>
            <a:chOff x="2860760" y="2291989"/>
            <a:chExt cx="5741773" cy="354034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945" y="2291989"/>
              <a:ext cx="5313405" cy="354034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0760" y="2613541"/>
              <a:ext cx="5741773" cy="2142623"/>
            </a:xfrm>
            <a:prstGeom prst="rect">
              <a:avLst/>
            </a:prstGeom>
          </p:spPr>
        </p:pic>
      </p:grpSp>
      <p:sp>
        <p:nvSpPr>
          <p:cNvPr id="7" name="Rectangle 6"/>
          <p:cNvSpPr/>
          <p:nvPr/>
        </p:nvSpPr>
        <p:spPr>
          <a:xfrm>
            <a:off x="755650" y="2232808"/>
            <a:ext cx="7632700" cy="1200329"/>
          </a:xfrm>
          <a:prstGeom prst="rect">
            <a:avLst/>
          </a:prstGeom>
        </p:spPr>
        <p:txBody>
          <a:bodyPr wrap="square">
            <a:spAutoFit/>
          </a:bodyPr>
          <a:lstStyle/>
          <a:p>
            <a:pPr algn="ctr"/>
            <a:r>
              <a:rPr lang="en-GB" dirty="0"/>
              <a:t>Throughout history, men and women have travelled the world to find and bring back plants from far and distant places.</a:t>
            </a:r>
          </a:p>
          <a:p>
            <a:pPr algn="ctr"/>
            <a:r>
              <a:rPr lang="en-GB" dirty="0"/>
              <a:t>They faced many different challenges to find, transport and care for these plants in order to introduce them successfully to the UK.</a:t>
            </a:r>
          </a:p>
        </p:txBody>
      </p:sp>
    </p:spTree>
    <p:extLst>
      <p:ext uri="{BB962C8B-B14F-4D97-AF65-F5344CB8AC3E}">
        <p14:creationId xmlns:p14="http://schemas.microsoft.com/office/powerpoint/2010/main" val="35945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2681" y="1555626"/>
            <a:ext cx="7325669" cy="2266732"/>
          </a:xfrm>
          <a:prstGeom prst="rect">
            <a:avLst/>
          </a:prstGeom>
          <a:solidFill>
            <a:schemeClr val="bg1"/>
          </a:solidFill>
          <a:ln w="28575">
            <a:solidFill>
              <a:srgbClr val="FDC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561319"/>
            <a:ext cx="8220075" cy="994306"/>
          </a:xfrm>
        </p:spPr>
        <p:txBody>
          <a:bodyPr/>
          <a:lstStyle/>
          <a:p>
            <a:r>
              <a:rPr lang="en-GB" sz="3600" dirty="0" smtClean="0"/>
              <a:t>The Plant Hunters</a:t>
            </a:r>
            <a:endParaRPr lang="en-GB" sz="3600" dirty="0"/>
          </a:p>
        </p:txBody>
      </p:sp>
      <p:sp>
        <p:nvSpPr>
          <p:cNvPr id="7" name="Rectangle 6"/>
          <p:cNvSpPr/>
          <p:nvPr/>
        </p:nvSpPr>
        <p:spPr>
          <a:xfrm>
            <a:off x="2165095" y="1648348"/>
            <a:ext cx="6022718" cy="1354217"/>
          </a:xfrm>
          <a:prstGeom prst="rect">
            <a:avLst/>
          </a:prstGeom>
        </p:spPr>
        <p:txBody>
          <a:bodyPr wrap="square">
            <a:spAutoFit/>
          </a:bodyPr>
          <a:lstStyle/>
          <a:p>
            <a:r>
              <a:rPr lang="en-GB" b="1" dirty="0">
                <a:solidFill>
                  <a:srgbClr val="E84D15"/>
                </a:solidFill>
              </a:rPr>
              <a:t>Sir Joseph Banks 1743-1820</a:t>
            </a:r>
          </a:p>
          <a:p>
            <a:r>
              <a:rPr lang="en-GB" sz="1600" dirty="0"/>
              <a:t>Joseph Banks was an English scientist who studied plants. He became famous when he took part in Captain Cook's first voyage to Brazil, Tahiti, New Zealand and Australia. He was President of the Royal Society for 41 years, and advised </a:t>
            </a:r>
            <a:r>
              <a:rPr lang="en-GB" sz="1600" dirty="0" smtClean="0"/>
              <a:t>King</a:t>
            </a:r>
            <a:endParaRPr lang="en-GB" sz="1600" dirty="0"/>
          </a:p>
        </p:txBody>
      </p:sp>
      <p:sp>
        <p:nvSpPr>
          <p:cNvPr id="2" name="Oval 1"/>
          <p:cNvSpPr/>
          <p:nvPr/>
        </p:nvSpPr>
        <p:spPr>
          <a:xfrm>
            <a:off x="773758" y="1235675"/>
            <a:ext cx="1391337" cy="1672159"/>
          </a:xfrm>
          <a:prstGeom prst="ellipse">
            <a:avLst/>
          </a:prstGeom>
          <a:solidFill>
            <a:srgbClr val="E84D15"/>
          </a:solidFill>
          <a:ln w="28575">
            <a:solidFill>
              <a:srgbClr val="FDC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154004" y="2907834"/>
            <a:ext cx="7143022" cy="830997"/>
          </a:xfrm>
          <a:prstGeom prst="rect">
            <a:avLst/>
          </a:prstGeom>
        </p:spPr>
        <p:txBody>
          <a:bodyPr wrap="square">
            <a:spAutoFit/>
          </a:bodyPr>
          <a:lstStyle/>
          <a:p>
            <a:r>
              <a:rPr lang="en-GB" sz="1600" dirty="0"/>
              <a:t>George III on how to set up the Royal Gardens at Kew. He introduced the eucalyptus, acacia and the banksia, which was named after him. Altogether, around 80 species of plants are named after him in some way.</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6795" t="4460" r="-10297" b="5122"/>
          <a:stretch/>
        </p:blipFill>
        <p:spPr>
          <a:xfrm>
            <a:off x="773758" y="1235675"/>
            <a:ext cx="1391337" cy="1672158"/>
          </a:xfrm>
          <a:prstGeom prst="ellipse">
            <a:avLst/>
          </a:prstGeom>
        </p:spPr>
      </p:pic>
      <p:sp>
        <p:nvSpPr>
          <p:cNvPr id="17" name="Rectangle 16"/>
          <p:cNvSpPr/>
          <p:nvPr/>
        </p:nvSpPr>
        <p:spPr>
          <a:xfrm>
            <a:off x="755650" y="4020064"/>
            <a:ext cx="7125132" cy="2069025"/>
          </a:xfrm>
          <a:prstGeom prst="rect">
            <a:avLst/>
          </a:prstGeom>
          <a:solidFill>
            <a:schemeClr val="bg1"/>
          </a:solidFill>
          <a:ln w="28575">
            <a:solidFill>
              <a:srgbClr val="FDC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99069" y="4162215"/>
            <a:ext cx="6310184" cy="1846659"/>
          </a:xfrm>
          <a:prstGeom prst="rect">
            <a:avLst/>
          </a:prstGeom>
        </p:spPr>
        <p:txBody>
          <a:bodyPr wrap="square">
            <a:spAutoFit/>
          </a:bodyPr>
          <a:lstStyle/>
          <a:p>
            <a:r>
              <a:rPr lang="en-GB" b="1" dirty="0">
                <a:solidFill>
                  <a:srgbClr val="E84D15"/>
                </a:solidFill>
              </a:rPr>
              <a:t>David Douglas 1799-1834</a:t>
            </a:r>
          </a:p>
          <a:p>
            <a:r>
              <a:rPr lang="en-GB" sz="1600" dirty="0"/>
              <a:t>David Douglas was a Scottish botanist who worked at the Glasgow Botanical Gardens and the Royal Horticultural Society in London. He took part in three trips from England to North America. He introduced the Douglas fir in 1827, as well as several other pines, fir trees, the </a:t>
            </a:r>
            <a:r>
              <a:rPr lang="en-GB" sz="1600" dirty="0" err="1"/>
              <a:t>lupin</a:t>
            </a:r>
            <a:r>
              <a:rPr lang="en-GB" sz="1600" dirty="0"/>
              <a:t> and the flowering currant. Douglas died on an expedition to Hawaii while climbing a mountain called Mauna Kea.</a:t>
            </a:r>
          </a:p>
        </p:txBody>
      </p:sp>
      <p:sp>
        <p:nvSpPr>
          <p:cNvPr id="19" name="Oval 18"/>
          <p:cNvSpPr/>
          <p:nvPr/>
        </p:nvSpPr>
        <p:spPr>
          <a:xfrm>
            <a:off x="7018898" y="3936537"/>
            <a:ext cx="1391337" cy="1672159"/>
          </a:xfrm>
          <a:prstGeom prst="ellipse">
            <a:avLst/>
          </a:prstGeom>
          <a:solidFill>
            <a:srgbClr val="E84D15"/>
          </a:solidFill>
          <a:ln w="28575">
            <a:solidFill>
              <a:srgbClr val="FDC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895" r="1480" b="13436"/>
          <a:stretch/>
        </p:blipFill>
        <p:spPr>
          <a:xfrm>
            <a:off x="7018899" y="4012753"/>
            <a:ext cx="1369452" cy="1595943"/>
          </a:xfrm>
          <a:prstGeom prst="ellipse">
            <a:avLst/>
          </a:prstGeom>
        </p:spPr>
      </p:pic>
    </p:spTree>
    <p:extLst>
      <p:ext uri="{BB962C8B-B14F-4D97-AF65-F5344CB8AC3E}">
        <p14:creationId xmlns:p14="http://schemas.microsoft.com/office/powerpoint/2010/main" val="752813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0A3B8BFC-E9F1-4474-9F7B-AFB6884062FA}" vid="{9CC7331F-4C01-4F4C-8DFE-D4DCB177AE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343</TotalTime>
  <Words>1200</Words>
  <Application>Microsoft Office PowerPoint</Application>
  <PresentationFormat>On-screen Show (4:3)</PresentationFormat>
  <Paragraphs>115</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Twinkl</vt:lpstr>
      <vt:lpstr>Calibri</vt:lpstr>
      <vt:lpstr>Sassoon Infant Rg</vt:lpstr>
      <vt:lpstr>SimSun</vt:lpstr>
      <vt:lpstr>Twinkl SemiBold</vt:lpstr>
      <vt:lpstr>Office Theme</vt:lpstr>
      <vt:lpstr>PowerPoint Presentation</vt:lpstr>
      <vt:lpstr>PowerPoint Presentation</vt:lpstr>
      <vt:lpstr>Plant Hunt</vt:lpstr>
      <vt:lpstr>Plant Hunt</vt:lpstr>
      <vt:lpstr>Native and Non-Native</vt:lpstr>
      <vt:lpstr>Native and Non-Native</vt:lpstr>
      <vt:lpstr>Native and Non-Native</vt:lpstr>
      <vt:lpstr>The Plant Hunters</vt:lpstr>
      <vt:lpstr>The Plant Hunters</vt:lpstr>
      <vt:lpstr>The Plant Hunters</vt:lpstr>
      <vt:lpstr>Plant Hunters Activity</vt:lpstr>
      <vt:lpstr>Travelling Home</vt:lpstr>
      <vt:lpstr>Travelling Home</vt:lpstr>
      <vt:lpstr>What Did Joseph Banks Do?</vt:lpstr>
      <vt:lpstr>A New Discovery</vt:lpstr>
      <vt:lpstr>Present Your Discovery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Fay Thompson</cp:lastModifiedBy>
  <cp:revision>25</cp:revision>
  <dcterms:created xsi:type="dcterms:W3CDTF">2019-02-20T12:12:17Z</dcterms:created>
  <dcterms:modified xsi:type="dcterms:W3CDTF">2020-05-17T12:50:20Z</dcterms:modified>
</cp:coreProperties>
</file>