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3"/>
  </p:notesMasterIdLst>
  <p:handoutMasterIdLst>
    <p:handoutMasterId r:id="rId14"/>
  </p:handoutMasterIdLst>
  <p:sldIdLst>
    <p:sldId id="274" r:id="rId2"/>
    <p:sldId id="263" r:id="rId3"/>
    <p:sldId id="264" r:id="rId4"/>
    <p:sldId id="277" r:id="rId5"/>
    <p:sldId id="290" r:id="rId6"/>
    <p:sldId id="291" r:id="rId7"/>
    <p:sldId id="293" r:id="rId8"/>
    <p:sldId id="294" r:id="rId9"/>
    <p:sldId id="288" r:id="rId10"/>
    <p:sldId id="292" r:id="rId11"/>
    <p:sldId id="267" r:id="rId12"/>
  </p:sldIdLst>
  <p:sldSz cx="9144000" cy="6858000" type="screen4x3"/>
  <p:notesSz cx="6858000" cy="9144000"/>
  <p:embeddedFontLst>
    <p:embeddedFont>
      <p:font typeface="Twinkl" panose="020B0604020202020204" charset="0"/>
      <p:regular r:id="rId15"/>
      <p:bold r:id="rId16"/>
    </p:embeddedFont>
    <p:embeddedFont>
      <p:font typeface="Twinkl SemiBold" charset="0"/>
      <p:bold r:id="rId17"/>
    </p:embeddedFont>
    <p:embeddedFont>
      <p:font typeface="Sassoon Infant Rg" panose="02000503030000020003" charset="0"/>
      <p:regular r:id="rId18"/>
      <p:bold r:id="rId19"/>
    </p:embeddedFont>
    <p:embeddedFont>
      <p:font typeface="Calibri" panose="020F0502020204030204" pitchFamily="34"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63"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D26D"/>
    <a:srgbClr val="FDCF81"/>
    <a:srgbClr val="F19A93"/>
    <a:srgbClr val="E84D15"/>
    <a:srgbClr val="AFDEF8"/>
    <a:srgbClr val="2DB6BC"/>
    <a:srgbClr val="48CDD4"/>
    <a:srgbClr val="E9C501"/>
    <a:srgbClr val="FEE864"/>
    <a:srgbClr val="FFE0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73" d="100"/>
          <a:sy n="73" d="100"/>
        </p:scale>
        <p:origin x="1278" y="72"/>
      </p:cViewPr>
      <p:guideLst>
        <p:guide orient="horz" pos="2160"/>
        <p:guide pos="2880"/>
        <p:guide pos="363"/>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17/05/2020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17/05/2020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smtClean="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smtClean="0"/>
              <a:t>Click to edit Master text styles</a:t>
            </a:r>
          </a:p>
          <a:p>
            <a:pPr lvl="1"/>
            <a:r>
              <a:rPr lang="en-US" smtClean="0"/>
              <a:t>Second level</a:t>
            </a:r>
          </a:p>
          <a:p>
            <a:pPr lvl="2"/>
            <a:r>
              <a:rPr lang="en-US" smtClean="0"/>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Twinkl" pitchFamily="2"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872785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 id="2147483671" r:id="rId6"/>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882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Aim</a:t>
            </a:r>
          </a:p>
        </p:txBody>
      </p:sp>
      <p:sp>
        <p:nvSpPr>
          <p:cNvPr id="16" name="Content Placeholder 15"/>
          <p:cNvSpPr>
            <a:spLocks noGrp="1"/>
          </p:cNvSpPr>
          <p:nvPr>
            <p:ph idx="1"/>
          </p:nvPr>
        </p:nvSpPr>
        <p:spPr>
          <a:xfrm>
            <a:off x="628650" y="1127760"/>
            <a:ext cx="7584474" cy="1409700"/>
          </a:xfrm>
        </p:spPr>
        <p:txBody>
          <a:bodyPr>
            <a:normAutofit/>
          </a:bodyPr>
          <a:lstStyle/>
          <a:p>
            <a:r>
              <a:rPr lang="en-GB" dirty="0" smtClean="0"/>
              <a:t>To explain how Marie Curie’s work on x-rays helped us identify bones.</a:t>
            </a:r>
            <a:endParaRPr lang="en-GB" dirty="0">
              <a:latin typeface="Twinkl" pitchFamily="50" charset="0"/>
            </a:endParaRPr>
          </a:p>
        </p:txBody>
      </p:sp>
      <p:sp>
        <p:nvSpPr>
          <p:cNvPr id="20" name="Content Placeholder 15"/>
          <p:cNvSpPr txBox="1">
            <a:spLocks/>
          </p:cNvSpPr>
          <p:nvPr/>
        </p:nvSpPr>
        <p:spPr>
          <a:xfrm>
            <a:off x="628650" y="3466802"/>
            <a:ext cx="7886700" cy="2522105"/>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smtClean="0">
                <a:latin typeface="Twinkl" pitchFamily="50" charset="0"/>
              </a:rPr>
              <a:t>I can describe Marie Curie’s life and work.</a:t>
            </a:r>
          </a:p>
          <a:p>
            <a:r>
              <a:rPr lang="en-GB" dirty="0" smtClean="0">
                <a:latin typeface="Twinkl" pitchFamily="50" charset="0"/>
              </a:rPr>
              <a:t>I can explain how her scientific ideas about x-rays changed health and medicine.</a:t>
            </a:r>
          </a:p>
          <a:p>
            <a:r>
              <a:rPr lang="en-GB" dirty="0" smtClean="0">
                <a:latin typeface="Twinkl" pitchFamily="50" charset="0"/>
              </a:rPr>
              <a:t>I can identify the bones shown in x-rays, and explain the bones</a:t>
            </a:r>
            <a:r>
              <a:rPr lang="en-GB" smtClean="0">
                <a:latin typeface="Twinkl" pitchFamily="50" charset="0"/>
              </a:rPr>
              <a:t>’ functions.</a:t>
            </a:r>
            <a:endParaRPr lang="en-GB" dirty="0">
              <a:latin typeface="Twinkl" pitchFamily="50"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spTree>
    <p:extLst>
      <p:ext uri="{BB962C8B-B14F-4D97-AF65-F5344CB8AC3E}">
        <p14:creationId xmlns:p14="http://schemas.microsoft.com/office/powerpoint/2010/main" val="42896707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Aim</a:t>
            </a:r>
          </a:p>
        </p:txBody>
      </p:sp>
      <p:sp>
        <p:nvSpPr>
          <p:cNvPr id="16" name="Content Placeholder 15"/>
          <p:cNvSpPr>
            <a:spLocks noGrp="1"/>
          </p:cNvSpPr>
          <p:nvPr>
            <p:ph idx="1"/>
          </p:nvPr>
        </p:nvSpPr>
        <p:spPr/>
        <p:txBody>
          <a:bodyPr>
            <a:normAutofit/>
          </a:bodyPr>
          <a:lstStyle/>
          <a:p>
            <a:r>
              <a:rPr lang="en-GB" dirty="0" smtClean="0"/>
              <a:t>To explain how Marie Curie’s work on x-rays helped us identify bones.</a:t>
            </a:r>
            <a:endParaRPr lang="en-GB" dirty="0">
              <a:latin typeface="Twinkl" pitchFamily="50" charset="0"/>
            </a:endParaRPr>
          </a:p>
        </p:txBody>
      </p:sp>
      <p:sp>
        <p:nvSpPr>
          <p:cNvPr id="20" name="Content Placeholder 15"/>
          <p:cNvSpPr txBox="1">
            <a:spLocks/>
          </p:cNvSpPr>
          <p:nvPr/>
        </p:nvSpPr>
        <p:spPr>
          <a:xfrm>
            <a:off x="628650" y="3466802"/>
            <a:ext cx="7886700" cy="2522105"/>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smtClean="0">
                <a:latin typeface="Twinkl" pitchFamily="50" charset="0"/>
              </a:rPr>
              <a:t>I can describe Marie Curie’s life and work.</a:t>
            </a:r>
          </a:p>
          <a:p>
            <a:r>
              <a:rPr lang="en-GB" dirty="0" smtClean="0">
                <a:latin typeface="Twinkl" pitchFamily="50" charset="0"/>
              </a:rPr>
              <a:t>I can explain how her scientific ideas about x-rays changed health and medicine.</a:t>
            </a:r>
          </a:p>
          <a:p>
            <a:r>
              <a:rPr lang="en-GB" dirty="0" smtClean="0">
                <a:latin typeface="Twinkl" pitchFamily="50" charset="0"/>
              </a:rPr>
              <a:t>I can identify the bones shown in x-rays, and explain the bones’ functions.</a:t>
            </a:r>
            <a:endParaRPr lang="en-GB" dirty="0">
              <a:latin typeface="Twinkl" pitchFamily="50" charset="0"/>
            </a:endParaRPr>
          </a:p>
        </p:txBody>
      </p:sp>
    </p:spTree>
    <p:extLst>
      <p:ext uri="{BB962C8B-B14F-4D97-AF65-F5344CB8AC3E}">
        <p14:creationId xmlns:p14="http://schemas.microsoft.com/office/powerpoint/2010/main" val="447285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4659"/>
          <a:stretch/>
        </p:blipFill>
        <p:spPr>
          <a:xfrm>
            <a:off x="755650" y="2026507"/>
            <a:ext cx="7632700" cy="4066317"/>
          </a:xfrm>
          <a:prstGeom prst="rect">
            <a:avLst/>
          </a:prstGeom>
        </p:spPr>
      </p:pic>
      <p:sp>
        <p:nvSpPr>
          <p:cNvPr id="21" name="Title 20"/>
          <p:cNvSpPr>
            <a:spLocks noGrp="1"/>
          </p:cNvSpPr>
          <p:nvPr>
            <p:ph type="title"/>
          </p:nvPr>
        </p:nvSpPr>
        <p:spPr/>
        <p:txBody>
          <a:bodyPr/>
          <a:lstStyle/>
          <a:p>
            <a:r>
              <a:rPr lang="en-GB" sz="3600" dirty="0" smtClean="0"/>
              <a:t>Who Was Marie Curie?</a:t>
            </a:r>
            <a:endParaRPr lang="en-GB" sz="3600" dirty="0"/>
          </a:p>
        </p:txBody>
      </p:sp>
      <p:sp>
        <p:nvSpPr>
          <p:cNvPr id="5" name="Rectangle 4"/>
          <p:cNvSpPr/>
          <p:nvPr/>
        </p:nvSpPr>
        <p:spPr>
          <a:xfrm>
            <a:off x="1465219" y="1256604"/>
            <a:ext cx="6213561" cy="760959"/>
          </a:xfrm>
          <a:prstGeom prst="rect">
            <a:avLst/>
          </a:prstGeom>
        </p:spPr>
        <p:txBody>
          <a:bodyPr wrap="square" lIns="0" tIns="72000" rIns="0" bIns="72000">
            <a:spAutoFit/>
          </a:bodyPr>
          <a:lstStyle/>
          <a:p>
            <a:pPr algn="ctr"/>
            <a:r>
              <a:rPr lang="en-GB" sz="2000" dirty="0"/>
              <a:t>Marie Curie was a very famous scientist who worked on physics and chemistry.</a:t>
            </a:r>
          </a:p>
        </p:txBody>
      </p:sp>
      <p:sp>
        <p:nvSpPr>
          <p:cNvPr id="13" name="Rectangle 12"/>
          <p:cNvSpPr/>
          <p:nvPr/>
        </p:nvSpPr>
        <p:spPr>
          <a:xfrm>
            <a:off x="914400" y="2185766"/>
            <a:ext cx="3402227" cy="3712526"/>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She is best known for discovering two new elements (radium and polonium) and for developing the use of x-rays and radiation in medicine</a:t>
            </a:r>
            <a:r>
              <a:rPr lang="en-GB" dirty="0" smtClean="0">
                <a:solidFill>
                  <a:schemeClr val="tx1"/>
                </a:solidFill>
              </a:rPr>
              <a:t>.</a:t>
            </a:r>
          </a:p>
          <a:p>
            <a:pPr algn="ctr"/>
            <a:endParaRPr lang="en-GB" dirty="0">
              <a:solidFill>
                <a:schemeClr val="tx1"/>
              </a:solidFill>
            </a:endParaRPr>
          </a:p>
          <a:p>
            <a:pPr algn="ctr"/>
            <a:r>
              <a:rPr lang="en-GB" dirty="0">
                <a:solidFill>
                  <a:schemeClr val="tx1"/>
                </a:solidFill>
              </a:rPr>
              <a:t>Use the </a:t>
            </a:r>
            <a:r>
              <a:rPr lang="en-GB" b="1" dirty="0">
                <a:solidFill>
                  <a:srgbClr val="00B0F0"/>
                </a:solidFill>
              </a:rPr>
              <a:t>Marie Curie Fact Sheet </a:t>
            </a:r>
            <a:r>
              <a:rPr lang="en-GB" dirty="0">
                <a:solidFill>
                  <a:schemeClr val="tx1"/>
                </a:solidFill>
              </a:rPr>
              <a:t>to create your </a:t>
            </a:r>
            <a:r>
              <a:rPr lang="en-GB" b="1" dirty="0">
                <a:solidFill>
                  <a:srgbClr val="00B0F0"/>
                </a:solidFill>
              </a:rPr>
              <a:t>Marie Curie Flip Book Biography </a:t>
            </a:r>
            <a:r>
              <a:rPr lang="en-GB" dirty="0">
                <a:solidFill>
                  <a:schemeClr val="tx1"/>
                </a:solidFill>
              </a:rPr>
              <a:t>all about Marie's life and career and the discoveries she made.</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9344" y="2185766"/>
            <a:ext cx="3630656" cy="2566712"/>
          </a:xfrm>
          <a:prstGeom prst="rect">
            <a:avLst/>
          </a:prstGeom>
          <a:effectLst>
            <a:outerShdw blurRad="63500" sx="102000" sy="102000" algn="ctr" rotWithShape="0">
              <a:prstClr val="black">
                <a:alpha val="40000"/>
              </a:prstClr>
            </a:outerShdw>
          </a:effec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57258">
            <a:off x="5656184" y="2564436"/>
            <a:ext cx="2379016" cy="3365157"/>
          </a:xfrm>
          <a:prstGeom prst="rect">
            <a:avLst/>
          </a:prstGeom>
          <a:effectLst>
            <a:outerShdw blurRad="63500" sx="102000" sy="102000" algn="ctr" rotWithShape="0">
              <a:prstClr val="black">
                <a:alpha val="40000"/>
              </a:prstClr>
            </a:outerShdw>
          </a:effectLst>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9344" y="3621835"/>
            <a:ext cx="1834467" cy="2261286"/>
          </a:xfrm>
          <a:prstGeom prst="rect">
            <a:avLst/>
          </a:prstGeom>
        </p:spPr>
      </p:pic>
      <p:pic>
        <p:nvPicPr>
          <p:cNvPr id="18" name="Individual Work"/>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755651" y="1489903"/>
            <a:ext cx="7632699" cy="701003"/>
          </a:xfrm>
          <a:prstGeom prst="rect">
            <a:avLst/>
          </a:prstGeom>
          <a:solidFill>
            <a:srgbClr val="F19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X-rays are waves of electromagnetic radiation that can pass through many opaque materials.</a:t>
            </a:r>
          </a:p>
        </p:txBody>
      </p:sp>
      <p:sp>
        <p:nvSpPr>
          <p:cNvPr id="21" name="Title 20"/>
          <p:cNvSpPr>
            <a:spLocks noGrp="1"/>
          </p:cNvSpPr>
          <p:nvPr>
            <p:ph type="title"/>
          </p:nvPr>
        </p:nvSpPr>
        <p:spPr>
          <a:xfrm>
            <a:off x="457198" y="600913"/>
            <a:ext cx="8220075" cy="994306"/>
          </a:xfrm>
        </p:spPr>
        <p:txBody>
          <a:bodyPr/>
          <a:lstStyle/>
          <a:p>
            <a:r>
              <a:rPr lang="en-GB" sz="3600" dirty="0" smtClean="0"/>
              <a:t>X-Rays</a:t>
            </a:r>
            <a:endParaRPr lang="en-GB" sz="3600"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9669" r="9024"/>
          <a:stretch/>
        </p:blipFill>
        <p:spPr>
          <a:xfrm>
            <a:off x="755651" y="2260607"/>
            <a:ext cx="2078166" cy="3832218"/>
          </a:xfrm>
          <a:prstGeom prst="rect">
            <a:avLst/>
          </a:prstGeom>
          <a:ln w="28575">
            <a:solidFill>
              <a:schemeClr val="accent2"/>
            </a:solidFill>
          </a:ln>
        </p:spPr>
      </p:pic>
      <p:sp>
        <p:nvSpPr>
          <p:cNvPr id="9" name="Rectangle 8"/>
          <p:cNvSpPr/>
          <p:nvPr/>
        </p:nvSpPr>
        <p:spPr>
          <a:xfrm>
            <a:off x="2833817" y="2269515"/>
            <a:ext cx="5513343" cy="3770263"/>
          </a:xfrm>
          <a:prstGeom prst="rect">
            <a:avLst/>
          </a:prstGeom>
        </p:spPr>
        <p:txBody>
          <a:bodyPr wrap="square">
            <a:spAutoFit/>
          </a:bodyPr>
          <a:lstStyle/>
          <a:p>
            <a:pPr marL="285750" indent="-180000">
              <a:spcAft>
                <a:spcPts val="600"/>
              </a:spcAft>
              <a:buFont typeface="Arial" panose="020B0604020202020204" pitchFamily="34" charset="0"/>
              <a:buChar char="•"/>
            </a:pPr>
            <a:r>
              <a:rPr lang="en-GB" sz="1600" dirty="0" smtClean="0"/>
              <a:t>They can be used to take photographs of the inside of the body.</a:t>
            </a:r>
          </a:p>
          <a:p>
            <a:pPr marL="285750" indent="-180000">
              <a:spcAft>
                <a:spcPts val="600"/>
              </a:spcAft>
              <a:buFont typeface="Arial" panose="020B0604020202020204" pitchFamily="34" charset="0"/>
              <a:buChar char="•"/>
            </a:pPr>
            <a:r>
              <a:rPr lang="en-GB" sz="1600" dirty="0" smtClean="0"/>
              <a:t>An x-ray machine sends invisible x-ray particles through the body. The images produced are recorded on a computer or on film.</a:t>
            </a:r>
          </a:p>
          <a:p>
            <a:pPr marL="285750" indent="-180000">
              <a:spcAft>
                <a:spcPts val="600"/>
              </a:spcAft>
              <a:buFont typeface="Arial" panose="020B0604020202020204" pitchFamily="34" charset="0"/>
              <a:buChar char="•"/>
            </a:pPr>
            <a:r>
              <a:rPr lang="en-GB" sz="1600" dirty="0" smtClean="0"/>
              <a:t>X-rays cannot travel easily through dense parts of the body, such as bones, so these will appear white on the x-ray image. X-rays can pass through softer parts of the body more easily, so muscles and organs will appear grey on the image.</a:t>
            </a:r>
          </a:p>
          <a:p>
            <a:pPr marL="285750" indent="-180000">
              <a:spcAft>
                <a:spcPts val="600"/>
              </a:spcAft>
              <a:buFont typeface="Arial" panose="020B0604020202020204" pitchFamily="34" charset="0"/>
              <a:buChar char="•"/>
            </a:pPr>
            <a:r>
              <a:rPr lang="en-GB" sz="1600" dirty="0" smtClean="0"/>
              <a:t>X-rays can be used to examine most parts of the body. They are most often used to look at bones, teeth and joints, but are also sometimes used to investigate soft tissue, such as internal organs.</a:t>
            </a:r>
            <a:endParaRPr lang="en-GB" sz="1600" dirty="0"/>
          </a:p>
        </p:txBody>
      </p:sp>
      <p:sp>
        <p:nvSpPr>
          <p:cNvPr id="12" name="Rectangle 11"/>
          <p:cNvSpPr/>
          <p:nvPr/>
        </p:nvSpPr>
        <p:spPr>
          <a:xfrm>
            <a:off x="755651" y="4602202"/>
            <a:ext cx="2078166" cy="12161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t>Doctors look at x-ray images to identify fractures and other problems.</a:t>
            </a:r>
            <a:endParaRPr lang="en-GB" sz="1600" dirty="0"/>
          </a:p>
        </p:txBody>
      </p:sp>
    </p:spTree>
    <p:extLst>
      <p:ext uri="{BB962C8B-B14F-4D97-AF65-F5344CB8AC3E}">
        <p14:creationId xmlns:p14="http://schemas.microsoft.com/office/powerpoint/2010/main" val="335303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46847"/>
            <a:ext cx="8220075" cy="994306"/>
          </a:xfrm>
        </p:spPr>
        <p:txBody>
          <a:bodyPr/>
          <a:lstStyle/>
          <a:p>
            <a:r>
              <a:rPr lang="en-GB" sz="3600" dirty="0" smtClean="0"/>
              <a:t>X-Rays</a:t>
            </a:r>
            <a:endParaRPr lang="en-GB" sz="3600"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35214"/>
          <a:stretch/>
        </p:blipFill>
        <p:spPr>
          <a:xfrm>
            <a:off x="755652" y="2421772"/>
            <a:ext cx="3379744" cy="3688867"/>
          </a:xfrm>
          <a:prstGeom prst="rect">
            <a:avLst/>
          </a:prstGeom>
        </p:spPr>
      </p:pic>
      <p:sp>
        <p:nvSpPr>
          <p:cNvPr id="4" name="Rectangle 3"/>
          <p:cNvSpPr/>
          <p:nvPr/>
        </p:nvSpPr>
        <p:spPr>
          <a:xfrm>
            <a:off x="755652" y="1335957"/>
            <a:ext cx="7632698" cy="923330"/>
          </a:xfrm>
          <a:prstGeom prst="rect">
            <a:avLst/>
          </a:prstGeom>
        </p:spPr>
        <p:txBody>
          <a:bodyPr wrap="square">
            <a:spAutoFit/>
          </a:bodyPr>
          <a:lstStyle/>
          <a:p>
            <a:pPr algn="ctr"/>
            <a:r>
              <a:rPr lang="en-GB" dirty="0"/>
              <a:t>Before Marie Curie developed the use of x-rays in medicine, doctors had to diagnose broken bones and other problems simply by physical examination, which meant feeling for any injuries. </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36517"/>
          <a:stretch/>
        </p:blipFill>
        <p:spPr>
          <a:xfrm flipH="1">
            <a:off x="220045" y="2504302"/>
            <a:ext cx="3744732" cy="4353698"/>
          </a:xfrm>
          <a:prstGeom prst="rect">
            <a:avLst/>
          </a:prstGeom>
        </p:spPr>
      </p:pic>
      <p:sp>
        <p:nvSpPr>
          <p:cNvPr id="6" name="Rectangle 5"/>
          <p:cNvSpPr/>
          <p:nvPr/>
        </p:nvSpPr>
        <p:spPr>
          <a:xfrm>
            <a:off x="4267200" y="2421772"/>
            <a:ext cx="4121150" cy="3688867"/>
          </a:xfrm>
          <a:prstGeom prst="rect">
            <a:avLst/>
          </a:prstGeom>
          <a:solidFill>
            <a:srgbClr val="FDC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Sometimes, this meant that injuries and problems were not spotted or not treated correctly. It could be dangerous for patients if their problems were not treated properly.</a:t>
            </a:r>
          </a:p>
          <a:p>
            <a:pPr algn="ctr"/>
            <a:r>
              <a:rPr lang="en-GB" dirty="0">
                <a:solidFill>
                  <a:schemeClr val="tx1"/>
                </a:solidFill>
              </a:rPr>
              <a:t>Once x-ray machines were developed and available, doctors could identify problems much more quickly and accurately. Now, x-rays are regularly used in hospitals and patients can be cared for properly and safely</a:t>
            </a:r>
            <a:r>
              <a:rPr lang="en-GB" dirty="0" smtClean="0">
                <a:solidFill>
                  <a:schemeClr val="tx1"/>
                </a:solidFill>
              </a:rPr>
              <a:t>.</a:t>
            </a:r>
            <a:endParaRPr lang="en-GB" dirty="0">
              <a:solidFill>
                <a:schemeClr val="tx1"/>
              </a:solidFill>
            </a:endParaRPr>
          </a:p>
        </p:txBody>
      </p:sp>
      <p:sp>
        <p:nvSpPr>
          <p:cNvPr id="10" name="Rounded Rectangular Callout 9"/>
          <p:cNvSpPr/>
          <p:nvPr/>
        </p:nvSpPr>
        <p:spPr>
          <a:xfrm>
            <a:off x="971420" y="4011826"/>
            <a:ext cx="3056884" cy="1087396"/>
          </a:xfrm>
          <a:prstGeom prst="wedgeRoundRectCallout">
            <a:avLst>
              <a:gd name="adj1" fmla="val -21961"/>
              <a:gd name="adj2" fmla="val -98524"/>
              <a:gd name="adj3" fmla="val 16667"/>
            </a:avLst>
          </a:prstGeom>
          <a:solidFill>
            <a:srgbClr val="F19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Marie Curie's scientific work changed medicine and surgery for the better!</a:t>
            </a:r>
          </a:p>
        </p:txBody>
      </p:sp>
    </p:spTree>
    <p:extLst>
      <p:ext uri="{BB962C8B-B14F-4D97-AF65-F5344CB8AC3E}">
        <p14:creationId xmlns:p14="http://schemas.microsoft.com/office/powerpoint/2010/main" val="203332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4659"/>
          <a:stretch/>
        </p:blipFill>
        <p:spPr>
          <a:xfrm>
            <a:off x="755650" y="2026507"/>
            <a:ext cx="7632700" cy="4066317"/>
          </a:xfrm>
          <a:prstGeom prst="rect">
            <a:avLst/>
          </a:prstGeom>
        </p:spPr>
      </p:pic>
      <p:sp>
        <p:nvSpPr>
          <p:cNvPr id="21" name="Title 20"/>
          <p:cNvSpPr>
            <a:spLocks noGrp="1"/>
          </p:cNvSpPr>
          <p:nvPr>
            <p:ph type="title"/>
          </p:nvPr>
        </p:nvSpPr>
        <p:spPr/>
        <p:txBody>
          <a:bodyPr/>
          <a:lstStyle/>
          <a:p>
            <a:r>
              <a:rPr lang="en-GB" sz="3600" dirty="0" smtClean="0"/>
              <a:t>Bone Bingo</a:t>
            </a:r>
            <a:endParaRPr lang="en-GB" sz="3600" dirty="0"/>
          </a:p>
        </p:txBody>
      </p:sp>
      <p:sp>
        <p:nvSpPr>
          <p:cNvPr id="13" name="Rectangle 12"/>
          <p:cNvSpPr/>
          <p:nvPr/>
        </p:nvSpPr>
        <p:spPr>
          <a:xfrm>
            <a:off x="914400" y="2383838"/>
            <a:ext cx="3970638" cy="3251207"/>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On your </a:t>
            </a:r>
            <a:r>
              <a:rPr lang="en-GB" b="1" dirty="0">
                <a:solidFill>
                  <a:srgbClr val="00B0F0"/>
                </a:solidFill>
              </a:rPr>
              <a:t>Bone Bingo </a:t>
            </a:r>
            <a:r>
              <a:rPr lang="en-GB" b="1" dirty="0" smtClean="0">
                <a:solidFill>
                  <a:srgbClr val="00B0F0"/>
                </a:solidFill>
              </a:rPr>
              <a:t>Board</a:t>
            </a:r>
            <a:r>
              <a:rPr lang="en-GB" dirty="0" smtClean="0">
                <a:solidFill>
                  <a:schemeClr val="tx1"/>
                </a:solidFill>
              </a:rPr>
              <a:t>, </a:t>
            </a:r>
            <a:r>
              <a:rPr lang="en-GB" dirty="0">
                <a:solidFill>
                  <a:schemeClr val="tx1"/>
                </a:solidFill>
              </a:rPr>
              <a:t>you will see the names of different bones.</a:t>
            </a:r>
          </a:p>
          <a:p>
            <a:pPr algn="ctr"/>
            <a:r>
              <a:rPr lang="en-GB" dirty="0">
                <a:solidFill>
                  <a:schemeClr val="tx1"/>
                </a:solidFill>
              </a:rPr>
              <a:t>Look at the different x-ray images. When you see one that matches the name of a bone on your Bone Bingo card, cross it off</a:t>
            </a:r>
            <a:r>
              <a:rPr lang="en-GB" dirty="0" smtClean="0">
                <a:solidFill>
                  <a:schemeClr val="tx1"/>
                </a:solidFill>
              </a:rPr>
              <a:t>.</a:t>
            </a:r>
          </a:p>
          <a:p>
            <a:pPr algn="ctr"/>
            <a:endParaRPr lang="en-GB" dirty="0">
              <a:solidFill>
                <a:schemeClr val="tx1"/>
              </a:solidFill>
            </a:endParaRPr>
          </a:p>
          <a:p>
            <a:pPr algn="ctr"/>
            <a:r>
              <a:rPr lang="en-GB" dirty="0">
                <a:solidFill>
                  <a:schemeClr val="tx1"/>
                </a:solidFill>
              </a:rPr>
              <a:t>The aim is to be the first person to cross off all the names of bones in a full line or row.</a:t>
            </a:r>
          </a:p>
          <a:p>
            <a:pPr algn="ctr"/>
            <a:r>
              <a:rPr lang="en-GB" dirty="0">
                <a:solidFill>
                  <a:schemeClr val="tx1"/>
                </a:solidFill>
              </a:rPr>
              <a:t>Good luck!</a:t>
            </a:r>
          </a:p>
        </p:txBody>
      </p:sp>
      <p:pic>
        <p:nvPicPr>
          <p:cNvPr id="10" name="Whole Clas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grpSp>
        <p:nvGrpSpPr>
          <p:cNvPr id="11" name="Group 10"/>
          <p:cNvGrpSpPr/>
          <p:nvPr/>
        </p:nvGrpSpPr>
        <p:grpSpPr>
          <a:xfrm>
            <a:off x="1421926" y="1318574"/>
            <a:ext cx="6300148" cy="584775"/>
            <a:chOff x="2005094" y="1318574"/>
            <a:chExt cx="6300148" cy="584775"/>
          </a:xfrm>
        </p:grpSpPr>
        <p:sp>
          <p:nvSpPr>
            <p:cNvPr id="12" name="Rectangle 11"/>
            <p:cNvSpPr/>
            <p:nvPr/>
          </p:nvSpPr>
          <p:spPr>
            <a:xfrm>
              <a:off x="2235754" y="1412913"/>
              <a:ext cx="6069488" cy="396098"/>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Can you identify bones by looking at x-ray images?</a:t>
              </a:r>
            </a:p>
          </p:txBody>
        </p:sp>
        <p:grpSp>
          <p:nvGrpSpPr>
            <p:cNvPr id="17" name="Group 16"/>
            <p:cNvGrpSpPr/>
            <p:nvPr/>
          </p:nvGrpSpPr>
          <p:grpSpPr>
            <a:xfrm>
              <a:off x="2005094" y="1318574"/>
              <a:ext cx="461319" cy="584775"/>
              <a:chOff x="776277" y="1256016"/>
              <a:chExt cx="461319" cy="584775"/>
            </a:xfrm>
          </p:grpSpPr>
          <p:sp>
            <p:nvSpPr>
              <p:cNvPr id="19" name="Oval 18"/>
              <p:cNvSpPr/>
              <p:nvPr/>
            </p:nvSpPr>
            <p:spPr>
              <a:xfrm>
                <a:off x="776277" y="1326974"/>
                <a:ext cx="461319" cy="461319"/>
              </a:xfrm>
              <a:prstGeom prst="ellipse">
                <a:avLst/>
              </a:prstGeom>
              <a:solidFill>
                <a:schemeClr val="accent2"/>
              </a:solidFill>
              <a:ln>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rot="20825919">
                <a:off x="817165" y="1256016"/>
                <a:ext cx="298480" cy="584775"/>
              </a:xfrm>
              <a:prstGeom prst="rect">
                <a:avLst/>
              </a:prstGeom>
            </p:spPr>
            <p:txBody>
              <a:bodyPr wrap="square">
                <a:spAutoFit/>
              </a:bodyPr>
              <a:lstStyle/>
              <a:p>
                <a:r>
                  <a:rPr lang="en-GB" sz="3200" b="1" dirty="0" smtClean="0">
                    <a:ln>
                      <a:solidFill>
                        <a:srgbClr val="E84D15"/>
                      </a:solidFill>
                    </a:ln>
                    <a:solidFill>
                      <a:schemeClr val="accent2">
                        <a:lumMod val="60000"/>
                        <a:lumOff val="40000"/>
                      </a:schemeClr>
                    </a:solidFill>
                  </a:rPr>
                  <a:t>?</a:t>
                </a:r>
                <a:endParaRPr lang="en-GB" sz="3200" b="1" dirty="0">
                  <a:ln>
                    <a:solidFill>
                      <a:srgbClr val="E84D15"/>
                    </a:solidFill>
                  </a:ln>
                  <a:solidFill>
                    <a:schemeClr val="accent2">
                      <a:lumMod val="60000"/>
                      <a:lumOff val="40000"/>
                    </a:schemeClr>
                  </a:solidFill>
                </a:endParaRPr>
              </a:p>
            </p:txBody>
          </p:sp>
        </p:grpSp>
      </p:gr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0241">
            <a:off x="5060043" y="2268926"/>
            <a:ext cx="3153300" cy="2229243"/>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4865" t="6768" r="65315" b="50287"/>
          <a:stretch/>
        </p:blipFill>
        <p:spPr>
          <a:xfrm>
            <a:off x="5099955" y="4117496"/>
            <a:ext cx="1825861" cy="1858958"/>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35045" t="6640" r="34955" b="50160"/>
          <a:stretch/>
        </p:blipFill>
        <p:spPr>
          <a:xfrm rot="526515">
            <a:off x="6300805" y="3558172"/>
            <a:ext cx="1836894" cy="186999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388912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80043"/>
            <a:ext cx="8220075" cy="994306"/>
          </a:xfrm>
        </p:spPr>
        <p:txBody>
          <a:bodyPr/>
          <a:lstStyle/>
          <a:p>
            <a:r>
              <a:rPr lang="en-GB" sz="3600" dirty="0" smtClean="0"/>
              <a:t>What Do Bones Do?</a:t>
            </a:r>
            <a:endParaRPr lang="en-GB" sz="3600" dirty="0"/>
          </a:p>
        </p:txBody>
      </p:sp>
      <p:grpSp>
        <p:nvGrpSpPr>
          <p:cNvPr id="11" name="Group 10"/>
          <p:cNvGrpSpPr/>
          <p:nvPr/>
        </p:nvGrpSpPr>
        <p:grpSpPr>
          <a:xfrm>
            <a:off x="1421926" y="1709931"/>
            <a:ext cx="6300148" cy="584775"/>
            <a:chOff x="2005094" y="1318574"/>
            <a:chExt cx="6300148" cy="584775"/>
          </a:xfrm>
        </p:grpSpPr>
        <p:sp>
          <p:nvSpPr>
            <p:cNvPr id="12" name="Rectangle 11"/>
            <p:cNvSpPr/>
            <p:nvPr/>
          </p:nvSpPr>
          <p:spPr>
            <a:xfrm>
              <a:off x="2235754" y="1412913"/>
              <a:ext cx="6069488" cy="396098"/>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Can you recall any of these functions?</a:t>
              </a:r>
            </a:p>
          </p:txBody>
        </p:sp>
        <p:grpSp>
          <p:nvGrpSpPr>
            <p:cNvPr id="17" name="Group 16"/>
            <p:cNvGrpSpPr/>
            <p:nvPr/>
          </p:nvGrpSpPr>
          <p:grpSpPr>
            <a:xfrm>
              <a:off x="2005094" y="1318574"/>
              <a:ext cx="461319" cy="584775"/>
              <a:chOff x="776277" y="1256016"/>
              <a:chExt cx="461319" cy="584775"/>
            </a:xfrm>
          </p:grpSpPr>
          <p:sp>
            <p:nvSpPr>
              <p:cNvPr id="19" name="Oval 18"/>
              <p:cNvSpPr/>
              <p:nvPr/>
            </p:nvSpPr>
            <p:spPr>
              <a:xfrm>
                <a:off x="776277" y="1326974"/>
                <a:ext cx="461319" cy="461319"/>
              </a:xfrm>
              <a:prstGeom prst="ellipse">
                <a:avLst/>
              </a:prstGeom>
              <a:solidFill>
                <a:schemeClr val="accent2"/>
              </a:solidFill>
              <a:ln>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rot="20825919">
                <a:off x="817165" y="1256016"/>
                <a:ext cx="298480" cy="584775"/>
              </a:xfrm>
              <a:prstGeom prst="rect">
                <a:avLst/>
              </a:prstGeom>
            </p:spPr>
            <p:txBody>
              <a:bodyPr wrap="square">
                <a:spAutoFit/>
              </a:bodyPr>
              <a:lstStyle/>
              <a:p>
                <a:r>
                  <a:rPr lang="en-GB" sz="3200" b="1" dirty="0" smtClean="0">
                    <a:ln>
                      <a:solidFill>
                        <a:srgbClr val="E84D15"/>
                      </a:solidFill>
                    </a:ln>
                    <a:solidFill>
                      <a:schemeClr val="accent2">
                        <a:lumMod val="60000"/>
                        <a:lumOff val="40000"/>
                      </a:schemeClr>
                    </a:solidFill>
                  </a:rPr>
                  <a:t>?</a:t>
                </a:r>
                <a:endParaRPr lang="en-GB" sz="3200" b="1" dirty="0">
                  <a:ln>
                    <a:solidFill>
                      <a:srgbClr val="E84D15"/>
                    </a:solidFill>
                  </a:ln>
                  <a:solidFill>
                    <a:schemeClr val="accent2">
                      <a:lumMod val="60000"/>
                      <a:lumOff val="40000"/>
                    </a:schemeClr>
                  </a:solidFill>
                </a:endParaRPr>
              </a:p>
            </p:txBody>
          </p:sp>
        </p:grpSp>
      </p:grpSp>
      <p:pic>
        <p:nvPicPr>
          <p:cNvPr id="14" name="Talking Partner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sp>
        <p:nvSpPr>
          <p:cNvPr id="15" name="Rectangle 14"/>
          <p:cNvSpPr/>
          <p:nvPr/>
        </p:nvSpPr>
        <p:spPr>
          <a:xfrm>
            <a:off x="755652" y="1335957"/>
            <a:ext cx="7632698" cy="369332"/>
          </a:xfrm>
          <a:prstGeom prst="rect">
            <a:avLst/>
          </a:prstGeom>
        </p:spPr>
        <p:txBody>
          <a:bodyPr wrap="square">
            <a:spAutoFit/>
          </a:bodyPr>
          <a:lstStyle/>
          <a:p>
            <a:pPr algn="ctr"/>
            <a:r>
              <a:rPr lang="en-GB" dirty="0"/>
              <a:t>Bones have three main functions in our bodies.</a:t>
            </a:r>
          </a:p>
        </p:txBody>
      </p:sp>
      <p:grpSp>
        <p:nvGrpSpPr>
          <p:cNvPr id="16" name="Group 15"/>
          <p:cNvGrpSpPr/>
          <p:nvPr/>
        </p:nvGrpSpPr>
        <p:grpSpPr>
          <a:xfrm>
            <a:off x="1421926" y="5580558"/>
            <a:ext cx="6300148" cy="584775"/>
            <a:chOff x="2005094" y="1318574"/>
            <a:chExt cx="6300148" cy="584775"/>
          </a:xfrm>
        </p:grpSpPr>
        <p:sp>
          <p:nvSpPr>
            <p:cNvPr id="18" name="Rectangle 17"/>
            <p:cNvSpPr/>
            <p:nvPr/>
          </p:nvSpPr>
          <p:spPr>
            <a:xfrm>
              <a:off x="2235754" y="1412913"/>
              <a:ext cx="6069488" cy="396098"/>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Can you think of any other examples?</a:t>
              </a:r>
            </a:p>
          </p:txBody>
        </p:sp>
        <p:grpSp>
          <p:nvGrpSpPr>
            <p:cNvPr id="22" name="Group 21"/>
            <p:cNvGrpSpPr/>
            <p:nvPr/>
          </p:nvGrpSpPr>
          <p:grpSpPr>
            <a:xfrm>
              <a:off x="2005094" y="1318574"/>
              <a:ext cx="461319" cy="584775"/>
              <a:chOff x="776277" y="1256016"/>
              <a:chExt cx="461319" cy="584775"/>
            </a:xfrm>
          </p:grpSpPr>
          <p:sp>
            <p:nvSpPr>
              <p:cNvPr id="23" name="Oval 22"/>
              <p:cNvSpPr/>
              <p:nvPr/>
            </p:nvSpPr>
            <p:spPr>
              <a:xfrm>
                <a:off x="776277" y="1326974"/>
                <a:ext cx="461319" cy="461319"/>
              </a:xfrm>
              <a:prstGeom prst="ellipse">
                <a:avLst/>
              </a:prstGeom>
              <a:solidFill>
                <a:schemeClr val="accent2"/>
              </a:solidFill>
              <a:ln>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rot="20825919">
                <a:off x="817165" y="1256016"/>
                <a:ext cx="298480" cy="584775"/>
              </a:xfrm>
              <a:prstGeom prst="rect">
                <a:avLst/>
              </a:prstGeom>
            </p:spPr>
            <p:txBody>
              <a:bodyPr wrap="square">
                <a:spAutoFit/>
              </a:bodyPr>
              <a:lstStyle/>
              <a:p>
                <a:r>
                  <a:rPr lang="en-GB" sz="3200" b="1" dirty="0" smtClean="0">
                    <a:ln>
                      <a:solidFill>
                        <a:srgbClr val="E84D15"/>
                      </a:solidFill>
                    </a:ln>
                    <a:solidFill>
                      <a:schemeClr val="accent2">
                        <a:lumMod val="60000"/>
                        <a:lumOff val="40000"/>
                      </a:schemeClr>
                    </a:solidFill>
                  </a:rPr>
                  <a:t>?</a:t>
                </a:r>
                <a:endParaRPr lang="en-GB" sz="3200" b="1" dirty="0">
                  <a:ln>
                    <a:solidFill>
                      <a:srgbClr val="E84D15"/>
                    </a:solidFill>
                  </a:ln>
                  <a:solidFill>
                    <a:schemeClr val="accent2">
                      <a:lumMod val="60000"/>
                      <a:lumOff val="40000"/>
                    </a:schemeClr>
                  </a:solidFill>
                </a:endParaRPr>
              </a:p>
            </p:txBody>
          </p:sp>
        </p:grpSp>
      </p:grpSp>
      <p:sp>
        <p:nvSpPr>
          <p:cNvPr id="25" name="Rectangle 24"/>
          <p:cNvSpPr/>
          <p:nvPr/>
        </p:nvSpPr>
        <p:spPr>
          <a:xfrm>
            <a:off x="755652" y="2317808"/>
            <a:ext cx="7632698" cy="369332"/>
          </a:xfrm>
          <a:prstGeom prst="rect">
            <a:avLst/>
          </a:prstGeom>
        </p:spPr>
        <p:txBody>
          <a:bodyPr wrap="square">
            <a:spAutoFit/>
          </a:bodyPr>
          <a:lstStyle/>
          <a:p>
            <a:pPr algn="ctr"/>
            <a:r>
              <a:rPr lang="en-GB" dirty="0"/>
              <a:t>Bones are used for support, protection and movement.</a:t>
            </a:r>
          </a:p>
        </p:txBody>
      </p:sp>
      <p:sp>
        <p:nvSpPr>
          <p:cNvPr id="5" name="Rectangle 4"/>
          <p:cNvSpPr/>
          <p:nvPr/>
        </p:nvSpPr>
        <p:spPr>
          <a:xfrm>
            <a:off x="1136821" y="2789735"/>
            <a:ext cx="1639330" cy="1429078"/>
          </a:xfrm>
          <a:prstGeom prst="rect">
            <a:avLst/>
          </a:prstGeom>
          <a:solidFill>
            <a:srgbClr val="FDC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922638" y="4200400"/>
            <a:ext cx="2067697" cy="1107996"/>
          </a:xfrm>
          <a:prstGeom prst="rect">
            <a:avLst/>
          </a:prstGeom>
        </p:spPr>
        <p:txBody>
          <a:bodyPr wrap="square">
            <a:spAutoFit/>
          </a:bodyPr>
          <a:lstStyle/>
          <a:p>
            <a:pPr algn="ctr"/>
            <a:r>
              <a:rPr lang="en-GB" b="1" dirty="0"/>
              <a:t>Support</a:t>
            </a:r>
          </a:p>
          <a:p>
            <a:pPr algn="ctr"/>
            <a:r>
              <a:rPr lang="en-GB" sz="1600" dirty="0"/>
              <a:t>Our bones support our bodies and keep us upright.</a:t>
            </a:r>
          </a:p>
        </p:txBody>
      </p:sp>
      <p:sp>
        <p:nvSpPr>
          <p:cNvPr id="26" name="Rectangle 25"/>
          <p:cNvSpPr/>
          <p:nvPr/>
        </p:nvSpPr>
        <p:spPr>
          <a:xfrm>
            <a:off x="3204518" y="4200400"/>
            <a:ext cx="2631989" cy="1354217"/>
          </a:xfrm>
          <a:prstGeom prst="rect">
            <a:avLst/>
          </a:prstGeom>
        </p:spPr>
        <p:txBody>
          <a:bodyPr wrap="square">
            <a:spAutoFit/>
          </a:bodyPr>
          <a:lstStyle/>
          <a:p>
            <a:pPr algn="ctr"/>
            <a:r>
              <a:rPr lang="en-GB" b="1" dirty="0" smtClean="0"/>
              <a:t>Protection</a:t>
            </a:r>
            <a:endParaRPr lang="en-GB" b="1" dirty="0"/>
          </a:p>
          <a:p>
            <a:pPr algn="ctr"/>
            <a:r>
              <a:rPr lang="en-GB" sz="1600" dirty="0"/>
              <a:t>Bones protect some of our most important organs. For example, the skull protects the brain. </a:t>
            </a:r>
          </a:p>
        </p:txBody>
      </p:sp>
      <p:sp>
        <p:nvSpPr>
          <p:cNvPr id="27" name="Rectangle 26"/>
          <p:cNvSpPr/>
          <p:nvPr/>
        </p:nvSpPr>
        <p:spPr>
          <a:xfrm>
            <a:off x="5994895" y="4200400"/>
            <a:ext cx="2380735" cy="1354217"/>
          </a:xfrm>
          <a:prstGeom prst="rect">
            <a:avLst/>
          </a:prstGeom>
        </p:spPr>
        <p:txBody>
          <a:bodyPr wrap="square">
            <a:spAutoFit/>
          </a:bodyPr>
          <a:lstStyle/>
          <a:p>
            <a:pPr algn="ctr"/>
            <a:r>
              <a:rPr lang="en-GB" b="1" dirty="0" smtClean="0"/>
              <a:t>Movement</a:t>
            </a:r>
            <a:endParaRPr lang="en-GB" b="1" dirty="0"/>
          </a:p>
          <a:p>
            <a:pPr algn="ctr"/>
            <a:r>
              <a:rPr lang="en-GB" sz="1600" dirty="0"/>
              <a:t>Joints between bones allow our bodies to move. The knee joint allows the leg to move. </a:t>
            </a:r>
          </a:p>
        </p:txBody>
      </p:sp>
      <p:sp>
        <p:nvSpPr>
          <p:cNvPr id="28" name="Rectangle 27"/>
          <p:cNvSpPr/>
          <p:nvPr/>
        </p:nvSpPr>
        <p:spPr>
          <a:xfrm>
            <a:off x="3747570" y="2789735"/>
            <a:ext cx="1639330" cy="1429078"/>
          </a:xfrm>
          <a:prstGeom prst="rect">
            <a:avLst/>
          </a:prstGeom>
          <a:solidFill>
            <a:srgbClr val="F19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6358319" y="2789735"/>
            <a:ext cx="1639330" cy="1429078"/>
          </a:xfrm>
          <a:prstGeom prst="rect">
            <a:avLst/>
          </a:prstGeom>
          <a:solidFill>
            <a:srgbClr val="B9D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0666" y="2854727"/>
            <a:ext cx="887249" cy="1302911"/>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2765" y="2979729"/>
            <a:ext cx="1033622" cy="1030677"/>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9368" y="2822687"/>
            <a:ext cx="1320755" cy="1343090"/>
          </a:xfrm>
          <a:prstGeom prst="rect">
            <a:avLst/>
          </a:prstGeom>
        </p:spPr>
      </p:pic>
    </p:spTree>
    <p:extLst>
      <p:ext uri="{BB962C8B-B14F-4D97-AF65-F5344CB8AC3E}">
        <p14:creationId xmlns:p14="http://schemas.microsoft.com/office/powerpoint/2010/main" val="323274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left)">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5" grpId="0" animBg="1"/>
      <p:bldP spid="7" grpId="0"/>
      <p:bldP spid="26" grpId="0"/>
      <p:bldP spid="27" grpId="0"/>
      <p:bldP spid="28" grpId="0" animBg="1"/>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4659"/>
          <a:stretch/>
        </p:blipFill>
        <p:spPr>
          <a:xfrm>
            <a:off x="755650" y="2026507"/>
            <a:ext cx="7632700" cy="4066317"/>
          </a:xfrm>
          <a:prstGeom prst="rect">
            <a:avLst/>
          </a:prstGeom>
        </p:spPr>
      </p:pic>
      <p:sp>
        <p:nvSpPr>
          <p:cNvPr id="21" name="Title 20"/>
          <p:cNvSpPr>
            <a:spLocks noGrp="1"/>
          </p:cNvSpPr>
          <p:nvPr>
            <p:ph type="title"/>
          </p:nvPr>
        </p:nvSpPr>
        <p:spPr/>
        <p:txBody>
          <a:bodyPr/>
          <a:lstStyle/>
          <a:p>
            <a:r>
              <a:rPr lang="en-GB" sz="3600" dirty="0" smtClean="0"/>
              <a:t>X-Ray Explanation</a:t>
            </a:r>
            <a:endParaRPr lang="en-GB" sz="3600" dirty="0"/>
          </a:p>
        </p:txBody>
      </p:sp>
      <p:sp>
        <p:nvSpPr>
          <p:cNvPr id="13" name="Rectangle 12"/>
          <p:cNvSpPr/>
          <p:nvPr/>
        </p:nvSpPr>
        <p:spPr>
          <a:xfrm>
            <a:off x="914400" y="2293820"/>
            <a:ext cx="3970638" cy="3419067"/>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a:p>
            <a:pPr algn="ctr"/>
            <a:r>
              <a:rPr lang="en-GB" dirty="0">
                <a:solidFill>
                  <a:schemeClr val="tx1"/>
                </a:solidFill>
              </a:rPr>
              <a:t>Complete the </a:t>
            </a:r>
            <a:r>
              <a:rPr lang="en-GB" b="1" dirty="0">
                <a:solidFill>
                  <a:srgbClr val="00B0F0"/>
                </a:solidFill>
              </a:rPr>
              <a:t>X-Ray Explanation Activity Sheet</a:t>
            </a:r>
            <a:r>
              <a:rPr lang="en-GB" dirty="0">
                <a:solidFill>
                  <a:schemeClr val="tx1"/>
                </a:solidFill>
              </a:rPr>
              <a:t> and stick </a:t>
            </a:r>
            <a:r>
              <a:rPr lang="en-GB" dirty="0" smtClean="0">
                <a:solidFill>
                  <a:schemeClr val="tx1"/>
                </a:solidFill>
              </a:rPr>
              <a:t>it in your book. Choose the level of challenge that is right for you. (Mild/Medium/Spicy)</a:t>
            </a:r>
            <a:endParaRPr lang="en-GB" dirty="0">
              <a:solidFill>
                <a:schemeClr val="tx1"/>
              </a:solidFill>
            </a:endParaRPr>
          </a:p>
        </p:txBody>
      </p:sp>
      <p:sp>
        <p:nvSpPr>
          <p:cNvPr id="14" name="Rectangle 13"/>
          <p:cNvSpPr/>
          <p:nvPr/>
        </p:nvSpPr>
        <p:spPr>
          <a:xfrm>
            <a:off x="1061566" y="1299514"/>
            <a:ext cx="7020867" cy="369332"/>
          </a:xfrm>
          <a:prstGeom prst="rect">
            <a:avLst/>
          </a:prstGeom>
        </p:spPr>
        <p:txBody>
          <a:bodyPr wrap="square">
            <a:spAutoFit/>
          </a:bodyPr>
          <a:lstStyle/>
          <a:p>
            <a:pPr algn="ctr"/>
            <a:endParaRPr lang="en-GB" dirty="0"/>
          </a:p>
        </p:txBody>
      </p:sp>
      <p:pic>
        <p:nvPicPr>
          <p:cNvPr id="15" name="Individual Wo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spTree>
    <p:extLst>
      <p:ext uri="{BB962C8B-B14F-4D97-AF65-F5344CB8AC3E}">
        <p14:creationId xmlns:p14="http://schemas.microsoft.com/office/powerpoint/2010/main" val="585612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6057774" y="2965620"/>
            <a:ext cx="2240692" cy="3127203"/>
          </a:xfrm>
          <a:prstGeom prst="rect">
            <a:avLst/>
          </a:prstGeom>
          <a:solidFill>
            <a:srgbClr val="B9D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smtClean="0">
                <a:solidFill>
                  <a:schemeClr val="tx1"/>
                </a:solidFill>
              </a:rPr>
              <a:t>one fact about the skeleton.</a:t>
            </a:r>
            <a:endParaRPr lang="en-GB" dirty="0">
              <a:solidFill>
                <a:schemeClr val="tx1"/>
              </a:solidFill>
            </a:endParaRPr>
          </a:p>
        </p:txBody>
      </p:sp>
      <p:sp>
        <p:nvSpPr>
          <p:cNvPr id="32" name="Rectangle 31"/>
          <p:cNvSpPr/>
          <p:nvPr/>
        </p:nvSpPr>
        <p:spPr>
          <a:xfrm>
            <a:off x="3539633" y="2965621"/>
            <a:ext cx="2240692" cy="3127203"/>
          </a:xfrm>
          <a:prstGeom prst="rect">
            <a:avLst/>
          </a:prstGeom>
          <a:solidFill>
            <a:srgbClr val="FDC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smtClean="0">
                <a:solidFill>
                  <a:schemeClr val="tx1"/>
                </a:solidFill>
              </a:rPr>
              <a:t>two facts about x-rays;</a:t>
            </a:r>
            <a:endParaRPr lang="en-GB" dirty="0">
              <a:solidFill>
                <a:schemeClr val="tx1"/>
              </a:solidFill>
            </a:endParaRPr>
          </a:p>
        </p:txBody>
      </p:sp>
      <p:sp>
        <p:nvSpPr>
          <p:cNvPr id="23" name="Rectangle 22"/>
          <p:cNvSpPr/>
          <p:nvPr/>
        </p:nvSpPr>
        <p:spPr>
          <a:xfrm>
            <a:off x="979335" y="2965622"/>
            <a:ext cx="2240692" cy="3127203"/>
          </a:xfrm>
          <a:prstGeom prst="rect">
            <a:avLst/>
          </a:prstGeom>
          <a:solidFill>
            <a:srgbClr val="F19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smtClean="0">
                <a:solidFill>
                  <a:schemeClr val="tx1"/>
                </a:solidFill>
              </a:rPr>
              <a:t>two facts about Marie Curie;</a:t>
            </a:r>
            <a:endParaRPr lang="en-GB" dirty="0">
              <a:solidFill>
                <a:schemeClr val="tx1"/>
              </a:solidFill>
            </a:endParaRPr>
          </a:p>
        </p:txBody>
      </p:sp>
      <p:sp>
        <p:nvSpPr>
          <p:cNvPr id="21" name="Title 20"/>
          <p:cNvSpPr>
            <a:spLocks noGrp="1"/>
          </p:cNvSpPr>
          <p:nvPr>
            <p:ph type="title"/>
          </p:nvPr>
        </p:nvSpPr>
        <p:spPr>
          <a:xfrm>
            <a:off x="457198" y="615600"/>
            <a:ext cx="8220075" cy="994306"/>
          </a:xfrm>
        </p:spPr>
        <p:txBody>
          <a:bodyPr/>
          <a:lstStyle/>
          <a:p>
            <a:r>
              <a:rPr lang="en-GB" sz="3600" dirty="0" smtClean="0"/>
              <a:t>What Have You Learnt?</a:t>
            </a:r>
            <a:endParaRPr lang="en-GB" sz="3600" dirty="0"/>
          </a:p>
        </p:txBody>
      </p:sp>
      <p:sp>
        <p:nvSpPr>
          <p:cNvPr id="7" name="Rectangle 6"/>
          <p:cNvSpPr/>
          <p:nvPr/>
        </p:nvSpPr>
        <p:spPr>
          <a:xfrm>
            <a:off x="1387194" y="1392448"/>
            <a:ext cx="6401916" cy="646331"/>
          </a:xfrm>
          <a:prstGeom prst="rect">
            <a:avLst/>
          </a:prstGeom>
        </p:spPr>
        <p:txBody>
          <a:bodyPr wrap="square">
            <a:spAutoFit/>
          </a:bodyPr>
          <a:lstStyle/>
          <a:p>
            <a:pPr algn="ctr"/>
            <a:r>
              <a:rPr lang="en-GB" b="1" dirty="0"/>
              <a:t>In this lesson, you will have found out about Marie Curie, x-rays and the skeleton</a:t>
            </a:r>
            <a:r>
              <a:rPr lang="en-GB" b="1" dirty="0" smtClean="0"/>
              <a:t>.</a:t>
            </a:r>
            <a:endParaRPr lang="en-GB" b="1" dirty="0"/>
          </a:p>
        </p:txBody>
      </p:sp>
      <p:pic>
        <p:nvPicPr>
          <p:cNvPr id="8" name="Individual Wor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sp>
        <p:nvSpPr>
          <p:cNvPr id="2" name="Rectangle 1"/>
          <p:cNvSpPr/>
          <p:nvPr/>
        </p:nvSpPr>
        <p:spPr>
          <a:xfrm>
            <a:off x="693768" y="2256448"/>
            <a:ext cx="7535831" cy="646331"/>
          </a:xfrm>
          <a:prstGeom prst="rect">
            <a:avLst/>
          </a:prstGeom>
        </p:spPr>
        <p:txBody>
          <a:bodyPr wrap="square">
            <a:spAutoFit/>
          </a:bodyPr>
          <a:lstStyle/>
          <a:p>
            <a:pPr algn="ctr"/>
            <a:r>
              <a:rPr lang="en-GB" dirty="0"/>
              <a:t>Tell your </a:t>
            </a:r>
            <a:r>
              <a:rPr lang="en-GB" dirty="0" smtClean="0"/>
              <a:t>family member </a:t>
            </a:r>
            <a:r>
              <a:rPr lang="en-GB" dirty="0"/>
              <a:t>five things you have learnt in this lesson, including:</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167" y="3659791"/>
            <a:ext cx="2435017" cy="243303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7476" y="3899472"/>
            <a:ext cx="2325007" cy="2193353"/>
          </a:xfrm>
          <a:prstGeom prst="ellipse">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66293"/>
          <a:stretch/>
        </p:blipFill>
        <p:spPr>
          <a:xfrm>
            <a:off x="6233732" y="3781168"/>
            <a:ext cx="1888775" cy="2311657"/>
          </a:xfrm>
          <a:prstGeom prst="rect">
            <a:avLst/>
          </a:prstGeom>
        </p:spPr>
      </p:pic>
    </p:spTree>
    <p:extLst>
      <p:ext uri="{BB962C8B-B14F-4D97-AF65-F5344CB8AC3E}">
        <p14:creationId xmlns:p14="http://schemas.microsoft.com/office/powerpoint/2010/main" val="6677853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lanIt Presentation Template" id="{0A3B8BFC-E9F1-4474-9F7B-AFB6884062FA}" vid="{9CC7331F-4C01-4F4C-8DFE-D4DCB177AE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417</TotalTime>
  <Words>706</Words>
  <Application>Microsoft Office PowerPoint</Application>
  <PresentationFormat>On-screen Show (4:3)</PresentationFormat>
  <Paragraphs>63</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Twinkl</vt:lpstr>
      <vt:lpstr>Arial</vt:lpstr>
      <vt:lpstr>Twinkl SemiBold</vt:lpstr>
      <vt:lpstr>Sassoon Infant Rg</vt:lpstr>
      <vt:lpstr>Calibri</vt:lpstr>
      <vt:lpstr>Office Theme</vt:lpstr>
      <vt:lpstr>PowerPoint Presentation</vt:lpstr>
      <vt:lpstr>PowerPoint Presentation</vt:lpstr>
      <vt:lpstr>Who Was Marie Curie?</vt:lpstr>
      <vt:lpstr>X-Rays</vt:lpstr>
      <vt:lpstr>X-Rays</vt:lpstr>
      <vt:lpstr>Bone Bingo</vt:lpstr>
      <vt:lpstr>What Do Bones Do?</vt:lpstr>
      <vt:lpstr>X-Ray Explanation</vt:lpstr>
      <vt:lpstr>What Have You Learnt?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Leather</dc:creator>
  <cp:lastModifiedBy>Fay Thompson</cp:lastModifiedBy>
  <cp:revision>31</cp:revision>
  <dcterms:created xsi:type="dcterms:W3CDTF">2019-02-20T12:12:17Z</dcterms:created>
  <dcterms:modified xsi:type="dcterms:W3CDTF">2020-05-17T12:50:50Z</dcterms:modified>
</cp:coreProperties>
</file>