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87" r:id="rId3"/>
    <p:sldId id="288" r:id="rId4"/>
    <p:sldId id="293" r:id="rId5"/>
    <p:sldId id="290" r:id="rId6"/>
    <p:sldId id="291" r:id="rId7"/>
    <p:sldId id="29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3F0D-542D-4E91-BBB5-D6113C726A1A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7C875-AE4F-4237-B42C-B6540EC715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0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Table taken from www.bbc.co.uk/skillswise/prefixes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7C875-AE4F-4237-B42C-B6540EC715A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47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E1E0A31-D2C9-4155-8B81-46EFE5C1B84E}" type="datetimeFigureOut">
              <a:rPr lang="en-US" smtClean="0"/>
              <a:pPr/>
              <a:t>5/4/2020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E8C0C5-4732-407E-B000-24D610D9C36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en-GB" dirty="0" smtClean="0"/>
              <a:t>Root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8785" t="29297" r="16544" b="48242"/>
          <a:stretch>
            <a:fillRect/>
          </a:stretch>
        </p:blipFill>
        <p:spPr bwMode="auto">
          <a:xfrm>
            <a:off x="214282" y="1785926"/>
            <a:ext cx="771527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5214950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Learning</a:t>
            </a:r>
          </a:p>
          <a:p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07985" y="5964255"/>
            <a:ext cx="500066" cy="1428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758756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Learn    </a:t>
            </a:r>
            <a:r>
              <a:rPr lang="en-GB" sz="2800" dirty="0" err="1" smtClean="0">
                <a:latin typeface="Comic Sans MS" pitchFamily="66" charset="0"/>
              </a:rPr>
              <a:t>ing</a:t>
            </a:r>
            <a:endParaRPr lang="en-GB" sz="2800" dirty="0" smtClean="0">
              <a:latin typeface="Comic Sans MS" pitchFamily="66" charset="0"/>
            </a:endParaRPr>
          </a:p>
          <a:p>
            <a:endParaRPr lang="en-GB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358084" y="5999974"/>
            <a:ext cx="642942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2" y="507207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successful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496" y="6000767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Success     </a:t>
            </a:r>
            <a:r>
              <a:rPr lang="en-GB" sz="3600" dirty="0" err="1" smtClean="0">
                <a:latin typeface="Comic Sans MS" pitchFamily="66" charset="0"/>
              </a:rPr>
              <a:t>ful</a:t>
            </a:r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929984" y="5785660"/>
            <a:ext cx="714380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608777" y="6035693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14282" y="121442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A root word is a real word and you make new words from it by adding prefixes and suffixes.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0" y="3143248"/>
            <a:ext cx="8501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 smtClean="0">
                <a:latin typeface="Comic Sans MS" pitchFamily="66" charset="0"/>
              </a:rPr>
              <a:t>Root words are helpful because:</a:t>
            </a:r>
          </a:p>
          <a:p>
            <a:r>
              <a:rPr lang="en-GB" sz="2000" dirty="0" smtClean="0">
                <a:latin typeface="Comic Sans MS" pitchFamily="66" charset="0"/>
              </a:rPr>
              <a:t>You can use a root word to help you with other spellings. </a:t>
            </a:r>
          </a:p>
          <a:p>
            <a:r>
              <a:rPr lang="en-GB" sz="2000" dirty="0" smtClean="0">
                <a:latin typeface="Comic Sans MS" pitchFamily="66" charset="0"/>
              </a:rPr>
              <a:t>If you recognise the root of a word when you are reading it can help you to work out what the word is and what it means. </a:t>
            </a:r>
          </a:p>
          <a:p>
            <a:r>
              <a:rPr lang="en-GB" sz="2000" dirty="0" smtClean="0">
                <a:latin typeface="Comic Sans MS" pitchFamily="66" charset="0"/>
              </a:rPr>
              <a:t>There are spelling rules for adding suffixes and prefixes to root words. 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/>
      <p:bldP spid="15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Suffixes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4962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>Adding suffixes to words can change or add to their meaning, but most importantly they show how a word will be used in a sentence and what part of speech (</a:t>
            </a:r>
            <a:r>
              <a:rPr lang="en-GB" sz="2000" b="1" dirty="0" smtClean="0">
                <a:latin typeface="Comic Sans MS" pitchFamily="66" charset="0"/>
              </a:rPr>
              <a:t>e.g.</a:t>
            </a:r>
            <a:r>
              <a:rPr lang="en-GB" sz="2000" dirty="0" smtClean="0">
                <a:latin typeface="Comic Sans MS" pitchFamily="66" charset="0"/>
              </a:rPr>
              <a:t> noun, verb, adjective) the word belongs to.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b="1" dirty="0" smtClean="0">
                <a:latin typeface="Comic Sans MS" pitchFamily="66" charset="0"/>
              </a:rPr>
              <a:t>e.g.</a:t>
            </a:r>
            <a:r>
              <a:rPr lang="en-GB" sz="2000" dirty="0" smtClean="0">
                <a:latin typeface="Comic Sans MS" pitchFamily="66" charset="0"/>
              </a:rPr>
              <a:t> If you want to use the root word 'talk' in the following sentence: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i="1" dirty="0" smtClean="0">
                <a:latin typeface="Comic Sans MS" pitchFamily="66" charset="0"/>
              </a:rPr>
              <a:t>I was (talk) to </a:t>
            </a:r>
            <a:r>
              <a:rPr lang="en-GB" sz="2000" i="1" dirty="0" err="1" smtClean="0">
                <a:latin typeface="Comic Sans MS" pitchFamily="66" charset="0"/>
              </a:rPr>
              <a:t>Samina</a:t>
            </a:r>
            <a:r>
              <a:rPr lang="en-GB" sz="2000" i="1" dirty="0" smtClean="0">
                <a:latin typeface="Comic Sans MS" pitchFamily="66" charset="0"/>
              </a:rPr>
              <a:t>.</a:t>
            </a:r>
            <a:r>
              <a:rPr lang="en-GB" sz="20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You need to add the suffix '</a:t>
            </a:r>
            <a:r>
              <a:rPr lang="en-GB" sz="2000" b="1" dirty="0" err="1" smtClean="0">
                <a:latin typeface="Comic Sans MS" pitchFamily="66" charset="0"/>
              </a:rPr>
              <a:t>ing</a:t>
            </a:r>
            <a:r>
              <a:rPr lang="en-GB" sz="2000" dirty="0" smtClean="0">
                <a:latin typeface="Comic Sans MS" pitchFamily="66" charset="0"/>
              </a:rPr>
              <a:t>' so that the word 'talk' makes better sense grammatically:</a:t>
            </a:r>
          </a:p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i="1" dirty="0" smtClean="0">
                <a:latin typeface="Comic Sans MS" pitchFamily="66" charset="0"/>
              </a:rPr>
              <a:t>"I was talk</a:t>
            </a:r>
            <a:r>
              <a:rPr lang="en-GB" sz="2000" b="1" i="1" dirty="0" smtClean="0">
                <a:latin typeface="Comic Sans MS" pitchFamily="66" charset="0"/>
              </a:rPr>
              <a:t>ing</a:t>
            </a:r>
            <a:r>
              <a:rPr lang="en-GB" sz="2000" i="1" dirty="0" smtClean="0">
                <a:latin typeface="Comic Sans MS" pitchFamily="66" charset="0"/>
              </a:rPr>
              <a:t> to </a:t>
            </a:r>
            <a:r>
              <a:rPr lang="en-GB" sz="2000" i="1" dirty="0" err="1" smtClean="0">
                <a:latin typeface="Comic Sans MS" pitchFamily="66" charset="0"/>
              </a:rPr>
              <a:t>Samina</a:t>
            </a:r>
            <a:r>
              <a:rPr lang="en-GB" sz="2000" i="1" dirty="0" smtClean="0">
                <a:latin typeface="Comic Sans MS" pitchFamily="66" charset="0"/>
              </a:rPr>
              <a:t>".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 prefix is a group of letters which you can add to the </a:t>
            </a:r>
            <a:r>
              <a:rPr lang="en-GB" b="1" dirty="0" smtClean="0"/>
              <a:t>beginning</a:t>
            </a:r>
            <a:r>
              <a:rPr lang="en-GB" dirty="0" smtClean="0"/>
              <a:t> of a root word to change the meaning of the word. 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 e.g. </a:t>
            </a:r>
            <a:r>
              <a:rPr lang="en-GB" b="1" dirty="0" err="1" smtClean="0"/>
              <a:t>mis</a:t>
            </a:r>
            <a:r>
              <a:rPr lang="en-GB" dirty="0" smtClean="0"/>
              <a:t> + fortune = </a:t>
            </a:r>
            <a:r>
              <a:rPr lang="en-GB" b="1" dirty="0" smtClean="0"/>
              <a:t>mis</a:t>
            </a:r>
            <a:r>
              <a:rPr lang="en-GB" dirty="0" smtClean="0"/>
              <a:t>fortune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Prefix meanings: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Every prefix has a meaning, for example:</a:t>
            </a:r>
            <a:br>
              <a:rPr lang="en-GB" dirty="0" smtClean="0"/>
            </a:br>
            <a:r>
              <a:rPr lang="en-GB" dirty="0" smtClean="0"/>
              <a:t>The prefix </a:t>
            </a:r>
            <a:r>
              <a:rPr lang="en-GB" b="1" dirty="0" smtClean="0"/>
              <a:t>'un'</a:t>
            </a:r>
            <a:r>
              <a:rPr lang="en-GB" dirty="0" smtClean="0"/>
              <a:t> means 'not'</a:t>
            </a:r>
            <a:br>
              <a:rPr lang="en-GB" dirty="0" smtClean="0"/>
            </a:br>
            <a:r>
              <a:rPr lang="en-GB" dirty="0" smtClean="0"/>
              <a:t>The root word </a:t>
            </a:r>
            <a:r>
              <a:rPr lang="en-GB" b="1" dirty="0" smtClean="0"/>
              <a:t>'clear' </a:t>
            </a:r>
            <a:r>
              <a:rPr lang="en-GB" dirty="0" smtClean="0"/>
              <a:t>means 'bright', 'free from difficulty'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un</a:t>
            </a:r>
            <a:r>
              <a:rPr lang="en-GB" dirty="0" smtClean="0"/>
              <a:t> + </a:t>
            </a:r>
            <a:r>
              <a:rPr lang="en-GB" b="1" dirty="0" smtClean="0"/>
              <a:t>clear</a:t>
            </a:r>
            <a:r>
              <a:rPr lang="en-GB" dirty="0" smtClean="0"/>
              <a:t> = </a:t>
            </a:r>
            <a:r>
              <a:rPr lang="en-GB" b="1" dirty="0" smtClean="0"/>
              <a:t>unclear</a:t>
            </a:r>
            <a:r>
              <a:rPr lang="en-GB" dirty="0" smtClean="0"/>
              <a:t> which means 'not clear' or 'dim', 'difficult to see or understand'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Activity 1:</a:t>
            </a:r>
          </a:p>
          <a:p>
            <a:endParaRPr lang="en-GB" dirty="0" smtClean="0"/>
          </a:p>
          <a:p>
            <a:r>
              <a:rPr lang="en-GB" dirty="0" smtClean="0"/>
              <a:t>In pairs write down as many prefixes as you can think of.</a:t>
            </a:r>
          </a:p>
          <a:p>
            <a:endParaRPr lang="en-GB" dirty="0" smtClean="0"/>
          </a:p>
          <a:p>
            <a:r>
              <a:rPr lang="en-GB" dirty="0" smtClean="0"/>
              <a:t>You have 5  minutes!</a:t>
            </a:r>
          </a:p>
          <a:p>
            <a:endParaRPr lang="en-GB" dirty="0" smtClean="0"/>
          </a:p>
          <a:p>
            <a:r>
              <a:rPr lang="en-GB" dirty="0" smtClean="0"/>
              <a:t>Extra points if you can also write down the meaning of the prefix!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9416"/>
            <a:ext cx="7715304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Comic Sans MS" pitchFamily="66" charset="0"/>
              </a:rPr>
              <a:t>Generally when you add a prefix to a root word the spelling of the prefix and the root words stays the same.</a:t>
            </a:r>
          </a:p>
          <a:p>
            <a:pPr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GB" sz="1200" dirty="0" smtClean="0">
                <a:latin typeface="Comic Sans MS" pitchFamily="66" charset="0"/>
              </a:rPr>
              <a:t>(Think of mobile phone tariffs, you can choose to add ‘bolt </a:t>
            </a:r>
            <a:r>
              <a:rPr lang="en-GB" sz="1200" dirty="0" err="1" smtClean="0">
                <a:latin typeface="Comic Sans MS" pitchFamily="66" charset="0"/>
              </a:rPr>
              <a:t>ons</a:t>
            </a:r>
            <a:r>
              <a:rPr lang="en-GB" sz="1200" dirty="0" smtClean="0">
                <a:latin typeface="Comic Sans MS" pitchFamily="66" charset="0"/>
              </a:rPr>
              <a:t>’ to your contract to suit a purpose)</a:t>
            </a:r>
          </a:p>
          <a:p>
            <a:pPr>
              <a:buNone/>
            </a:pPr>
            <a:endParaRPr lang="en-GB" sz="1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endParaRPr lang="en-GB" b="1" dirty="0" smtClean="0">
              <a:latin typeface="Comic Sans MS" pitchFamily="66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 l="428" t="23438" r="67057" b="53125"/>
          <a:stretch>
            <a:fillRect/>
          </a:stretch>
        </p:blipFill>
        <p:spPr bwMode="auto">
          <a:xfrm>
            <a:off x="1142976" y="3429000"/>
            <a:ext cx="5429288" cy="220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prefixes... Common errors</a:t>
            </a:r>
            <a:endParaRPr lang="en-GB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00034" y="1785926"/>
            <a:ext cx="7129486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/>
              <a:t>When the prefix 'all' is added to a root word the final 'l' of 'all' is dropped.</a:t>
            </a:r>
            <a:br>
              <a:rPr lang="en-GB" sz="2000" dirty="0" smtClean="0"/>
            </a:br>
            <a:r>
              <a:rPr lang="en-GB" sz="2000" b="1" dirty="0" smtClean="0"/>
              <a:t>all</a:t>
            </a:r>
            <a:r>
              <a:rPr lang="en-GB" sz="2000" dirty="0" smtClean="0"/>
              <a:t> + together = </a:t>
            </a:r>
            <a:r>
              <a:rPr lang="en-GB" sz="2000" b="1" dirty="0" smtClean="0"/>
              <a:t>al</a:t>
            </a:r>
            <a:r>
              <a:rPr lang="en-GB" sz="2000" dirty="0" smtClean="0"/>
              <a:t>together</a:t>
            </a:r>
            <a:br>
              <a:rPr lang="en-GB" sz="2000" dirty="0" smtClean="0"/>
            </a:br>
            <a:r>
              <a:rPr lang="en-GB" sz="2000" b="1" dirty="0" smtClean="0"/>
              <a:t>all</a:t>
            </a:r>
            <a:r>
              <a:rPr lang="en-GB" sz="2000" dirty="0" smtClean="0"/>
              <a:t> + ways = </a:t>
            </a:r>
            <a:r>
              <a:rPr lang="en-GB" sz="2000" b="1" dirty="0" smtClean="0"/>
              <a:t>al</a:t>
            </a:r>
            <a:r>
              <a:rPr lang="en-GB" sz="2000" dirty="0" smtClean="0"/>
              <a:t>ways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	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20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28596" y="3429000"/>
            <a:ext cx="7129486" cy="13477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GB" sz="2000" b="1" dirty="0" err="1" smtClean="0"/>
              <a:t>dis</a:t>
            </a:r>
            <a:r>
              <a:rPr lang="en-GB" sz="2000" b="1" dirty="0" smtClean="0"/>
              <a:t> – only has one ‘s’ when being used at the start of a word:</a:t>
            </a:r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r>
              <a:rPr lang="en-GB" sz="2000" b="1" dirty="0" err="1" smtClean="0"/>
              <a:t>Dis</a:t>
            </a:r>
            <a:r>
              <a:rPr lang="en-GB" sz="2000" b="1" dirty="0" smtClean="0"/>
              <a:t>+ appear + disappear	</a:t>
            </a:r>
            <a:r>
              <a:rPr lang="en-GB" sz="2000" b="1" dirty="0" err="1" smtClean="0"/>
              <a:t>dis</a:t>
            </a:r>
            <a:r>
              <a:rPr lang="en-GB" sz="2000" b="1" dirty="0" smtClean="0"/>
              <a:t> + respect = disrespect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	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20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You can also add a prefix to a word which already has a suffix</a:t>
            </a:r>
            <a:r>
              <a:rPr lang="en-GB" b="1" dirty="0" smtClean="0"/>
              <a:t> </a:t>
            </a:r>
            <a:r>
              <a:rPr lang="en-GB" dirty="0" smtClean="0"/>
              <a:t>added to it.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 t="67383" r="56625" b="16992"/>
          <a:stretch>
            <a:fillRect/>
          </a:stretch>
        </p:blipFill>
        <p:spPr bwMode="auto">
          <a:xfrm>
            <a:off x="428596" y="3000372"/>
            <a:ext cx="7143800" cy="144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sum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root word is...</a:t>
            </a:r>
          </a:p>
          <a:p>
            <a:endParaRPr lang="en-GB" dirty="0" smtClean="0"/>
          </a:p>
          <a:p>
            <a:r>
              <a:rPr lang="en-GB" dirty="0" smtClean="0"/>
              <a:t>A suffix is...</a:t>
            </a:r>
          </a:p>
          <a:p>
            <a:pPr>
              <a:buNone/>
            </a:pPr>
            <a:r>
              <a:rPr lang="en-GB" dirty="0" smtClean="0"/>
              <a:t>For example: </a:t>
            </a:r>
          </a:p>
          <a:p>
            <a:endParaRPr lang="en-GB" dirty="0" smtClean="0"/>
          </a:p>
          <a:p>
            <a:r>
              <a:rPr lang="en-GB" dirty="0" smtClean="0"/>
              <a:t>Identify the prefix in the word below:</a:t>
            </a:r>
          </a:p>
          <a:p>
            <a:pPr>
              <a:buNone/>
            </a:pPr>
            <a:r>
              <a:rPr lang="en-GB" dirty="0" err="1" smtClean="0"/>
              <a:t>Antibacteria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Is it ‘full’ or ‘</a:t>
            </a:r>
            <a:r>
              <a:rPr lang="en-GB" dirty="0" err="1" smtClean="0"/>
              <a:t>ful</a:t>
            </a:r>
            <a:r>
              <a:rPr lang="en-GB" dirty="0" smtClean="0"/>
              <a:t>’ and the end of a word?</a:t>
            </a:r>
          </a:p>
          <a:p>
            <a:r>
              <a:rPr lang="en-GB" dirty="0" smtClean="0"/>
              <a:t>Is it ‘</a:t>
            </a:r>
            <a:r>
              <a:rPr lang="en-GB" dirty="0" err="1" smtClean="0"/>
              <a:t>dis</a:t>
            </a:r>
            <a:r>
              <a:rPr lang="en-GB" dirty="0" smtClean="0"/>
              <a:t>’ or ‘</a:t>
            </a:r>
            <a:r>
              <a:rPr lang="en-GB" dirty="0" err="1" smtClean="0"/>
              <a:t>diss</a:t>
            </a:r>
            <a:r>
              <a:rPr lang="en-GB" dirty="0" smtClean="0"/>
              <a:t>’ at the start of a word?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403</TotalTime>
  <Words>523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Trebuchet MS</vt:lpstr>
      <vt:lpstr>Wingdings</vt:lpstr>
      <vt:lpstr>Wingdings 2</vt:lpstr>
      <vt:lpstr>Opulent</vt:lpstr>
      <vt:lpstr>Root words</vt:lpstr>
      <vt:lpstr>Suffixes</vt:lpstr>
      <vt:lpstr>Prefixes</vt:lpstr>
      <vt:lpstr>prefixes</vt:lpstr>
      <vt:lpstr>Prefixes</vt:lpstr>
      <vt:lpstr>prefixes... Common errors</vt:lpstr>
      <vt:lpstr>Mix it up!</vt:lpstr>
      <vt:lpstr>To sum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Rather?</dc:title>
  <dc:creator>Charlotte</dc:creator>
  <cp:lastModifiedBy>ggeeson</cp:lastModifiedBy>
  <cp:revision>37</cp:revision>
  <dcterms:created xsi:type="dcterms:W3CDTF">2011-01-03T19:05:17Z</dcterms:created>
  <dcterms:modified xsi:type="dcterms:W3CDTF">2020-05-04T10:47:26Z</dcterms:modified>
</cp:coreProperties>
</file>